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301" r:id="rId2"/>
    <p:sldId id="289" r:id="rId3"/>
    <p:sldId id="277" r:id="rId4"/>
    <p:sldId id="279" r:id="rId5"/>
    <p:sldId id="283" r:id="rId6"/>
    <p:sldId id="281" r:id="rId7"/>
    <p:sldId id="285" r:id="rId8"/>
    <p:sldId id="286" r:id="rId9"/>
    <p:sldId id="287" r:id="rId10"/>
    <p:sldId id="28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66"/>
    <a:srgbClr val="008000"/>
    <a:srgbClr val="F242DD"/>
    <a:srgbClr val="F67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60"/>
  </p:normalViewPr>
  <p:slideViewPr>
    <p:cSldViewPr>
      <p:cViewPr varScale="1">
        <p:scale>
          <a:sx n="63" d="100"/>
          <a:sy n="63" d="100"/>
        </p:scale>
        <p:origin x="159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B2890-3A07-44DC-87B6-575565CB6D43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6ECAE-922A-4AAD-83A8-51C891A8B4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84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C0082-D34F-4D8B-95B6-242A56A80F1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76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2C6D6CC-86C7-4422-9F31-5D5A336F1E18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1AC3718-BDEE-4742-A04F-CDB9F43E735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7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ru.wikipedia.org/wiki/%D0%A2%D0%B8%D1%82%D0%B0%D0%BD%D0%BE%D0%B2%D1%8B%D0%B5_%D0%B1%D0%B5%D0%BB%D0%B8%D0%BB%D0%B0" TargetMode="External"/><Relationship Id="rId1" Type="http://schemas.openxmlformats.org/officeDocument/2006/relationships/slideLayout" Target="../slideLayouts/slideLayout12.xml"/><Relationship Id="rId6" Type="http://schemas.microsoft.com/office/2007/relationships/hdphoto" Target="../media/hdphoto10.wdp"/><Relationship Id="rId5" Type="http://schemas.openxmlformats.org/officeDocument/2006/relationships/image" Target="../media/image28.png"/><Relationship Id="rId4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ru.wikipedia.org/wiki/%D0%A5%D0%BB%D0%B0%D0%B4%D0%B0%D0%B3%D0%B5%D0%BD%D1%82" TargetMode="External"/><Relationship Id="rId1" Type="http://schemas.openxmlformats.org/officeDocument/2006/relationships/slideLayout" Target="../slideLayouts/slideLayout12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microsoft.com/office/2007/relationships/hdphoto" Target="../media/hdphoto8.wdp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Документы Ширяева\Картинки\Фоны 1\012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lumMod val="40000"/>
                <a:lumOff val="6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4000" cy="687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1768475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00808"/>
            <a:ext cx="1768475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9355"/>
            <a:ext cx="1768475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5089937"/>
            <a:ext cx="1768475" cy="185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691680" y="389766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2818" y="2238107"/>
            <a:ext cx="3542380" cy="120032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ru-RU" sz="7200" b="1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Оксиды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748464" y="1844824"/>
            <a:ext cx="208053" cy="50131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377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8"/>
          <p:cNvSpPr>
            <a:spLocks noGrp="1" noChangeArrowheads="1"/>
          </p:cNvSpPr>
          <p:nvPr>
            <p:ph type="title"/>
          </p:nvPr>
        </p:nvSpPr>
        <p:spPr>
          <a:xfrm>
            <a:off x="2281635" y="197086"/>
            <a:ext cx="6419056" cy="764703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/>
              <a:t> 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052512"/>
            <a:ext cx="6172200" cy="5544840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</a:rPr>
              <a:t>Оксид цинка 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rial Black" pitchFamily="34" charset="0"/>
              </a:rPr>
              <a:t>ZnO</a:t>
            </a:r>
            <a:r>
              <a:rPr lang="ru-RU" sz="2400" b="1" dirty="0">
                <a:solidFill>
                  <a:schemeClr val="bg1"/>
                </a:solidFill>
              </a:rPr>
              <a:t> – вещество белого цвета, используется для приготовления белой масляной краски (цинковые белила).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</a:rPr>
              <a:t>Применяется в фармацевтической промышленности. Оксид цинка нашел широкое применение в создании абразивных зубных паст и цементов в терапевтической стоматологии, в кремах для загара и косметических процедурах, в производстве </a:t>
            </a:r>
            <a:r>
              <a:rPr lang="ru-RU" sz="2400" b="1" dirty="0" err="1">
                <a:solidFill>
                  <a:schemeClr val="bg1"/>
                </a:solidFill>
              </a:rPr>
              <a:t>электрокабеля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FF0000"/>
                </a:solidFill>
                <a:latin typeface="Arial Black" pitchFamily="34" charset="0"/>
              </a:rPr>
              <a:t>TiO</a:t>
            </a:r>
            <a:r>
              <a:rPr lang="en-US" sz="2400" b="1" baseline="-2000" dirty="0">
                <a:solidFill>
                  <a:srgbClr val="FF0000"/>
                </a:solidFill>
                <a:latin typeface="Arial Black" pitchFamily="34" charset="0"/>
              </a:rPr>
              <a:t>2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применяется для изготовления  </a:t>
            </a:r>
            <a:r>
              <a:rPr lang="ru-RU" sz="2400" b="1" dirty="0">
                <a:solidFill>
                  <a:schemeClr val="bg1"/>
                </a:solidFill>
                <a:hlinkClick r:id="rId2" tooltip="Титановые белила"/>
              </a:rPr>
              <a:t>титановых белил</a:t>
            </a:r>
            <a:r>
              <a:rPr lang="ru-RU" sz="2400" b="1" dirty="0">
                <a:solidFill>
                  <a:schemeClr val="bg1"/>
                </a:solidFill>
              </a:rPr>
              <a:t> —</a:t>
            </a:r>
          </a:p>
          <a:p>
            <a:pPr marL="137160" indent="0">
              <a:buNone/>
              <a:defRPr/>
            </a:pPr>
            <a:r>
              <a:rPr lang="ru-RU" sz="2400" b="1" dirty="0">
                <a:solidFill>
                  <a:schemeClr val="bg1"/>
                </a:solidFill>
              </a:rPr>
              <a:t>           (57 % от всего потребления</a:t>
            </a:r>
            <a:r>
              <a:rPr lang="ru-RU" sz="2400" b="1" baseline="30000" dirty="0">
                <a:solidFill>
                  <a:schemeClr val="bg1"/>
                </a:solidFill>
              </a:rPr>
              <a:t>[</a:t>
            </a:r>
            <a:r>
              <a:rPr lang="ru-RU" sz="2400" b="1" dirty="0">
                <a:solidFill>
                  <a:schemeClr val="bg1"/>
                </a:solidFill>
              </a:rPr>
              <a:t>)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</a:rPr>
              <a:t>производство пластмасс — 21 %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b="1" dirty="0">
                <a:solidFill>
                  <a:schemeClr val="bg1"/>
                </a:solidFill>
              </a:rPr>
              <a:t>производство ламинированной бумаги 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500563" y="289719"/>
            <a:ext cx="198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</a:rPr>
              <a:t>Белила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387"/>
            <a:ext cx="2697088" cy="269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9797"/>
            <a:ext cx="2697088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855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8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659408"/>
            <a:ext cx="2781741" cy="2295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4874" y="-5324"/>
            <a:ext cx="6966545" cy="105806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dirty="0">
                <a:solidFill>
                  <a:srgbClr val="FF0000"/>
                </a:solidFill>
              </a:rPr>
              <a:t>Применение оксидов.</a:t>
            </a:r>
            <a:br>
              <a:rPr lang="ru-RU" sz="3600" dirty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Вода-источник жизни. Н</a:t>
            </a:r>
            <a:r>
              <a:rPr lang="ru-RU" sz="3600" baseline="-2000" dirty="0">
                <a:solidFill>
                  <a:srgbClr val="FF0000"/>
                </a:solidFill>
              </a:rPr>
              <a:t>2</a:t>
            </a:r>
            <a:r>
              <a:rPr lang="ru-RU" sz="3600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3923928" y="1232279"/>
            <a:ext cx="5072062" cy="396875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chemeClr val="bg1"/>
                </a:solidFill>
              </a:rPr>
              <a:t>    Вода входит в состав клеток и тканей любого животного и растения. Медузы состоят из 99,9% воды, взрослый человек – 70-80%. Сложнейшие реакции организма протекают в водной среде, например, процесс пищеварения требует в сутки не менее 9-10 л воды.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4589150"/>
            <a:ext cx="356388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500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«Воде дана волшебная власть стать соком жизни на земле»</a:t>
            </a:r>
            <a:r>
              <a:rPr lang="ru-RU" sz="2400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  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Леонардо да Винчи</a:t>
            </a:r>
          </a:p>
        </p:txBody>
      </p:sp>
      <p:pic>
        <p:nvPicPr>
          <p:cNvPr id="2050" name="Picture 2" descr="D:\Документы Ширяева\Картинки\картинки\kaplja_vodi_foto_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418" y="4755976"/>
            <a:ext cx="2952328" cy="210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://i022.radikal.ru/0710/a5/eb68c5cce53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://i022.radikal.ru/0710/a5/eb68c5cce53c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C:\Users\Павел\Downloads\13536214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24743"/>
            <a:ext cx="3699859" cy="358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3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animBg="1"/>
      <p:bldP spid="11776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Rectangle 10"/>
          <p:cNvSpPr>
            <a:spLocks noGrp="1" noChangeArrowheads="1"/>
          </p:cNvSpPr>
          <p:nvPr>
            <p:ph type="title"/>
          </p:nvPr>
        </p:nvSpPr>
        <p:spPr>
          <a:xfrm>
            <a:off x="2051720" y="0"/>
            <a:ext cx="6156176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dirty="0">
                <a:solidFill>
                  <a:srgbClr val="FF0000"/>
                </a:solidFill>
              </a:rPr>
              <a:t>В природе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44752" y="1484784"/>
            <a:ext cx="4114800" cy="182880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Один из распространенных оксидов – диоксид углерода  </a:t>
            </a:r>
            <a:r>
              <a:rPr lang="en-US" sz="2400" dirty="0">
                <a:solidFill>
                  <a:srgbClr val="FF0000"/>
                </a:solidFill>
                <a:latin typeface="Arial Black" pitchFamily="34" charset="0"/>
              </a:rPr>
              <a:t>CO</a:t>
            </a:r>
            <a:r>
              <a:rPr lang="en-US" sz="2400" baseline="-25000" dirty="0">
                <a:solidFill>
                  <a:srgbClr val="FF0000"/>
                </a:solidFill>
                <a:latin typeface="Arial Black" pitchFamily="34" charset="0"/>
              </a:rPr>
              <a:t>2</a:t>
            </a: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– 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с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imes New Roman" pitchFamily="18" charset="0"/>
              </a:rPr>
              <a:t>одержится в составе вулканических газов.</a:t>
            </a:r>
            <a:r>
              <a:rPr lang="ru-RU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Times New Roman" pitchFamily="18" charset="0"/>
              </a:rPr>
              <a:t> </a:t>
            </a:r>
          </a:p>
        </p:txBody>
      </p:sp>
      <p:pic>
        <p:nvPicPr>
          <p:cNvPr id="2053" name="Picture 5" descr="D:\Документы Ширяева\Картинки\картинки 2\вулканы\kluchevsko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752" y="3618237"/>
            <a:ext cx="469924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/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33" y="1285875"/>
            <a:ext cx="4413870" cy="3727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37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animBg="1"/>
      <p:bldP spid="1126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772400" cy="12954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>
                <a:solidFill>
                  <a:srgbClr val="FF0000"/>
                </a:solidFill>
              </a:rPr>
              <a:t>Газ, необходимый растениям для фотосинтеза</a:t>
            </a:r>
            <a:r>
              <a:rPr lang="en-US" dirty="0">
                <a:solidFill>
                  <a:srgbClr val="FF0000"/>
                </a:solidFill>
              </a:rPr>
              <a:t>   CO</a:t>
            </a:r>
            <a:r>
              <a:rPr lang="en-US" baseline="-2000" dirty="0">
                <a:solidFill>
                  <a:srgbClr val="FF0000"/>
                </a:solidFill>
              </a:rPr>
              <a:t>2</a:t>
            </a:r>
            <a:endParaRPr lang="ru-RU" baseline="-2000" dirty="0">
              <a:solidFill>
                <a:srgbClr val="FF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515461" y="1988840"/>
            <a:ext cx="5018939" cy="418336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Содержание углекислого газа в атмосфере относительно не</a:t>
            </a:r>
            <a:r>
              <a:rPr lang="ru-RU" sz="2400" b="1" dirty="0">
                <a:solidFill>
                  <a:schemeClr val="bg1"/>
                </a:solidFill>
              </a:rPr>
              <a:t>велико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, всего 0,04—0,03%. </a:t>
            </a:r>
            <a:endParaRPr lang="ru-RU" sz="2400" b="1" dirty="0">
              <a:solidFill>
                <a:schemeClr val="bg1"/>
              </a:solidFill>
            </a:endParaRP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Растения благодаря фотосинтезу усваивают углекислый газ из атмосферы, превращая минеральные вещества в органические — глюкозу, крахмал.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124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36" y="3718387"/>
            <a:ext cx="3311525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Картинки на телефон 240х320 анимация - дерев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C:\Users\Павел\Downloads\34447931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28" y="836712"/>
            <a:ext cx="22860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22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260350"/>
            <a:ext cx="7855917" cy="11398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rgbClr val="FF0000"/>
                </a:solidFill>
              </a:rPr>
              <a:t>Оксид углерода (</a:t>
            </a:r>
            <a:r>
              <a:rPr lang="en-US" dirty="0">
                <a:solidFill>
                  <a:srgbClr val="FF0000"/>
                </a:solidFill>
              </a:rPr>
              <a:t>II)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CO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140200" y="1600200"/>
            <a:ext cx="4546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</a:rPr>
              <a:t>Оксид углерода (</a:t>
            </a:r>
            <a:r>
              <a:rPr lang="en-US" sz="2400" b="1" dirty="0">
                <a:solidFill>
                  <a:schemeClr val="bg1"/>
                </a:solidFill>
              </a:rPr>
              <a:t>II)</a:t>
            </a:r>
            <a:r>
              <a:rPr lang="ru-RU" sz="2400" b="1" dirty="0">
                <a:solidFill>
                  <a:schemeClr val="bg1"/>
                </a:solidFill>
              </a:rPr>
              <a:t>применяется для обработки мяса животных и рыбы, придает им ярко красный цвет и вид свежести, не изменяя вкусовых качеств</a:t>
            </a:r>
            <a:endParaRPr lang="en-US" sz="2400" b="1" dirty="0">
              <a:solidFill>
                <a:schemeClr val="bg1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Является хорошим восстановителем в металлургическом производстве. Образуется при неполном сгорании кокса в доменной печи. </a:t>
            </a:r>
            <a:endParaRPr lang="en-US" sz="24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42" y="1494078"/>
            <a:ext cx="3432043" cy="257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40" y="4221088"/>
            <a:ext cx="3432043" cy="2506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188640"/>
            <a:ext cx="7423150" cy="11398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ru-RU" dirty="0">
                <a:solidFill>
                  <a:srgbClr val="FF0000"/>
                </a:solidFill>
              </a:rPr>
              <a:t>ухой лед – тоже </a:t>
            </a:r>
            <a:r>
              <a:rPr lang="en-US" dirty="0">
                <a:solidFill>
                  <a:srgbClr val="FF0000"/>
                </a:solidFill>
              </a:rPr>
              <a:t>CO</a:t>
            </a:r>
            <a:r>
              <a:rPr lang="ru-RU" baseline="-25000" dirty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52963" y="1600200"/>
            <a:ext cx="4033837" cy="4525963"/>
          </a:xfrm>
        </p:spPr>
        <p:txBody>
          <a:bodyPr>
            <a:normAutofit fontScale="92500"/>
          </a:bodyPr>
          <a:lstStyle/>
          <a:p>
            <a:pPr lvl="0" algn="just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bg1"/>
                </a:solidFill>
              </a:rPr>
              <a:t>Твёрдая углекислота — «сухой лёд» — используется в качестве </a:t>
            </a:r>
            <a:r>
              <a:rPr lang="ru-RU" sz="1800" b="1" u="sng" dirty="0">
                <a:solidFill>
                  <a:schemeClr val="bg1"/>
                </a:solidFill>
                <a:hlinkClick r:id="rId2" tooltip="Хладагент"/>
              </a:rPr>
              <a:t>хладагента</a:t>
            </a:r>
            <a:r>
              <a:rPr lang="ru-RU" sz="1800" b="1" dirty="0">
                <a:solidFill>
                  <a:schemeClr val="bg1"/>
                </a:solidFill>
              </a:rPr>
              <a:t> в лабораторных исследованиях, в розничной торговле, при ремонте оборудования . </a:t>
            </a:r>
            <a:endParaRPr lang="ru-RU" sz="18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bg1"/>
                </a:solidFill>
                <a:cs typeface="Times New Roman" pitchFamily="18" charset="0"/>
              </a:rPr>
              <a:t>Горящий бензин можно быстро потушить, бросив в пламя несколько кусочков сухого льда.</a:t>
            </a:r>
            <a:endParaRPr lang="en-US" sz="18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bg1"/>
                </a:solidFill>
                <a:cs typeface="Times New Roman" pitchFamily="18" charset="0"/>
              </a:rPr>
              <a:t>Главное применение сухого льда — хранение и перевозка продуктов: рыбы, мяса,</a:t>
            </a:r>
            <a:r>
              <a:rPr lang="ru-RU" sz="1800" b="1" dirty="0">
                <a:solidFill>
                  <a:schemeClr val="bg1"/>
                </a:solidFill>
              </a:rPr>
              <a:t> </a:t>
            </a:r>
            <a:r>
              <a:rPr lang="ru-RU" sz="1800" b="1" dirty="0">
                <a:solidFill>
                  <a:schemeClr val="bg1"/>
                </a:solidFill>
                <a:cs typeface="Times New Roman" pitchFamily="18" charset="0"/>
              </a:rPr>
              <a:t>мороженого. </a:t>
            </a:r>
            <a:endParaRPr lang="en-US" sz="1800" b="1" dirty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bg1"/>
                </a:solidFill>
                <a:cs typeface="Times New Roman" pitchFamily="18" charset="0"/>
              </a:rPr>
              <a:t>Ценность сухого льда заключается</a:t>
            </a:r>
            <a:r>
              <a:rPr lang="ru-RU" sz="1800" b="1" dirty="0">
                <a:solidFill>
                  <a:schemeClr val="bg1"/>
                </a:solidFill>
              </a:rPr>
              <a:t> </a:t>
            </a:r>
            <a:r>
              <a:rPr lang="ru-RU" sz="1800" b="1" dirty="0">
                <a:solidFill>
                  <a:schemeClr val="bg1"/>
                </a:solidFill>
                <a:cs typeface="Times New Roman" pitchFamily="18" charset="0"/>
              </a:rPr>
              <a:t>не только в его охлаждающем действии но и в том, что проду</a:t>
            </a:r>
            <a:r>
              <a:rPr lang="ru-RU" sz="1800" b="1" dirty="0">
                <a:solidFill>
                  <a:schemeClr val="bg1"/>
                </a:solidFill>
              </a:rPr>
              <a:t>к</a:t>
            </a:r>
            <a:r>
              <a:rPr lang="ru-RU" sz="1800" b="1" dirty="0">
                <a:solidFill>
                  <a:schemeClr val="bg1"/>
                </a:solidFill>
                <a:cs typeface="Times New Roman" pitchFamily="18" charset="0"/>
              </a:rPr>
              <a:t>ты</a:t>
            </a:r>
            <a:r>
              <a:rPr lang="ru-RU" sz="1800" b="1" dirty="0">
                <a:solidFill>
                  <a:schemeClr val="bg1"/>
                </a:solidFill>
              </a:rPr>
              <a:t> </a:t>
            </a:r>
            <a:r>
              <a:rPr lang="ru-RU" sz="1800" b="1" dirty="0">
                <a:solidFill>
                  <a:schemeClr val="bg1"/>
                </a:solidFill>
                <a:cs typeface="Times New Roman" pitchFamily="18" charset="0"/>
              </a:rPr>
              <a:t>в углекислом газе не плесневеют, не гниют.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52" y="1412776"/>
            <a:ext cx="3026014" cy="2189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Картинка 1"/>
          <p:cNvSpPr>
            <a:spLocks noGrp="1"/>
          </p:cNvSpPr>
          <p:nvPr>
            <p:ph type="clipArt" sz="half" idx="1"/>
          </p:nvPr>
        </p:nvSpPr>
        <p:spPr>
          <a:xfrm>
            <a:off x="624603" y="1628800"/>
            <a:ext cx="4038600" cy="4525963"/>
          </a:xfrm>
        </p:spPr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17032"/>
            <a:ext cx="3870819" cy="268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75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4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rgbClr val="FF0000"/>
                </a:solidFill>
              </a:rPr>
              <a:t>Оксид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кальция </a:t>
            </a:r>
            <a:r>
              <a:rPr lang="ru-RU" dirty="0" err="1">
                <a:solidFill>
                  <a:srgbClr val="FF0000"/>
                </a:solidFill>
              </a:rPr>
              <a:t>Са</a:t>
            </a:r>
            <a:r>
              <a:rPr lang="en-US" dirty="0">
                <a:solidFill>
                  <a:srgbClr val="FF0000"/>
                </a:solidFill>
              </a:rPr>
              <a:t>O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52963" y="1600200"/>
            <a:ext cx="4033837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chemeClr val="bg1"/>
                </a:solidFill>
              </a:rPr>
              <a:t>Оксид кальция – основный оксид.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chemeClr val="bg1"/>
                </a:solidFill>
              </a:rPr>
              <a:t>Оксид кальция при взаимодействии с водой образует </a:t>
            </a:r>
            <a:r>
              <a:rPr lang="ru-RU" sz="2800" b="1" dirty="0" err="1">
                <a:solidFill>
                  <a:schemeClr val="bg1"/>
                </a:solidFill>
              </a:rPr>
              <a:t>гашёную</a:t>
            </a:r>
            <a:r>
              <a:rPr lang="ru-RU" sz="2800" b="1" dirty="0">
                <a:solidFill>
                  <a:schemeClr val="bg1"/>
                </a:solidFill>
              </a:rPr>
              <a:t> известь, которая широко используется в строительстве, при производстве сахара </a:t>
            </a:r>
            <a:r>
              <a:rPr lang="ru-RU" sz="2800" dirty="0"/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5949280"/>
            <a:ext cx="6192688" cy="64807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Arial Black" pitchFamily="34" charset="0"/>
              </a:rPr>
              <a:t>CaO</a:t>
            </a:r>
            <a:r>
              <a:rPr lang="en-US" sz="2800" dirty="0">
                <a:solidFill>
                  <a:schemeClr val="bg1"/>
                </a:solidFill>
                <a:latin typeface="Arial Black" pitchFamily="34" charset="0"/>
              </a:rPr>
              <a:t>  +  H</a:t>
            </a:r>
            <a:r>
              <a:rPr lang="en-US" sz="2800" baseline="-2000" dirty="0">
                <a:solidFill>
                  <a:schemeClr val="bg1"/>
                </a:solidFill>
                <a:latin typeface="Arial Black" pitchFamily="34" charset="0"/>
              </a:rPr>
              <a:t>2</a:t>
            </a:r>
            <a:r>
              <a:rPr lang="en-US" sz="2800" dirty="0">
                <a:solidFill>
                  <a:schemeClr val="bg1"/>
                </a:solidFill>
                <a:latin typeface="Arial Black" pitchFamily="34" charset="0"/>
              </a:rPr>
              <a:t>O       </a:t>
            </a:r>
            <a:r>
              <a:rPr lang="en-US" sz="2800" dirty="0" err="1">
                <a:solidFill>
                  <a:schemeClr val="bg1"/>
                </a:solidFill>
                <a:latin typeface="Arial Black" pitchFamily="34" charset="0"/>
              </a:rPr>
              <a:t>Ca</a:t>
            </a:r>
            <a:r>
              <a:rPr lang="en-US" sz="2800" dirty="0">
                <a:solidFill>
                  <a:schemeClr val="bg1"/>
                </a:solidFill>
                <a:latin typeface="Arial Black" pitchFamily="34" charset="0"/>
              </a:rPr>
              <a:t>(OH)</a:t>
            </a:r>
            <a:r>
              <a:rPr lang="en-US" sz="2800" baseline="-2000" dirty="0">
                <a:solidFill>
                  <a:schemeClr val="bg1"/>
                </a:solidFill>
                <a:latin typeface="Arial Black" pitchFamily="34" charset="0"/>
              </a:rPr>
              <a:t>2</a:t>
            </a:r>
            <a:endParaRPr lang="ru-RU" sz="2800" baseline="-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4807171" y="6273316"/>
            <a:ext cx="432048" cy="45719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AutoShape 2" descr="http://ipsorochkin52.narod.ru/Open/1.JPG"/>
          <p:cNvSpPr>
            <a:spLocks noGrp="1" noChangeAspect="1" noChangeArrowheads="1"/>
          </p:cNvSpPr>
          <p:nvPr>
            <p:ph type="clipArt" sz="half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1"/>
            <a:ext cx="329411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533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8" grpId="0" build="p"/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2390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Оксид кремния</a:t>
            </a:r>
            <a:r>
              <a:rPr lang="en-US" b="1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(</a:t>
            </a:r>
            <a:r>
              <a:rPr lang="en-US" b="1" dirty="0">
                <a:solidFill>
                  <a:srgbClr val="FF0000"/>
                </a:solidFill>
                <a:cs typeface="Arial" pitchFamily="34" charset="0"/>
              </a:rPr>
              <a:t>IV</a:t>
            </a: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)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Arial" pitchFamily="34" charset="0"/>
              </a:rPr>
              <a:t>SiO</a:t>
            </a:r>
            <a:r>
              <a:rPr lang="ru-RU" b="1" baseline="-30000" dirty="0">
                <a:solidFill>
                  <a:srgbClr val="FF0000"/>
                </a:solidFill>
                <a:cs typeface="Arial" pitchFamily="34" charset="0"/>
              </a:rPr>
              <a:t>2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743200" y="1752600"/>
            <a:ext cx="36576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Плиний</a:t>
            </a:r>
            <a:r>
              <a:rPr lang="ru-RU" sz="2400" b="1" dirty="0">
                <a:solidFill>
                  <a:schemeClr val="bg1"/>
                </a:solidFill>
              </a:rPr>
              <a:t> считал, что горный хрусталь «рождается из н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ебесной влаги и чистейшего снега</a:t>
            </a:r>
            <a:r>
              <a:rPr lang="ru-RU" sz="2400" b="1" dirty="0">
                <a:solidFill>
                  <a:schemeClr val="bg1"/>
                </a:solidFill>
              </a:rPr>
              <a:t>».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 Однако состав </a:t>
            </a:r>
            <a:r>
              <a:rPr lang="ru-RU" sz="2400" b="1" dirty="0">
                <a:solidFill>
                  <a:schemeClr val="bg1"/>
                </a:solidFill>
              </a:rPr>
              <a:t>его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иной:  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оксид кремния</a:t>
            </a:r>
            <a:r>
              <a:rPr lang="en-US" sz="24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(</a:t>
            </a:r>
            <a:r>
              <a:rPr lang="en-US" sz="2400" b="1" dirty="0">
                <a:solidFill>
                  <a:schemeClr val="bg1"/>
                </a:solidFill>
                <a:cs typeface="Times New Roman" pitchFamily="18" charset="0"/>
              </a:rPr>
              <a:t>IV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) </a:t>
            </a:r>
            <a:r>
              <a:rPr lang="en-US" sz="2400" b="1" dirty="0" err="1">
                <a:solidFill>
                  <a:schemeClr val="bg1"/>
                </a:solidFill>
                <a:cs typeface="Times New Roman" pitchFamily="18" charset="0"/>
              </a:rPr>
              <a:t>SiO</a:t>
            </a:r>
            <a:r>
              <a:rPr lang="ru-RU" sz="2400" b="1" baseline="-30000" dirty="0">
                <a:solidFill>
                  <a:schemeClr val="bg1"/>
                </a:solidFill>
                <a:cs typeface="Times New Roman" pitchFamily="18" charset="0"/>
              </a:rPr>
              <a:t>2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Кварц, кремень, горный хрусталь, аметист, яшма, опал — вс</a:t>
            </a:r>
            <a:r>
              <a:rPr lang="ru-RU" sz="2400" b="1" dirty="0">
                <a:solidFill>
                  <a:schemeClr val="bg1"/>
                </a:solidFill>
              </a:rPr>
              <a:t>е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 это оксид кремния</a:t>
            </a:r>
            <a:r>
              <a:rPr lang="en-US" sz="24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(</a:t>
            </a:r>
            <a:r>
              <a:rPr lang="en-US" sz="2400" b="1" dirty="0">
                <a:solidFill>
                  <a:schemeClr val="bg1"/>
                </a:solidFill>
                <a:cs typeface="Times New Roman" pitchFamily="18" charset="0"/>
              </a:rPr>
              <a:t>IV</a:t>
            </a:r>
            <a:r>
              <a:rPr lang="ru-RU" sz="2400" b="1" dirty="0">
                <a:solidFill>
                  <a:schemeClr val="bg1"/>
                </a:solidFill>
                <a:cs typeface="Times New Roman" pitchFamily="18" charset="0"/>
              </a:rPr>
              <a:t>).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AutoShape 2" descr="http://stat17.privet.ru/lr/0925659ea144250308710d31aa04056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3131839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09120"/>
            <a:ext cx="2831975" cy="2235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79" y="4509120"/>
            <a:ext cx="3217828" cy="221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28800"/>
            <a:ext cx="2660526" cy="255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85859" y="4514222"/>
            <a:ext cx="1317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66"/>
                </a:solidFill>
              </a:rPr>
              <a:t>Кремень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7893" y="3491716"/>
            <a:ext cx="785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Кварц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76032" y="4497950"/>
            <a:ext cx="1863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Горный хрусталь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97367" y="3813681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Яшма</a:t>
            </a:r>
          </a:p>
        </p:txBody>
      </p:sp>
    </p:spTree>
    <p:extLst>
      <p:ext uri="{BB962C8B-B14F-4D97-AF65-F5344CB8AC3E}">
        <p14:creationId xmlns:p14="http://schemas.microsoft.com/office/powerpoint/2010/main" val="51623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build="p"/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0"/>
            <a:ext cx="7239000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Оксид кремния</a:t>
            </a:r>
            <a:r>
              <a:rPr lang="en-US" b="1" dirty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(</a:t>
            </a:r>
            <a:r>
              <a:rPr lang="en-US" b="1" dirty="0">
                <a:solidFill>
                  <a:srgbClr val="FF0000"/>
                </a:solidFill>
                <a:cs typeface="Arial" pitchFamily="34" charset="0"/>
              </a:rPr>
              <a:t>IV</a:t>
            </a:r>
            <a:r>
              <a:rPr lang="ru-RU" b="1" dirty="0">
                <a:solidFill>
                  <a:srgbClr val="FF0000"/>
                </a:solidFill>
                <a:cs typeface="Arial" pitchFamily="34" charset="0"/>
              </a:rPr>
              <a:t>)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  <a:cs typeface="Arial" pitchFamily="34" charset="0"/>
              </a:rPr>
              <a:t>SiO</a:t>
            </a:r>
            <a:r>
              <a:rPr lang="ru-RU" b="1" baseline="-30000" dirty="0">
                <a:solidFill>
                  <a:srgbClr val="FF0000"/>
                </a:solidFill>
                <a:cs typeface="Arial" pitchFamily="34" charset="0"/>
              </a:rPr>
              <a:t>2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743200" y="1752600"/>
            <a:ext cx="36576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bg1"/>
                </a:solidFill>
              </a:rPr>
              <a:t>Диоксид кремния применяют в производстве стекла, керамики, абразивов, бетонных изделий, для получения кремния, как наполнитель в производстве резин, при производстве кремнеземистых огнеупоров, в хроматографии и др. </a:t>
            </a:r>
          </a:p>
        </p:txBody>
      </p:sp>
      <p:pic>
        <p:nvPicPr>
          <p:cNvPr id="8" name="Picture 17" descr="30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16" y="1234877"/>
            <a:ext cx="1827213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034" y="1226906"/>
            <a:ext cx="2739966" cy="231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034" y="4293096"/>
            <a:ext cx="2739966" cy="2452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49" y="4103588"/>
            <a:ext cx="223842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14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2086</TotalTime>
  <Words>474</Words>
  <Application>Microsoft Office PowerPoint</Application>
  <PresentationFormat>Экран (4:3)</PresentationFormat>
  <Paragraphs>38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Arial Black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Применение оксидов. Вода-источник жизни. Н2О</vt:lpstr>
      <vt:lpstr>В природе</vt:lpstr>
      <vt:lpstr>Газ, необходимый растениям для фотосинтеза   CO2</vt:lpstr>
      <vt:lpstr>Оксид углерода (II) CO</vt:lpstr>
      <vt:lpstr>Cухой лед – тоже CO2</vt:lpstr>
      <vt:lpstr>Оксид кальция СаO</vt:lpstr>
      <vt:lpstr>Оксид кремния (IV) SiO2 </vt:lpstr>
      <vt:lpstr>Оксид кремния (IV) SiO2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Оксиды</dc:title>
  <dc:creator>Павел</dc:creator>
  <cp:lastModifiedBy>Admin</cp:lastModifiedBy>
  <cp:revision>326</cp:revision>
  <dcterms:created xsi:type="dcterms:W3CDTF">2013-06-30T01:39:22Z</dcterms:created>
  <dcterms:modified xsi:type="dcterms:W3CDTF">2022-12-05T15:44:33Z</dcterms:modified>
</cp:coreProperties>
</file>