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67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9CEB49-A7BB-40C3-81EE-ACA143139CF9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8B5A11-A86A-4039-B477-65F78B67F0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234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9606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261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95572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791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100511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7971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8840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725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568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4870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176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979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014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1602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695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207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835CC-02FF-462B-ADB5-8E7001F4B1B3}" type="datetimeFigureOut">
              <a:rPr lang="ru-RU" smtClean="0"/>
              <a:t>19.03.2024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74EC107-0943-45B7-AC30-9853B08F64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495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14168" y="660247"/>
            <a:ext cx="9144000" cy="1296372"/>
          </a:xfrm>
        </p:spPr>
        <p:txBody>
          <a:bodyPr>
            <a:normAutofit/>
          </a:bodyPr>
          <a:lstStyle/>
          <a:p>
            <a:pPr algn="ctr"/>
            <a:r>
              <a:rPr lang="ru-RU" sz="2200" b="1" dirty="0">
                <a:solidFill>
                  <a:srgbClr val="C00000"/>
                </a:solidFill>
              </a:rPr>
              <a:t>РОЛЬ УЧИТЕЛЯ В ФОРМИРОВАНИИ ДУХОВНО-НРАВСТВЕННЫХ </a:t>
            </a:r>
            <a:br>
              <a:rPr lang="ru-RU" sz="2200" b="1" dirty="0">
                <a:solidFill>
                  <a:srgbClr val="C00000"/>
                </a:solidFill>
              </a:rPr>
            </a:br>
            <a:r>
              <a:rPr lang="ru-RU" sz="2200" b="1" dirty="0">
                <a:solidFill>
                  <a:srgbClr val="C00000"/>
                </a:solidFill>
              </a:rPr>
              <a:t>ЦЕННОСТЕЙ ШКОЛЬНИКОВ</a:t>
            </a:r>
            <a:br>
              <a:rPr lang="ru-RU" sz="2200" b="1" dirty="0">
                <a:solidFill>
                  <a:srgbClr val="C00000"/>
                </a:solidFill>
              </a:rPr>
            </a:b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41754" y="3234813"/>
            <a:ext cx="9144000" cy="2900518"/>
          </a:xfrm>
        </p:spPr>
        <p:txBody>
          <a:bodyPr>
            <a:normAutofit fontScale="92500" lnSpcReduction="20000"/>
          </a:bodyPr>
          <a:lstStyle/>
          <a:p>
            <a:pPr algn="r"/>
            <a:endParaRPr lang="ru-RU" dirty="0"/>
          </a:p>
          <a:p>
            <a:endParaRPr lang="ru-RU" sz="3700" dirty="0" smtClean="0"/>
          </a:p>
          <a:p>
            <a:pPr algn="r">
              <a:lnSpc>
                <a:spcPct val="110000"/>
              </a:lnSpc>
            </a:pP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Намы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Саида Ивановна</a:t>
            </a:r>
          </a:p>
          <a:p>
            <a:pPr algn="r">
              <a:lnSpc>
                <a:spcPct val="110000"/>
              </a:lnSpc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русского языка и литературы </a:t>
            </a:r>
          </a:p>
          <a:p>
            <a:pPr algn="r">
              <a:lnSpc>
                <a:spcPct val="110000"/>
              </a:lnSpc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категории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№1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с.Мугур-Аксы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0000"/>
              </a:lnSpc>
            </a:pP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Монгун-Тайгинского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кожууна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Users\Пользователь\Downloads\IMG_5544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45" r="20990" b="7955"/>
          <a:stretch/>
        </p:blipFill>
        <p:spPr bwMode="auto">
          <a:xfrm>
            <a:off x="2576051" y="2487562"/>
            <a:ext cx="3184883" cy="39525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82437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/>
            <a:r>
              <a:rPr lang="ru-RU" sz="1800" b="1" dirty="0">
                <a:solidFill>
                  <a:srgbClr val="C00000"/>
                </a:solidFill>
              </a:rPr>
              <a:t>Ученик – это не </a:t>
            </a:r>
            <a:r>
              <a:rPr lang="ru-RU" sz="1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сосуд</a:t>
            </a:r>
            <a:r>
              <a:rPr lang="ru-RU" sz="1800" b="1" dirty="0">
                <a:solidFill>
                  <a:srgbClr val="C00000"/>
                </a:solidFill>
              </a:rPr>
              <a:t>, который нужно наполнить, </a:t>
            </a:r>
            <a:br>
              <a:rPr lang="ru-RU" sz="1800" b="1" dirty="0">
                <a:solidFill>
                  <a:srgbClr val="C00000"/>
                </a:solidFill>
              </a:rPr>
            </a:br>
            <a:r>
              <a:rPr lang="ru-RU" sz="1800" b="1" dirty="0">
                <a:solidFill>
                  <a:srgbClr val="C00000"/>
                </a:solidFill>
              </a:rPr>
              <a:t>а факел, который надо зажечь, а зажечь факел </a:t>
            </a:r>
            <a:br>
              <a:rPr lang="ru-RU" sz="1800" b="1" dirty="0">
                <a:solidFill>
                  <a:srgbClr val="C00000"/>
                </a:solidFill>
              </a:rPr>
            </a:br>
            <a:r>
              <a:rPr lang="ru-RU" sz="1800" b="1" dirty="0">
                <a:solidFill>
                  <a:srgbClr val="C00000"/>
                </a:solidFill>
              </a:rPr>
              <a:t>может лишь тот, кто сам горит. </a:t>
            </a:r>
            <a:br>
              <a:rPr lang="ru-RU" sz="1800" b="1" dirty="0">
                <a:solidFill>
                  <a:srgbClr val="C00000"/>
                </a:solidFill>
              </a:rPr>
            </a:br>
            <a:r>
              <a:rPr lang="ru-RU" sz="1800" b="1" dirty="0">
                <a:solidFill>
                  <a:srgbClr val="C00000"/>
                </a:solidFill>
              </a:rPr>
              <a:t>Плутарх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2053" y="1905000"/>
            <a:ext cx="5732206" cy="463099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/>
              <a:t>Духовно-нравственная личность – это человек с сильным национальным характером, ответственный за порученное дело, добрый и отзывчивый, уважительно относящийся к каждому, к ценностям семьи, ведущий здоровый образ жизни, нравственно состоятельный, эстетически просвещённый. </a:t>
            </a:r>
            <a:endParaRPr lang="ru-RU" sz="2000" dirty="0" smtClean="0"/>
          </a:p>
          <a:p>
            <a:pPr algn="just"/>
            <a:r>
              <a:rPr lang="ru-RU" sz="2000" dirty="0"/>
              <a:t>Важную роль в духовно-нравственном воспитании играет </a:t>
            </a:r>
            <a:r>
              <a:rPr lang="ru-RU" sz="2000" b="1" dirty="0"/>
              <a:t>личность</a:t>
            </a:r>
            <a:r>
              <a:rPr lang="ru-RU" sz="2000" dirty="0"/>
              <a:t> самого </a:t>
            </a:r>
            <a:r>
              <a:rPr lang="ru-RU" sz="2000" b="1" dirty="0"/>
              <a:t>учителя</a:t>
            </a:r>
            <a:r>
              <a:rPr lang="ru-RU" sz="2000" dirty="0"/>
              <a:t>, как говорил А. С. Макаренко, «его позиция и образ: эмоциональность, ответственность,  любовь к детям, педагогический оптимизм».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4" r="10574"/>
          <a:stretch/>
        </p:blipFill>
        <p:spPr>
          <a:xfrm>
            <a:off x="7374195" y="2015612"/>
            <a:ext cx="3667432" cy="484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68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72"/>
          <a:stretch/>
        </p:blipFill>
        <p:spPr>
          <a:xfrm>
            <a:off x="1413745" y="0"/>
            <a:ext cx="3806325" cy="3409025"/>
          </a:xfrm>
        </p:spPr>
      </p:pic>
      <p:pic>
        <p:nvPicPr>
          <p:cNvPr id="1026" name="Picture 2" descr="C:\Users\Пользователь\Downloads\395700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9" t="31844" r="3948" b="9904"/>
          <a:stretch/>
        </p:blipFill>
        <p:spPr bwMode="auto">
          <a:xfrm>
            <a:off x="6684886" y="266330"/>
            <a:ext cx="5264458" cy="285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ownloads\482320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30" r="2977" b="3171"/>
          <a:stretch/>
        </p:blipFill>
        <p:spPr bwMode="auto">
          <a:xfrm>
            <a:off x="6684885" y="3559946"/>
            <a:ext cx="5379868" cy="3076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ownloads\332788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3" t="34693" r="2880"/>
          <a:stretch/>
        </p:blipFill>
        <p:spPr bwMode="auto">
          <a:xfrm>
            <a:off x="807868" y="3559946"/>
            <a:ext cx="5282213" cy="3076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77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1" y="555284"/>
            <a:ext cx="9351347" cy="128089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Определяющую роль в процессе становления личности занимает 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семья.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 В сегодняшнем мире, рассматривая значение семьи для ребёнка, многие учёные, педагоги   и   психологи   считают,   что   только   семья   закладывает   основы нравственности.   Суть   взаимодействия учителя   и   семьи заключается в том, что обе стороны должны быть заинтересованы в изучении ребёнка, раскрытии и развитии в нём лучших качеств и свойств. </a:t>
            </a:r>
            <a:r>
              <a:rPr lang="ru-RU" sz="2000" dirty="0"/>
              <a:t/>
            </a:r>
            <a:br>
              <a:rPr lang="ru-RU" sz="2000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303" y="2654711"/>
            <a:ext cx="4532671" cy="43016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452" y="2654710"/>
            <a:ext cx="5653548" cy="4454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15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8373" y="275303"/>
            <a:ext cx="8915400" cy="284152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В. А. Сухомлинский подчеркивал, что в школе не должно быть ни одного педагога, которого бы труд учителя тяготил: «… учителю надо обладать огромным талантом человеколюбия и безграничной любовью к своему труду и, прежде всего, к детям». Надо стараться быть образцом для подражания для своих воспитанников, учить   их   только   на   достойных   примерах.</a:t>
            </a:r>
          </a:p>
          <a:p>
            <a:r>
              <a:rPr lang="ru-RU" dirty="0"/>
              <a:t>Основными признаками нравственной культуры личности педагога являются: </a:t>
            </a:r>
          </a:p>
          <a:p>
            <a:r>
              <a:rPr lang="ru-RU" dirty="0"/>
              <a:t>- требовательность и уважительность к воспитаннику; </a:t>
            </a:r>
          </a:p>
          <a:p>
            <a:r>
              <a:rPr lang="ru-RU" dirty="0"/>
              <a:t>- умение видеть и слышать обучающегося, сопереживать ему.</a:t>
            </a:r>
          </a:p>
        </p:txBody>
      </p:sp>
      <p:pic>
        <p:nvPicPr>
          <p:cNvPr id="4" name="Рисунок 3" descr="C:\Users\Пользователь\Downloads\IMG_2292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4" t="14815" r="3421"/>
          <a:stretch/>
        </p:blipFill>
        <p:spPr bwMode="auto">
          <a:xfrm>
            <a:off x="3618271" y="3116826"/>
            <a:ext cx="6636774" cy="35396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6126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6588" y="643774"/>
            <a:ext cx="9675812" cy="1774961"/>
          </a:xfrm>
        </p:spPr>
        <p:txBody>
          <a:bodyPr>
            <a:noAutofit/>
          </a:bodyPr>
          <a:lstStyle/>
          <a:p>
            <a:r>
              <a:rPr lang="ru-RU" sz="1600" b="1" dirty="0"/>
              <a:t>В.А. Сухомлинский писал: «Самый лучший учитель для ребенка тот, кто, духовно общаясь с ним, забывает, что он учитель, и видит в своем ученике друга, единомышленника. Такой учитель знает самые сокровенные уголки сердца своего воспитанника, и слово в его устах становится могучим орудием воздействия на молодую, формирующуюся личность. От чуткости учителя к духовному миру воспитанников как раз и зависит создание обстановки, побуждающей к нравственному поведению, нравственным поступкам».</a:t>
            </a:r>
          </a:p>
        </p:txBody>
      </p:sp>
      <p:pic>
        <p:nvPicPr>
          <p:cNvPr id="4" name="Объект 3" descr="C:\Users\Пользователь\Downloads\493635 (1).JPEG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751"/>
          <a:stretch/>
        </p:blipFill>
        <p:spPr bwMode="auto">
          <a:xfrm>
            <a:off x="2015613" y="2861188"/>
            <a:ext cx="4906297" cy="30774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Пользователь\Downloads\493609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374" y="2861188"/>
            <a:ext cx="4336026" cy="30774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2247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8129" y="624110"/>
            <a:ext cx="9636483" cy="1280890"/>
          </a:xfrm>
        </p:spPr>
        <p:txBody>
          <a:bodyPr>
            <a:noAutofit/>
          </a:bodyPr>
          <a:lstStyle/>
          <a:p>
            <a:r>
              <a:rPr lang="ru-RU" sz="1800" b="1" dirty="0"/>
              <a:t>Уроки  литературы – это огромное поле деятельности, по сути каждый урок – это урок духовного развития учащихся на примере героев художественных произведений.</a:t>
            </a:r>
          </a:p>
        </p:txBody>
      </p:sp>
      <p:pic>
        <p:nvPicPr>
          <p:cNvPr id="6" name="Объект 5" descr="C:\Users\Пользователь\Downloads\IMG_554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897" y="2088126"/>
            <a:ext cx="5427407" cy="377558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 rot="10800000" flipV="1">
            <a:off x="6686370" y="2007772"/>
            <a:ext cx="497468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Важна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личность самого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учителя.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стать объектом подражания своих воспитанников, надо самому учиться, совершенствоваться,  не стоять на месте, стать примером нравственной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чистоты.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через личный пример идет процесс воспитания. Учитель сам должен быть носителем общечеловеческих ценностей и человеческих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достоинств.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913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Спасибо за внимание!</a:t>
            </a:r>
          </a:p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Счастья Вам…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Пользователь\Desktop\подков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4" t="9036" r="9798" b="10542"/>
          <a:stretch/>
        </p:blipFill>
        <p:spPr bwMode="auto">
          <a:xfrm>
            <a:off x="5761608" y="4003829"/>
            <a:ext cx="2503503" cy="237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9455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131</TotalTime>
  <Words>176</Words>
  <Application>Microsoft Office PowerPoint</Application>
  <PresentationFormat>Произвольный</PresentationFormat>
  <Paragraphs>20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Легкий дым</vt:lpstr>
      <vt:lpstr>РОЛЬ УЧИТЕЛЯ В ФОРМИРОВАНИИ ДУХОВНО-НРАВСТВЕННЫХ  ЦЕННОСТЕЙ ШКОЛЬНИКОВ </vt:lpstr>
      <vt:lpstr>Ученик – это не сосуд, который нужно наполнить,  а факел, который надо зажечь, а зажечь факел  может лишь тот, кто сам горит.  Плутарх</vt:lpstr>
      <vt:lpstr>Презентация PowerPoint</vt:lpstr>
      <vt:lpstr>Определяющую роль в процессе становления личности занимает семья. В сегодняшнем мире, рассматривая значение семьи для ребёнка, многие учёные, педагоги   и   психологи   считают,   что   только   семья   закладывает   основы нравственности.   Суть   взаимодействия учителя   и   семьи заключается в том, что обе стороны должны быть заинтересованы в изучении ребёнка, раскрытии и развитии в нём лучших качеств и свойств.  </vt:lpstr>
      <vt:lpstr>Презентация PowerPoint</vt:lpstr>
      <vt:lpstr>В.А. Сухомлинский писал: «Самый лучший учитель для ребенка тот, кто, духовно общаясь с ним, забывает, что он учитель, и видит в своем ученике друга, единомышленника. Такой учитель знает самые сокровенные уголки сердца своего воспитанника, и слово в его устах становится могучим орудием воздействия на молодую, формирующуюся личность. От чуткости учителя к духовному миру воспитанников как раз и зависит создание обстановки, побуждающей к нравственному поведению, нравственным поступкам».</vt:lpstr>
      <vt:lpstr>Уроки  литературы – это огромное поле деятельности, по сути каждый урок – это урок духовного развития учащихся на примере героев художественных произведений.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РОЛЬ УЧИТЕЛЯ В ФОРМИРОВАНИИ ДУХОВНО-НРАВСТВЕННЫХ  ЦЕННОСТЕЙ ШКОЛЬНИКОВ </dc:title>
  <dc:creator>1</dc:creator>
  <cp:lastModifiedBy>Пользователь</cp:lastModifiedBy>
  <cp:revision>11</cp:revision>
  <dcterms:created xsi:type="dcterms:W3CDTF">2024-03-19T04:17:03Z</dcterms:created>
  <dcterms:modified xsi:type="dcterms:W3CDTF">2024-03-19T15:22:50Z</dcterms:modified>
</cp:coreProperties>
</file>