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2" r:id="rId4"/>
    <p:sldId id="258" r:id="rId5"/>
    <p:sldId id="259" r:id="rId6"/>
    <p:sldId id="263" r:id="rId7"/>
    <p:sldId id="261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5AD6"/>
    <a:srgbClr val="547BFE"/>
    <a:srgbClr val="587384"/>
    <a:srgbClr val="112E4C"/>
    <a:srgbClr val="F07877"/>
    <a:srgbClr val="006F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52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7444444444444427E-2"/>
          <c:y val="0.10553752080417"/>
          <c:w val="0.49751312335957992"/>
          <c:h val="0.8821491640810319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Причина пропуска занятий, 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30B-422B-8EC2-15B04CE7B19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30B-422B-8EC2-15B04CE7B19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30B-422B-8EC2-15B04CE7B19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30B-422B-8EC2-15B04CE7B19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230B-422B-8EC2-15B04CE7B19A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Болезнь</c:v>
                </c:pt>
                <c:pt idx="1">
                  <c:v>Семейные обстоятельства</c:v>
                </c:pt>
                <c:pt idx="2">
                  <c:v>Дополнительные занятия</c:v>
                </c:pt>
                <c:pt idx="3">
                  <c:v>Отпуск родителей</c:v>
                </c:pt>
                <c:pt idx="4">
                  <c:v>Террористическая опасность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32</c:v>
                </c:pt>
                <c:pt idx="1">
                  <c:v>16</c:v>
                </c:pt>
                <c:pt idx="2">
                  <c:v>29</c:v>
                </c:pt>
                <c:pt idx="3">
                  <c:v>13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60-4B9C-8D46-28AB7D1E6E87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573534558180229"/>
          <c:y val="0.16487412592429854"/>
          <c:w val="0.38370909886264215"/>
          <c:h val="0.78810258407037093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32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5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55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50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80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0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08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342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788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396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B0120-34BC-4D2D-A004-D755CDB5BD4A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48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045" y="967235"/>
            <a:ext cx="8818301" cy="3032805"/>
          </a:xfrm>
        </p:spPr>
        <p:txBody>
          <a:bodyPr>
            <a:noAutofit/>
          </a:bodyPr>
          <a:lstStyle/>
          <a:p>
            <a:pPr algn="l"/>
            <a:r>
              <a:rPr lang="ru-RU" sz="4800" b="1" dirty="0">
                <a:latin typeface="+mn-lt"/>
              </a:rPr>
              <a:t>Возможности применения </a:t>
            </a:r>
            <a:r>
              <a:rPr lang="ru-RU" sz="4800" b="1" dirty="0" smtClean="0">
                <a:latin typeface="+mn-lt"/>
              </a:rPr>
              <a:t>цифровых инструментов </a:t>
            </a:r>
            <a:br>
              <a:rPr lang="ru-RU" sz="4800" b="1" dirty="0" smtClean="0">
                <a:latin typeface="+mn-lt"/>
              </a:rPr>
            </a:br>
            <a:r>
              <a:rPr lang="ru-RU" sz="4800" b="1" dirty="0" smtClean="0">
                <a:latin typeface="+mn-lt"/>
              </a:rPr>
              <a:t>для </a:t>
            </a:r>
            <a:r>
              <a:rPr lang="ru-RU" sz="4800" b="1" dirty="0">
                <a:latin typeface="+mn-lt"/>
              </a:rPr>
              <a:t>организации </a:t>
            </a:r>
            <a:r>
              <a:rPr lang="ru-RU" sz="4800" b="1" dirty="0" smtClean="0">
                <a:latin typeface="+mn-lt"/>
              </a:rPr>
              <a:t/>
            </a:r>
            <a:br>
              <a:rPr lang="ru-RU" sz="4800" b="1" dirty="0" smtClean="0">
                <a:latin typeface="+mn-lt"/>
              </a:rPr>
            </a:br>
            <a:r>
              <a:rPr lang="ru-RU" sz="4800" b="1" dirty="0" smtClean="0">
                <a:latin typeface="+mn-lt"/>
              </a:rPr>
              <a:t>гибридного </a:t>
            </a:r>
            <a:r>
              <a:rPr lang="ru-RU" sz="4800" b="1" dirty="0">
                <a:latin typeface="+mn-lt"/>
              </a:rPr>
              <a:t>формата урока</a:t>
            </a:r>
            <a:endParaRPr lang="en-US" sz="4800" b="1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523" y="3372865"/>
            <a:ext cx="5346484" cy="40098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8045" y="4245846"/>
            <a:ext cx="56732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Холдеева </a:t>
            </a:r>
            <a:r>
              <a:rPr lang="ru-RU" sz="2400" dirty="0" smtClean="0"/>
              <a:t>Анастасия Дмитриевна</a:t>
            </a:r>
          </a:p>
          <a:p>
            <a:r>
              <a:rPr lang="ru-RU" sz="2400" dirty="0" smtClean="0"/>
              <a:t>учитель английского языка</a:t>
            </a:r>
          </a:p>
          <a:p>
            <a:r>
              <a:rPr lang="ru-RU" sz="2400" dirty="0" smtClean="0"/>
              <a:t>ГБОУ «Гимназия №586</a:t>
            </a:r>
            <a:r>
              <a:rPr lang="ru-RU" sz="2400" dirty="0" smtClean="0"/>
              <a:t>»</a:t>
            </a:r>
          </a:p>
          <a:p>
            <a:r>
              <a:rPr lang="ru-RU" sz="2400" dirty="0" err="1" smtClean="0"/>
              <a:t>г.Санкт</a:t>
            </a:r>
            <a:r>
              <a:rPr lang="ru-RU" sz="2400" dirty="0" smtClean="0"/>
              <a:t>-Петербурга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722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960" y="1649311"/>
            <a:ext cx="2220734" cy="47739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3960" y="324465"/>
            <a:ext cx="84065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Дорожная карта представляется буклетом вот в таком формате:</a:t>
            </a:r>
            <a:endParaRPr lang="en-US" sz="3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9005" y="1767298"/>
            <a:ext cx="2743200" cy="44565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3489" y="1110073"/>
            <a:ext cx="281940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603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3960" y="1649311"/>
            <a:ext cx="2220734" cy="47739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3960" y="324465"/>
            <a:ext cx="84065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Дорожная карта представляется буклетом вот в таком формате:</a:t>
            </a:r>
            <a:endParaRPr lang="en-US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3679" y="1722603"/>
            <a:ext cx="2790825" cy="4648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8677" y="1071715"/>
            <a:ext cx="3001864" cy="5574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586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1418" y="110130"/>
            <a:ext cx="6139460" cy="98755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+mn-lt"/>
              </a:rPr>
              <a:t>Актуальность проблемы</a:t>
            </a:r>
            <a:endParaRPr lang="en-US" sz="4000" b="1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1739608" y="3089223"/>
            <a:ext cx="6400800" cy="1199498"/>
            <a:chOff x="1269" y="1286"/>
            <a:chExt cx="3190" cy="489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37" cy="4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286"/>
              <a:ext cx="2842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>
                  <a:solidFill>
                    <a:srgbClr val="000000"/>
                  </a:solidFill>
                </a:rPr>
                <a:t>Участие ребёнка в учебное время в различных соревнованиях, конкурсах и т.п.</a:t>
              </a:r>
            </a:p>
          </p:txBody>
        </p:sp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1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1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9" name="Text Box 61"/>
              <p:cNvSpPr txBox="1">
                <a:spLocks noChangeArrowheads="1"/>
              </p:cNvSpPr>
              <p:nvPr/>
            </p:nvSpPr>
            <p:spPr bwMode="gray">
              <a:xfrm>
                <a:off x="1461" y="1315"/>
                <a:ext cx="157" cy="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000" b="1" dirty="0">
                    <a:solidFill>
                      <a:srgbClr val="FFFFFF"/>
                    </a:solidFill>
                  </a:rPr>
                  <a:t>2</a:t>
                </a:r>
                <a:endParaRPr lang="en-US" sz="2000" b="1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6" name="TextBox 55"/>
          <p:cNvSpPr txBox="1"/>
          <p:nvPr/>
        </p:nvSpPr>
        <p:spPr>
          <a:xfrm>
            <a:off x="1219201" y="1112485"/>
            <a:ext cx="72463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Частый пропуск уроков по </a:t>
            </a:r>
            <a:r>
              <a:rPr lang="ru-RU" sz="3200" b="1" dirty="0" smtClean="0"/>
              <a:t>болезни</a:t>
            </a:r>
          </a:p>
          <a:p>
            <a:pPr algn="ctr"/>
            <a:r>
              <a:rPr lang="ru-RU" sz="3200" b="1" dirty="0" smtClean="0"/>
              <a:t> </a:t>
            </a:r>
            <a:r>
              <a:rPr lang="ru-RU" sz="3200" b="1" dirty="0"/>
              <a:t>или другим уважительным </a:t>
            </a:r>
            <a:r>
              <a:rPr lang="ru-RU" sz="3200" b="1" dirty="0" smtClean="0"/>
              <a:t>причинам:</a:t>
            </a:r>
            <a:endParaRPr lang="en-US" sz="3200" b="1" dirty="0"/>
          </a:p>
        </p:txBody>
      </p:sp>
      <p:grpSp>
        <p:nvGrpSpPr>
          <p:cNvPr id="57" name="Group 92"/>
          <p:cNvGrpSpPr>
            <a:grpSpLocks/>
          </p:cNvGrpSpPr>
          <p:nvPr/>
        </p:nvGrpSpPr>
        <p:grpSpPr bwMode="auto">
          <a:xfrm>
            <a:off x="1725562" y="2120791"/>
            <a:ext cx="6400800" cy="868348"/>
            <a:chOff x="1269" y="1286"/>
            <a:chExt cx="3190" cy="354"/>
          </a:xfrm>
        </p:grpSpPr>
        <p:sp>
          <p:nvSpPr>
            <p:cNvPr id="58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37" cy="344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Text Box 4"/>
            <p:cNvSpPr txBox="1">
              <a:spLocks noChangeArrowheads="1"/>
            </p:cNvSpPr>
            <p:nvPr/>
          </p:nvSpPr>
          <p:spPr bwMode="gray">
            <a:xfrm>
              <a:off x="1525" y="1286"/>
              <a:ext cx="2842" cy="3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</a:rPr>
                <a:t>Смена места жительства по семейным</a:t>
              </a:r>
              <a:r>
                <a:rPr lang="en-US" sz="2400" smtClean="0">
                  <a:solidFill>
                    <a:srgbClr val="000000"/>
                  </a:solidFill>
                </a:rPr>
                <a:t> </a:t>
              </a:r>
              <a:r>
                <a:rPr lang="ru-RU" sz="2400" smtClean="0">
                  <a:solidFill>
                    <a:srgbClr val="000000"/>
                  </a:solidFill>
                </a:rPr>
                <a:t>обстоятельствам 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grpSp>
          <p:nvGrpSpPr>
            <p:cNvPr id="60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61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63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64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rgbClr val="FFC000"/>
                </a:solidFill>
                <a:ln w="9525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66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62" name="Text Box 61"/>
              <p:cNvSpPr txBox="1">
                <a:spLocks noChangeArrowheads="1"/>
              </p:cNvSpPr>
              <p:nvPr/>
            </p:nvSpPr>
            <p:spPr bwMode="gray">
              <a:xfrm>
                <a:off x="1461" y="1315"/>
                <a:ext cx="165" cy="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srgbClr val="FFFFFF"/>
                    </a:solidFill>
                  </a:rPr>
                  <a:t>1</a:t>
                </a:r>
              </a:p>
            </p:txBody>
          </p:sp>
        </p:grpSp>
      </p:grpSp>
      <p:grpSp>
        <p:nvGrpSpPr>
          <p:cNvPr id="67" name="Group 92"/>
          <p:cNvGrpSpPr>
            <a:grpSpLocks/>
          </p:cNvGrpSpPr>
          <p:nvPr/>
        </p:nvGrpSpPr>
        <p:grpSpPr bwMode="auto">
          <a:xfrm>
            <a:off x="1734286" y="4310243"/>
            <a:ext cx="6400800" cy="1312334"/>
            <a:chOff x="1269" y="1296"/>
            <a:chExt cx="3190" cy="535"/>
          </a:xfrm>
        </p:grpSpPr>
        <p:sp>
          <p:nvSpPr>
            <p:cNvPr id="68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37" cy="4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2897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</a:rPr>
                <a:t>Вынужденное </a:t>
              </a:r>
              <a:r>
                <a:rPr lang="ru-RU" sz="2400" dirty="0">
                  <a:solidFill>
                    <a:srgbClr val="000000"/>
                  </a:solidFill>
                </a:rPr>
                <a:t>отсутствие в школе из-за отпуска родителей в учебное время </a:t>
              </a:r>
              <a:endParaRPr lang="en-US" sz="2400" dirty="0">
                <a:solidFill>
                  <a:srgbClr val="000000"/>
                </a:solidFill>
              </a:endParaRPr>
            </a:p>
            <a:p>
              <a:r>
                <a:rPr lang="ru-RU" sz="2400" dirty="0" smtClean="0">
                  <a:solidFill>
                    <a:srgbClr val="000000"/>
                  </a:solidFill>
                </a:rPr>
                <a:t> 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grpSp>
          <p:nvGrpSpPr>
            <p:cNvPr id="70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grpSp>
            <p:nvGrpSpPr>
              <p:cNvPr id="71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98"/>
                <a:chOff x="1415" y="1276"/>
                <a:chExt cx="266" cy="298"/>
              </a:xfrm>
            </p:grpSpPr>
            <p:pic>
              <p:nvPicPr>
                <p:cNvPr id="73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74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5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76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72" name="Text Box 61"/>
              <p:cNvSpPr txBox="1">
                <a:spLocks noChangeArrowheads="1"/>
              </p:cNvSpPr>
              <p:nvPr/>
            </p:nvSpPr>
            <p:spPr bwMode="gray">
              <a:xfrm>
                <a:off x="1461" y="1315"/>
                <a:ext cx="157" cy="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000" b="1" dirty="0">
                    <a:solidFill>
                      <a:srgbClr val="FFFFFF"/>
                    </a:solidFill>
                  </a:rPr>
                  <a:t>3</a:t>
                </a:r>
                <a:endParaRPr lang="en-US" sz="2000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4" name="Group 92"/>
          <p:cNvGrpSpPr>
            <a:grpSpLocks/>
          </p:cNvGrpSpPr>
          <p:nvPr/>
        </p:nvGrpSpPr>
        <p:grpSpPr bwMode="auto">
          <a:xfrm>
            <a:off x="1725562" y="5532942"/>
            <a:ext cx="6400800" cy="1569895"/>
            <a:chOff x="1269" y="1287"/>
            <a:chExt cx="3190" cy="640"/>
          </a:xfrm>
        </p:grpSpPr>
        <p:sp>
          <p:nvSpPr>
            <p:cNvPr id="35" name="AutoShape 3"/>
            <p:cNvSpPr>
              <a:spLocks noChangeArrowheads="1"/>
            </p:cNvSpPr>
            <p:nvPr/>
          </p:nvSpPr>
          <p:spPr bwMode="gray">
            <a:xfrm>
              <a:off x="1422" y="1296"/>
              <a:ext cx="3037" cy="46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 algn="ctr">
              <a:solidFill>
                <a:srgbClr val="B2B2B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Text Box 4"/>
            <p:cNvSpPr txBox="1">
              <a:spLocks noChangeArrowheads="1"/>
            </p:cNvSpPr>
            <p:nvPr/>
          </p:nvSpPr>
          <p:spPr bwMode="gray">
            <a:xfrm>
              <a:off x="1529" y="1287"/>
              <a:ext cx="2897" cy="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</a:rPr>
                <a:t>Отсутствие ребёнка в школе из-за боязни родителей относительно террористической опасности </a:t>
              </a:r>
              <a:endParaRPr lang="en-US" sz="2400" dirty="0">
                <a:solidFill>
                  <a:srgbClr val="000000"/>
                </a:solidFill>
              </a:endParaRPr>
            </a:p>
            <a:p>
              <a:r>
                <a:rPr lang="ru-RU" sz="2400" dirty="0" smtClean="0">
                  <a:solidFill>
                    <a:srgbClr val="000000"/>
                  </a:solidFill>
                </a:rPr>
                <a:t> 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grpSp>
          <p:nvGrpSpPr>
            <p:cNvPr id="37" name="Group 55"/>
            <p:cNvGrpSpPr>
              <a:grpSpLocks/>
            </p:cNvGrpSpPr>
            <p:nvPr/>
          </p:nvGrpSpPr>
          <p:grpSpPr bwMode="auto">
            <a:xfrm>
              <a:off x="1269" y="1324"/>
              <a:ext cx="266" cy="287"/>
              <a:chOff x="1415" y="1276"/>
              <a:chExt cx="266" cy="287"/>
            </a:xfrm>
          </p:grpSpPr>
          <p:grpSp>
            <p:nvGrpSpPr>
              <p:cNvPr id="38" name="Group 56"/>
              <p:cNvGrpSpPr>
                <a:grpSpLocks/>
              </p:cNvGrpSpPr>
              <p:nvPr/>
            </p:nvGrpSpPr>
            <p:grpSpPr bwMode="auto">
              <a:xfrm>
                <a:off x="1415" y="1276"/>
                <a:ext cx="266" cy="287"/>
                <a:chOff x="1415" y="1276"/>
                <a:chExt cx="266" cy="287"/>
              </a:xfrm>
            </p:grpSpPr>
            <p:pic>
              <p:nvPicPr>
                <p:cNvPr id="40" name="Picture 5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0" y="1510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1" name="Oval 5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9900"/>
                    </a:gs>
                    <a:gs pos="100000">
                      <a:srgbClr val="FF990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Oval 5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43" name="Picture 60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9" name="Text Box 61"/>
              <p:cNvSpPr txBox="1">
                <a:spLocks noChangeArrowheads="1"/>
              </p:cNvSpPr>
              <p:nvPr/>
            </p:nvSpPr>
            <p:spPr bwMode="gray">
              <a:xfrm>
                <a:off x="1461" y="1315"/>
                <a:ext cx="157" cy="1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000" b="1" dirty="0">
                    <a:solidFill>
                      <a:srgbClr val="FFFFFF"/>
                    </a:solidFill>
                  </a:rPr>
                  <a:t>4</a:t>
                </a:r>
                <a:endParaRPr lang="en-US" sz="2000" b="1" dirty="0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6747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3639764909"/>
              </p:ext>
            </p:extLst>
          </p:nvPr>
        </p:nvGraphicFramePr>
        <p:xfrm>
          <a:off x="0" y="1700981"/>
          <a:ext cx="9144000" cy="5157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97161" y="88491"/>
            <a:ext cx="8170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 какой причине Ваш ребёнок</a:t>
            </a:r>
          </a:p>
          <a:p>
            <a:r>
              <a:rPr lang="ru-RU" sz="3200" b="1" dirty="0" smtClean="0"/>
              <a:t> пропускает уроки?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254651"/>
            <a:ext cx="8790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Количество опрошенных родителей: 232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5457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90480"/>
            <a:ext cx="3146323" cy="26666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129" y="1129240"/>
            <a:ext cx="86235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Цель проекта</a:t>
            </a:r>
            <a:r>
              <a:rPr lang="ru-RU" sz="3600" dirty="0"/>
              <a:t>:</a:t>
            </a:r>
            <a:r>
              <a:rPr lang="ru-RU" sz="3300" dirty="0"/>
              <a:t> </a:t>
            </a:r>
            <a:r>
              <a:rPr lang="ru-RU" sz="3200" dirty="0" smtClean="0"/>
              <a:t>создание альтернативной возможности присутствия на уроке в совокупности с предоставлением возможности восполнить пробелы в знаниях по предмету</a:t>
            </a:r>
            <a:endParaRPr lang="en-US" sz="3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8219" y="4567527"/>
            <a:ext cx="2005781" cy="21431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6323" y="3482614"/>
            <a:ext cx="482763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Продукт проекта</a:t>
            </a:r>
            <a:r>
              <a:rPr lang="ru-RU" sz="3600" dirty="0" smtClean="0"/>
              <a:t>:</a:t>
            </a:r>
          </a:p>
          <a:p>
            <a:r>
              <a:rPr lang="ru-RU" sz="3300" dirty="0" smtClean="0"/>
              <a:t>дорожная карта</a:t>
            </a:r>
          </a:p>
          <a:p>
            <a:r>
              <a:rPr lang="ru-RU" sz="3300" dirty="0" smtClean="0"/>
              <a:t>для администрации и </a:t>
            </a:r>
          </a:p>
          <a:p>
            <a:r>
              <a:rPr lang="ru-RU" sz="3300" dirty="0" smtClean="0"/>
              <a:t>преподавателей ОУ</a:t>
            </a:r>
          </a:p>
        </p:txBody>
      </p:sp>
    </p:spTree>
    <p:extLst>
      <p:ext uri="{BB962C8B-B14F-4D97-AF65-F5344CB8AC3E}">
        <p14:creationId xmlns:p14="http://schemas.microsoft.com/office/powerpoint/2010/main" val="370759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323" y="1717471"/>
            <a:ext cx="8957801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3300" dirty="0" smtClean="0"/>
              <a:t>Изучить и выбрать лучшую онлайн-платформу для проведения трансляции и записи урока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300" dirty="0" smtClean="0"/>
              <a:t>Собрать информацию о необходимом оснащении кабинетов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300" dirty="0" smtClean="0"/>
              <a:t>Предоставить директору ОУ предстоящие расходы для осуществления проекта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3300" dirty="0" smtClean="0"/>
              <a:t>Разработать методические рекомендации для администрации и учителей ОУ</a:t>
            </a:r>
            <a:endParaRPr lang="en-US" sz="3300" dirty="0"/>
          </a:p>
        </p:txBody>
      </p:sp>
      <p:sp>
        <p:nvSpPr>
          <p:cNvPr id="4" name="TextBox 3"/>
          <p:cNvSpPr txBox="1"/>
          <p:nvPr/>
        </p:nvSpPr>
        <p:spPr>
          <a:xfrm>
            <a:off x="3047999" y="216309"/>
            <a:ext cx="50046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b="1" dirty="0" smtClean="0">
                <a:solidFill>
                  <a:schemeClr val="bg1"/>
                </a:solidFill>
              </a:rPr>
              <a:t>Задачи проекта:</a:t>
            </a:r>
            <a:endParaRPr lang="en-US" sz="3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96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4195762"/>
              </p:ext>
            </p:extLst>
          </p:nvPr>
        </p:nvGraphicFramePr>
        <p:xfrm>
          <a:off x="0" y="462115"/>
          <a:ext cx="9212827" cy="6495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5241">
                  <a:extLst>
                    <a:ext uri="{9D8B030D-6E8A-4147-A177-3AD203B41FA5}">
                      <a16:colId xmlns:a16="http://schemas.microsoft.com/office/drawing/2014/main" val="4245983518"/>
                    </a:ext>
                  </a:extLst>
                </a:gridCol>
                <a:gridCol w="2730927">
                  <a:extLst>
                    <a:ext uri="{9D8B030D-6E8A-4147-A177-3AD203B41FA5}">
                      <a16:colId xmlns:a16="http://schemas.microsoft.com/office/drawing/2014/main" val="4031252666"/>
                    </a:ext>
                  </a:extLst>
                </a:gridCol>
                <a:gridCol w="957185">
                  <a:extLst>
                    <a:ext uri="{9D8B030D-6E8A-4147-A177-3AD203B41FA5}">
                      <a16:colId xmlns:a16="http://schemas.microsoft.com/office/drawing/2014/main" val="1452989047"/>
                    </a:ext>
                  </a:extLst>
                </a:gridCol>
                <a:gridCol w="1069877">
                  <a:extLst>
                    <a:ext uri="{9D8B030D-6E8A-4147-A177-3AD203B41FA5}">
                      <a16:colId xmlns:a16="http://schemas.microsoft.com/office/drawing/2014/main" val="1478973461"/>
                    </a:ext>
                  </a:extLst>
                </a:gridCol>
                <a:gridCol w="1099597">
                  <a:extLst>
                    <a:ext uri="{9D8B030D-6E8A-4147-A177-3AD203B41FA5}">
                      <a16:colId xmlns:a16="http://schemas.microsoft.com/office/drawing/2014/main" val="3258801014"/>
                    </a:ext>
                  </a:extLst>
                </a:gridCol>
              </a:tblGrid>
              <a:tr h="40216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Критерий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Показатели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Низкий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Средний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Высокий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904794"/>
                  </a:ext>
                </a:extLst>
              </a:tr>
              <a:tr h="10628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Повышение успеваемости по предмету «иностранный язык»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Отметка по предмету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358051"/>
                  </a:ext>
                </a:extLst>
              </a:tr>
              <a:tr h="128620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Сокращение </a:t>
                      </a:r>
                      <a:r>
                        <a:rPr lang="ru-RU" sz="2000" smtClean="0"/>
                        <a:t>пропуска занятий, </a:t>
                      </a:r>
                      <a:r>
                        <a:rPr lang="en-US" sz="2000" smtClean="0"/>
                        <a:t>%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Количество</a:t>
                      </a:r>
                      <a:r>
                        <a:rPr lang="ru-RU" sz="2000" baseline="0" dirty="0" smtClean="0"/>
                        <a:t> учащихся, присутствующих на уроке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50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100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120887"/>
                  </a:ext>
                </a:extLst>
              </a:tr>
              <a:tr h="1286208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Увеличение доверия к школе со стороны родителей, </a:t>
                      </a:r>
                      <a:r>
                        <a:rPr lang="ru-RU" sz="2000" smtClean="0"/>
                        <a:t>сокращение конфликтов</a:t>
                      </a:r>
                      <a:r>
                        <a:rPr lang="en-US" sz="2000" smtClean="0"/>
                        <a:t>,</a:t>
                      </a:r>
                      <a:r>
                        <a:rPr lang="en-US" sz="2000" baseline="0" smtClean="0"/>
                        <a:t> </a:t>
                      </a:r>
                      <a:r>
                        <a:rPr lang="en-US" sz="2000" smtClean="0"/>
                        <a:t>%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Доля родителей с положительной обратной связью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80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469371"/>
                  </a:ext>
                </a:extLst>
              </a:tr>
              <a:tr h="987090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Повышение мотивации </a:t>
                      </a:r>
                      <a:r>
                        <a:rPr lang="ru-RU" sz="2000" smtClean="0"/>
                        <a:t>к обучению</a:t>
                      </a:r>
                      <a:r>
                        <a:rPr lang="en-US" sz="2000" smtClean="0"/>
                        <a:t>, %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Доля учеников с положительной обратной связью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90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1370252"/>
                  </a:ext>
                </a:extLst>
              </a:tr>
              <a:tr h="1427462"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err="1" smtClean="0"/>
                        <a:t>Вовлечённость</a:t>
                      </a:r>
                      <a:r>
                        <a:rPr lang="ru-RU" sz="2000" dirty="0" smtClean="0"/>
                        <a:t> практиканта</a:t>
                      </a:r>
                      <a:r>
                        <a:rPr lang="ru-RU" sz="2000" baseline="0" dirty="0" smtClean="0"/>
                        <a:t> в образовательный процесс, %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Доля</a:t>
                      </a:r>
                      <a:r>
                        <a:rPr lang="ru-RU" sz="2000" baseline="0" dirty="0" smtClean="0"/>
                        <a:t> непосредственного участия в уроке</a:t>
                      </a:r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80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100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85882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08778" y="-54839"/>
            <a:ext cx="76368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Критерии и показатели эффективности проекта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5497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6301" y="2051767"/>
            <a:ext cx="7886700" cy="4351338"/>
          </a:xfrm>
        </p:spPr>
        <p:txBody>
          <a:bodyPr>
            <a:normAutofit fontScale="92500" lnSpcReduction="10000"/>
          </a:bodyPr>
          <a:lstStyle/>
          <a:p>
            <a:r>
              <a:rPr lang="ru-RU" sz="3300" dirty="0" smtClean="0"/>
              <a:t>Увеличение доверия к школе со стороны родителей, сокращение конфликтов</a:t>
            </a:r>
          </a:p>
          <a:p>
            <a:r>
              <a:rPr lang="ru-RU" sz="3300" dirty="0" smtClean="0"/>
              <a:t>Повышение мотивации к обучению</a:t>
            </a:r>
          </a:p>
          <a:p>
            <a:r>
              <a:rPr lang="ru-RU" sz="3300" dirty="0" smtClean="0"/>
              <a:t>Появление возможности для студентов-практикантов увидеть учебный процесс под новым углом и увеличение аудиторных часов прохождения университетской практики</a:t>
            </a:r>
            <a:endParaRPr lang="en-US" sz="3300" dirty="0" smtClean="0"/>
          </a:p>
          <a:p>
            <a:r>
              <a:rPr lang="ru-RU" sz="3300" dirty="0"/>
              <a:t>Сокращение количества учащихся, уходящих на домашнее обучение</a:t>
            </a:r>
          </a:p>
          <a:p>
            <a:pPr marL="0" indent="0">
              <a:buNone/>
            </a:pPr>
            <a:endParaRPr lang="ru-RU" sz="3300" dirty="0" smtClean="0"/>
          </a:p>
          <a:p>
            <a:pPr marL="0" indent="0">
              <a:buNone/>
            </a:pPr>
            <a:endParaRPr lang="ru-RU" sz="3300" dirty="0" smtClean="0"/>
          </a:p>
          <a:p>
            <a:endParaRPr lang="ru-RU" sz="3300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57833" y="78658"/>
            <a:ext cx="49569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300" b="1" dirty="0">
                <a:solidFill>
                  <a:schemeClr val="bg1"/>
                </a:solidFill>
              </a:rPr>
              <a:t>Ожидаемые социальные </a:t>
            </a:r>
            <a:endParaRPr lang="ru-RU" sz="33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300" b="1" dirty="0" smtClean="0">
                <a:solidFill>
                  <a:schemeClr val="bg1"/>
                </a:solidFill>
              </a:rPr>
              <a:t>эффекты </a:t>
            </a:r>
            <a:r>
              <a:rPr lang="ru-RU" sz="3300" b="1" dirty="0">
                <a:solidFill>
                  <a:schemeClr val="bg1"/>
                </a:solidFill>
              </a:rPr>
              <a:t>проекта </a:t>
            </a:r>
            <a:endParaRPr lang="en-US" sz="3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83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9766" y="1605270"/>
            <a:ext cx="8200718" cy="517407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3600" smtClean="0"/>
              <a:t>Назначить специалиста, способного оказать техническую поддержку при проведении гибридного урока</a:t>
            </a:r>
            <a:endParaRPr lang="en-US" sz="3600" smtClean="0"/>
          </a:p>
          <a:p>
            <a:pPr lvl="0"/>
            <a:r>
              <a:rPr lang="ru-RU" sz="3600" smtClean="0"/>
              <a:t>Назначить ответственного за создание раздела «Дистанционное обучение» на сайте школы и своевременное размещение там необходимой информации и материалов</a:t>
            </a:r>
            <a:endParaRPr lang="en-US" sz="3600" smtClean="0"/>
          </a:p>
          <a:p>
            <a:pPr lvl="0"/>
            <a:r>
              <a:rPr lang="ru-RU" sz="3600" smtClean="0"/>
              <a:t>Провести родительское собрание с целью информирования родителей и получения письменного согласия на проведение видеотрансляции урока, а также ведения записи урока</a:t>
            </a:r>
            <a:endParaRPr lang="en-US" sz="3600" smtClean="0"/>
          </a:p>
          <a:p>
            <a:pPr lvl="0"/>
            <a:r>
              <a:rPr lang="ru-RU" sz="3600" smtClean="0"/>
              <a:t> Провести консультацию для учителей и студентов-практикантов по использованию онлайн-платформы «Яндекс. </a:t>
            </a:r>
            <a:r>
              <a:rPr lang="ru-RU" sz="3600" dirty="0" smtClean="0"/>
              <a:t>Телемост»</a:t>
            </a:r>
            <a:endParaRPr lang="en-US" sz="3600" smtClean="0"/>
          </a:p>
          <a:p>
            <a:pPr lvl="0"/>
            <a:r>
              <a:rPr lang="ru-RU" sz="3600" smtClean="0"/>
              <a:t>При составлении расписания учитывать, что в одной семье могут быть обучающиеся с разных параллелей, целесообразно начинать уроки в разное время</a:t>
            </a:r>
            <a:endParaRPr lang="en-US" sz="360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53936" y="88489"/>
            <a:ext cx="43839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Дорожная карта</a:t>
            </a:r>
            <a:endParaRPr lang="en-US" sz="3200" b="1">
              <a:solidFill>
                <a:schemeClr val="bg1"/>
              </a:solidFill>
            </a:endParaRPr>
          </a:p>
          <a:p>
            <a:pPr algn="ctr"/>
            <a:r>
              <a:rPr lang="ru-RU" sz="3200" b="1">
                <a:solidFill>
                  <a:schemeClr val="bg1"/>
                </a:solidFill>
              </a:rPr>
              <a:t>для администрации ОУ</a:t>
            </a:r>
            <a:endParaRPr lang="en-US" sz="3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650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5295" y="1746967"/>
            <a:ext cx="7886700" cy="4351338"/>
          </a:xfrm>
        </p:spPr>
        <p:txBody>
          <a:bodyPr>
            <a:normAutofit/>
          </a:bodyPr>
          <a:lstStyle/>
          <a:p>
            <a:pPr lvl="0"/>
            <a:r>
              <a:rPr lang="ru-RU" sz="2400"/>
              <a:t>Разработать планы занятий таким образом, чтобы самостоятельная работа обучающихся совпадала со временем отключения от трансляции учеников «в онлайне», так как должны соблюдаться нормы СанПиН по продолжительности непрерывного использования компьютера с жидкокристаллическим монитором (1-2 класс – не более 20 минут; 3-4 класс – не более 25 минут; 5-6 класс – не более 30 минут; 7-11 класс – 35 минут)</a:t>
            </a:r>
            <a:endParaRPr lang="en-US" sz="2400"/>
          </a:p>
          <a:p>
            <a:pPr lvl="0"/>
            <a:r>
              <a:rPr lang="ru-RU" sz="2400"/>
              <a:t>Подготовить материалы, подходящие для работы в режиме «онлайн»</a:t>
            </a:r>
            <a:endParaRPr lang="en-US" sz="2400"/>
          </a:p>
          <a:p>
            <a:pPr lvl="0"/>
            <a:r>
              <a:rPr lang="ru-RU" sz="2400"/>
              <a:t>Создать платформу для загрузки материалов для учащихся </a:t>
            </a:r>
            <a:endParaRPr lang="en-US" sz="2400"/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306528" y="88491"/>
            <a:ext cx="32570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Дорожная карта</a:t>
            </a:r>
          </a:p>
          <a:p>
            <a:r>
              <a:rPr lang="ru-RU" sz="3200" b="1" dirty="0">
                <a:solidFill>
                  <a:schemeClr val="bg1"/>
                </a:solidFill>
              </a:rPr>
              <a:t>для учителей </a:t>
            </a:r>
            <a:r>
              <a:rPr lang="ru-RU" sz="3200" b="1" dirty="0" smtClean="0">
                <a:solidFill>
                  <a:schemeClr val="bg1"/>
                </a:solidFill>
              </a:rPr>
              <a:t>ОУ</a:t>
            </a:r>
            <a:endParaRPr lang="ru-RU" sz="3200" b="1" dirty="0">
              <a:solidFill>
                <a:schemeClr val="bg1"/>
              </a:solidFill>
            </a:endParaRPr>
          </a:p>
          <a:p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768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2634</TotalTime>
  <Words>493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Возможности применения цифровых инструментов  для организации  гибридного формата урока</vt:lpstr>
      <vt:lpstr>Актуальность проблемы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user</cp:lastModifiedBy>
  <cp:revision>73</cp:revision>
  <dcterms:created xsi:type="dcterms:W3CDTF">2019-10-28T08:40:00Z</dcterms:created>
  <dcterms:modified xsi:type="dcterms:W3CDTF">2024-10-30T08:38:10Z</dcterms:modified>
</cp:coreProperties>
</file>