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267" r:id="rId2"/>
    <p:sldId id="279" r:id="rId3"/>
    <p:sldId id="266" r:id="rId4"/>
    <p:sldId id="272" r:id="rId5"/>
    <p:sldId id="277" r:id="rId6"/>
    <p:sldId id="276" r:id="rId7"/>
    <p:sldId id="274" r:id="rId8"/>
    <p:sldId id="271" r:id="rId9"/>
    <p:sldId id="269" r:id="rId10"/>
    <p:sldId id="270" r:id="rId11"/>
    <p:sldId id="273" r:id="rId12"/>
    <p:sldId id="278" r:id="rId13"/>
    <p:sldId id="260" r:id="rId14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Comic Sans MS" panose="030F0702030302020204" pitchFamily="66" charset="0"/>
      <p:regular r:id="rId19"/>
      <p:bold r:id="rId20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uznetsov.oleg196911@yandex.ru" initials="c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8A0000"/>
    <a:srgbClr val="660066"/>
    <a:srgbClr val="99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42" autoAdjust="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Какое мороженое по вкусу ты предпочитаешь?</c:v>
                </c:pt>
              </c:strCache>
            </c:strRef>
          </c:tx>
          <c:cat>
            <c:strRef>
              <c:f>Лист1!$A$2:$A$7</c:f>
              <c:strCache>
                <c:ptCount val="6"/>
                <c:pt idx="0">
                  <c:v>Шоколадное</c:v>
                </c:pt>
                <c:pt idx="1">
                  <c:v>Крем-брюлле</c:v>
                </c:pt>
                <c:pt idx="2">
                  <c:v>Пломбир</c:v>
                </c:pt>
                <c:pt idx="3">
                  <c:v>Пломб. с шоколад. Крош.</c:v>
                </c:pt>
                <c:pt idx="4">
                  <c:v>Фруктовое </c:v>
                </c:pt>
                <c:pt idx="5">
                  <c:v>Другое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6</c:v>
                </c:pt>
                <c:pt idx="1">
                  <c:v>4</c:v>
                </c:pt>
                <c:pt idx="2">
                  <c:v>4</c:v>
                </c:pt>
                <c:pt idx="3">
                  <c:v>3</c:v>
                </c:pt>
                <c:pt idx="4">
                  <c:v>4</c:v>
                </c:pt>
                <c:pt idx="5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03F-4A29-B39B-BB8DCF09FD1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  <c:txPr>
        <a:bodyPr/>
        <a:lstStyle/>
        <a:p>
          <a:pPr>
            <a:defRPr sz="1200" baseline="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Самое популярное мороженое </c:v>
                </c:pt>
              </c:strCache>
            </c:strRef>
          </c:tx>
          <c:cat>
            <c:strRef>
              <c:f>Лист1!$A$2:$A$7</c:f>
              <c:strCache>
                <c:ptCount val="6"/>
                <c:pt idx="0">
                  <c:v>Белая долина</c:v>
                </c:pt>
                <c:pt idx="1">
                  <c:v>Золотой стандарт</c:v>
                </c:pt>
                <c:pt idx="2">
                  <c:v>Коровка из Кореновки</c:v>
                </c:pt>
                <c:pt idx="3">
                  <c:v>Милк Айс</c:v>
                </c:pt>
                <c:pt idx="4">
                  <c:v>48 копеек</c:v>
                </c:pt>
                <c:pt idx="5">
                  <c:v>Другое 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11</c:v>
                </c:pt>
                <c:pt idx="1">
                  <c:v>3</c:v>
                </c:pt>
                <c:pt idx="2">
                  <c:v>2</c:v>
                </c:pt>
                <c:pt idx="3">
                  <c:v>1</c:v>
                </c:pt>
                <c:pt idx="4">
                  <c:v>1</c:v>
                </c:pt>
                <c:pt idx="5">
                  <c:v>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278-407D-85B3-A45CC86C7F9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3198035141440667"/>
          <c:y val="0.12396325459317582"/>
          <c:w val="0.34950113006707495"/>
          <c:h val="0.83927571553555802"/>
        </c:manualLayout>
      </c:layout>
      <c:overlay val="0"/>
      <c:txPr>
        <a:bodyPr/>
        <a:lstStyle/>
        <a:p>
          <a:pPr>
            <a:defRPr sz="1200" baseline="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Полезно ли есть мороженое?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Полезно</c:v>
                </c:pt>
                <c:pt idx="1">
                  <c:v>Вредно</c:v>
                </c:pt>
                <c:pt idx="2">
                  <c:v>Не знаю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16</c:v>
                </c:pt>
                <c:pt idx="1">
                  <c:v>4</c:v>
                </c:pt>
                <c:pt idx="2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1C9-4CD9-A5D8-5E0391DB4E1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egendEntry>
        <c:idx val="3"/>
        <c:delete val="1"/>
      </c:legendEntry>
      <c:layout>
        <c:manualLayout>
          <c:xMode val="edge"/>
          <c:yMode val="edge"/>
          <c:x val="0.75664807524059496"/>
          <c:y val="0.39778933883264594"/>
          <c:w val="0.2294630358705162"/>
          <c:h val="0.32733783277090361"/>
        </c:manualLayout>
      </c:layout>
      <c:overlay val="0"/>
      <c:txPr>
        <a:bodyPr/>
        <a:lstStyle/>
        <a:p>
          <a:pPr>
            <a:defRPr sz="1300" baseline="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2130425"/>
            <a:ext cx="5737840" cy="14700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060"/>
                </a:solidFill>
                <a:latin typeface="Comic Sans MS" pitchFamily="66" charset="0"/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14480" y="3886200"/>
            <a:ext cx="571504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002060"/>
                </a:solidFill>
                <a:latin typeface="Comic Sans MS" pitchFamily="66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060"/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8C4FF4-6EE1-4A76-9B8F-B2F594D6C874}" type="datetimeFigureOut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01.03.2022</a:t>
            </a:fld>
            <a:endParaRPr lang="ru-RU"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060"/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060"/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F7A747-1B53-4B3F-B8D2-D8AB0E128148}" type="slidenum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571480"/>
            <a:ext cx="7215238" cy="84615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060"/>
                </a:solidFill>
                <a:latin typeface="Comic Sans MS" pitchFamily="66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1600200"/>
            <a:ext cx="7215238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060"/>
                </a:solidFill>
                <a:latin typeface="Comic Sans MS" pitchFamily="66" charset="0"/>
              </a:defRPr>
            </a:lvl1pPr>
            <a:lvl2pPr>
              <a:defRPr>
                <a:solidFill>
                  <a:srgbClr val="002060"/>
                </a:solidFill>
                <a:latin typeface="Comic Sans MS" pitchFamily="66" charset="0"/>
              </a:defRPr>
            </a:lvl2pPr>
            <a:lvl3pPr>
              <a:defRPr>
                <a:solidFill>
                  <a:srgbClr val="002060"/>
                </a:solidFill>
                <a:latin typeface="Comic Sans MS" pitchFamily="66" charset="0"/>
              </a:defRPr>
            </a:lvl3pPr>
            <a:lvl4pPr>
              <a:defRPr>
                <a:solidFill>
                  <a:srgbClr val="002060"/>
                </a:solidFill>
                <a:latin typeface="Comic Sans MS" pitchFamily="66" charset="0"/>
              </a:defRPr>
            </a:lvl4pPr>
            <a:lvl5pPr>
              <a:defRPr>
                <a:solidFill>
                  <a:srgbClr val="002060"/>
                </a:solidFill>
                <a:latin typeface="Comic Sans MS" pitchFamily="66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060"/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52DDE1-E9F2-4B50-AB95-1A36B28481DE}" type="datetimeFigureOut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01.03.2022</a:t>
            </a:fld>
            <a:endParaRPr lang="ru-RU"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060"/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060"/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87BA6C-DE82-4922-A007-5CB817EE4E20}" type="slidenum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571480"/>
            <a:ext cx="7286676" cy="84615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060"/>
                </a:solidFill>
                <a:latin typeface="Comic Sans MS" pitchFamily="66" charset="0"/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28662" y="1600200"/>
            <a:ext cx="3567138" cy="4525963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rgbClr val="002060"/>
                </a:solidFill>
                <a:latin typeface="Comic Sans MS" pitchFamily="66" charset="0"/>
              </a:defRPr>
            </a:lvl1pPr>
            <a:lvl2pPr>
              <a:defRPr sz="2400">
                <a:solidFill>
                  <a:srgbClr val="002060"/>
                </a:solidFill>
                <a:latin typeface="Comic Sans MS" pitchFamily="66" charset="0"/>
              </a:defRPr>
            </a:lvl2pPr>
            <a:lvl3pPr>
              <a:defRPr sz="2000">
                <a:solidFill>
                  <a:srgbClr val="002060"/>
                </a:solidFill>
                <a:latin typeface="Comic Sans MS" pitchFamily="66" charset="0"/>
              </a:defRPr>
            </a:lvl3pPr>
            <a:lvl4pPr>
              <a:defRPr sz="1800">
                <a:solidFill>
                  <a:srgbClr val="002060"/>
                </a:solidFill>
                <a:latin typeface="Comic Sans MS" pitchFamily="66" charset="0"/>
              </a:defRPr>
            </a:lvl4pPr>
            <a:lvl5pPr>
              <a:defRPr sz="1800">
                <a:solidFill>
                  <a:srgbClr val="002060"/>
                </a:solidFill>
                <a:latin typeface="Comic Sans MS" pitchFamily="66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567138" cy="4525963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rgbClr val="002060"/>
                </a:solidFill>
                <a:latin typeface="Comic Sans MS" pitchFamily="66" charset="0"/>
              </a:defRPr>
            </a:lvl1pPr>
            <a:lvl2pPr>
              <a:defRPr sz="2400">
                <a:solidFill>
                  <a:srgbClr val="002060"/>
                </a:solidFill>
                <a:latin typeface="Comic Sans MS" pitchFamily="66" charset="0"/>
              </a:defRPr>
            </a:lvl2pPr>
            <a:lvl3pPr>
              <a:defRPr sz="2000">
                <a:solidFill>
                  <a:srgbClr val="002060"/>
                </a:solidFill>
                <a:latin typeface="Comic Sans MS" pitchFamily="66" charset="0"/>
              </a:defRPr>
            </a:lvl3pPr>
            <a:lvl4pPr>
              <a:defRPr sz="1800">
                <a:solidFill>
                  <a:srgbClr val="002060"/>
                </a:solidFill>
                <a:latin typeface="Comic Sans MS" pitchFamily="66" charset="0"/>
              </a:defRPr>
            </a:lvl4pPr>
            <a:lvl5pPr>
              <a:defRPr sz="1800">
                <a:solidFill>
                  <a:srgbClr val="002060"/>
                </a:solidFill>
                <a:latin typeface="Comic Sans MS" pitchFamily="66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060"/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8AA105-3B9A-485F-A7BD-B3B1C1BFF994}" type="datetimeFigureOut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01.03.2022</a:t>
            </a:fld>
            <a:endParaRPr lang="ru-RU"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060"/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060"/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217202-91A5-4841-8837-12B3422A9C13}" type="slidenum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500042"/>
            <a:ext cx="7686700" cy="91759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060"/>
                </a:solidFill>
                <a:latin typeface="Comic Sans MS" pitchFamily="66" charset="0"/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060"/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2FDA9A-A9AF-4522-BA4E-959710ABA8F2}" type="datetimeFigureOut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01.03.2022</a:t>
            </a:fld>
            <a:endParaRPr lang="ru-RU">
              <a:cs typeface="Arial" charset="0"/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060"/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cs typeface="Arial" charset="0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060"/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4C3DF-49FF-4AA4-A1AB-8615103FAECA}" type="slidenum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060"/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1C31E6-6AC6-4E62-806B-D0CB1E8C6262}" type="datetimeFigureOut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01.03.2022</a:t>
            </a:fld>
            <a:endParaRPr lang="ru-RU">
              <a:cs typeface="Arial" charset="0"/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060"/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cs typeface="Arial" charset="0"/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060"/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B0E188-B191-46AC-99B7-5113417AE6AB}" type="slidenum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4" r:id="rId3"/>
    <p:sldLayoutId id="2147483666" r:id="rId4"/>
    <p:sldLayoutId id="2147483667" r:id="rId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photoshop-master.ru/" TargetMode="External"/><Relationship Id="rId2" Type="http://schemas.openxmlformats.org/officeDocument/2006/relationships/hyperlink" Target="http://linda6035.ucoz.ru/" TargetMode="Externa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1268760"/>
            <a:ext cx="8748464" cy="3744416"/>
          </a:xfrm>
        </p:spPr>
        <p:txBody>
          <a:bodyPr anchor="ctr"/>
          <a:lstStyle/>
          <a:p>
            <a:pPr>
              <a:spcAft>
                <a:spcPts val="800"/>
              </a:spcAft>
            </a:pPr>
            <a:r>
              <a:rPr lang="ru-RU" b="1" dirty="0">
                <a:ln w="19050">
                  <a:solidFill>
                    <a:prstClr val="white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cs typeface="Arial" charset="0"/>
              </a:rPr>
              <a:t>Научно-практическая работа  </a:t>
            </a:r>
            <a:r>
              <a:rPr lang="ru-RU" b="1" dirty="0">
                <a:ln w="19050">
                  <a:solidFill>
                    <a:prstClr val="white"/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cs typeface="Arial" charset="0"/>
              </a:rPr>
              <a:t/>
            </a:r>
            <a:br>
              <a:rPr lang="ru-RU" b="1" dirty="0">
                <a:ln w="19050">
                  <a:solidFill>
                    <a:prstClr val="white"/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cs typeface="Arial" charset="0"/>
              </a:rPr>
            </a:br>
            <a:r>
              <a:rPr lang="ru-RU" sz="5400" dirty="0">
                <a:solidFill>
                  <a:schemeClr val="accent5">
                    <a:lumMod val="75000"/>
                  </a:schemeClr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«Мороженое – популярное лакомство. Его  польза и вред».</a:t>
            </a:r>
            <a:r>
              <a:rPr lang="ru-RU" sz="5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5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6600" b="1" dirty="0">
                <a:ln w="19050">
                  <a:solidFill>
                    <a:prstClr val="white"/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cs typeface="Arial" charset="0"/>
              </a:rPr>
              <a:t/>
            </a:r>
            <a:br>
              <a:rPr lang="ru-RU" sz="6600" b="1" dirty="0">
                <a:ln w="19050">
                  <a:solidFill>
                    <a:prstClr val="white"/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cs typeface="Arial" charset="0"/>
              </a:rPr>
            </a:br>
            <a:endParaRPr lang="ru-RU" sz="6600" b="1" dirty="0">
              <a:ln w="19050">
                <a:solidFill>
                  <a:prstClr val="white"/>
                </a:solidFill>
                <a:prstDash val="solid"/>
              </a:ln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cs typeface="Arial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139952" y="4005064"/>
            <a:ext cx="4706358" cy="1944216"/>
          </a:xfrm>
        </p:spPr>
        <p:txBody>
          <a:bodyPr anchor="ctr"/>
          <a:lstStyle/>
          <a:p>
            <a:pPr>
              <a:spcBef>
                <a:spcPct val="0"/>
              </a:spcBef>
              <a:defRPr/>
            </a:pPr>
            <a:r>
              <a:rPr lang="ru-RU" sz="2400" b="1" dirty="0">
                <a:cs typeface="Arial" charset="0"/>
              </a:rPr>
              <a:t>Работу выполнил </a:t>
            </a:r>
          </a:p>
          <a:p>
            <a:pPr>
              <a:spcBef>
                <a:spcPct val="0"/>
              </a:spcBef>
              <a:defRPr/>
            </a:pPr>
            <a:r>
              <a:rPr lang="ru-RU" sz="2400" b="1" dirty="0">
                <a:cs typeface="Arial" charset="0"/>
              </a:rPr>
              <a:t>ученик 4 «А» класса</a:t>
            </a:r>
          </a:p>
          <a:p>
            <a:pPr>
              <a:spcBef>
                <a:spcPct val="0"/>
              </a:spcBef>
              <a:defRPr/>
            </a:pPr>
            <a:r>
              <a:rPr lang="ru-RU" sz="2400" b="1" dirty="0">
                <a:cs typeface="Arial" charset="0"/>
              </a:rPr>
              <a:t>МОУ «СОШ №41» </a:t>
            </a:r>
          </a:p>
          <a:p>
            <a:pPr>
              <a:spcBef>
                <a:spcPct val="0"/>
              </a:spcBef>
              <a:defRPr/>
            </a:pPr>
            <a:r>
              <a:rPr lang="ru-RU" sz="2400" b="1" dirty="0">
                <a:cs typeface="Arial" charset="0"/>
              </a:rPr>
              <a:t>Мурадалиев Мурад</a:t>
            </a:r>
          </a:p>
          <a:p>
            <a:pPr>
              <a:spcBef>
                <a:spcPct val="0"/>
              </a:spcBef>
              <a:defRPr/>
            </a:pP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cs typeface="Arial" charset="0"/>
              </a:rPr>
              <a:t>Руководитель: Кузнецова Н.В.</a:t>
            </a:r>
            <a:endParaRPr lang="ru-RU" sz="1600" b="1" dirty="0">
              <a:solidFill>
                <a:schemeClr val="accent6">
                  <a:lumMod val="75000"/>
                </a:schemeClr>
              </a:solidFill>
              <a:cs typeface="Arial" charset="0"/>
            </a:endParaRPr>
          </a:p>
        </p:txBody>
      </p:sp>
      <p:pic>
        <p:nvPicPr>
          <p:cNvPr id="4" name="Рисунок 3" descr="ТОП 3 Рецепта Супер Вкусного МОРОЖЕНОГО - YouTube">
            <a:extLst>
              <a:ext uri="{FF2B5EF4-FFF2-40B4-BE49-F238E27FC236}">
                <a16:creationId xmlns:a16="http://schemas.microsoft.com/office/drawing/2014/main" xmlns="" id="{9BBEE687-1EE6-49B8-A40E-F44ADDA45F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340" y="4221088"/>
            <a:ext cx="3637359" cy="204615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947026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0976FBA-6AF1-4AD3-BE78-5F1A5DE3DA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Вот что получилось!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00D454F4-747B-4B4B-B24A-F674ADFBE87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1" t="5901" r="33201" b="10100"/>
          <a:stretch/>
        </p:blipFill>
        <p:spPr>
          <a:xfrm rot="5400000">
            <a:off x="1361133" y="915231"/>
            <a:ext cx="2340260" cy="398342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D963855-F5C2-4D44-977C-7A8B201582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6995" y="1786508"/>
            <a:ext cx="3435846" cy="4581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7336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9CEA6B5-BBED-498A-90C7-91ED4703F9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00042"/>
            <a:ext cx="8686800" cy="917596"/>
          </a:xfrm>
        </p:spPr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Конкурс рисунков </a:t>
            </a:r>
            <a:br>
              <a:rPr lang="ru-RU" dirty="0">
                <a:solidFill>
                  <a:srgbClr val="FF0000"/>
                </a:solidFill>
              </a:rPr>
            </a:br>
            <a:r>
              <a:rPr lang="ru-RU" dirty="0">
                <a:solidFill>
                  <a:srgbClr val="FF0000"/>
                </a:solidFill>
              </a:rPr>
              <a:t>«Мы любим мороженое!»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8BBE2234-6DE2-4368-8BDD-0A92ECC3D46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223" r="1855"/>
          <a:stretch/>
        </p:blipFill>
        <p:spPr>
          <a:xfrm>
            <a:off x="971600" y="2204863"/>
            <a:ext cx="6552728" cy="3794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80956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050E2784-CE42-4C1A-84AB-2EBDA28E2FCA}"/>
              </a:ext>
            </a:extLst>
          </p:cNvPr>
          <p:cNvSpPr/>
          <p:nvPr/>
        </p:nvSpPr>
        <p:spPr>
          <a:xfrm>
            <a:off x="539552" y="908720"/>
            <a:ext cx="775564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Спасибо за внимание!</a:t>
            </a:r>
            <a:endParaRPr lang="ru-RU" sz="54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pic>
        <p:nvPicPr>
          <p:cNvPr id="3" name="Рисунок 2" descr="День мороженого в лагере дневного пребывания. Сценарий">
            <a:extLst>
              <a:ext uri="{FF2B5EF4-FFF2-40B4-BE49-F238E27FC236}">
                <a16:creationId xmlns:a16="http://schemas.microsoft.com/office/drawing/2014/main" xmlns="" id="{27980773-E6F2-4F1C-9FF4-0502D5CABB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276872"/>
            <a:ext cx="3456384" cy="317573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889285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1"/>
          <p:cNvGrpSpPr>
            <a:grpSpLocks/>
          </p:cNvGrpSpPr>
          <p:nvPr/>
        </p:nvGrpSpPr>
        <p:grpSpPr bwMode="auto">
          <a:xfrm>
            <a:off x="928662" y="2078377"/>
            <a:ext cx="6523658" cy="630544"/>
            <a:chOff x="607288" y="-815361"/>
            <a:chExt cx="7925152" cy="4870445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607288" y="-815361"/>
              <a:ext cx="7925152" cy="5324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2060"/>
                </a:solidFill>
                <a:latin typeface="Comic Sans MS" pitchFamily="66" charset="0"/>
                <a:cs typeface="Arial" charset="0"/>
              </a:endParaRPr>
            </a:p>
          </p:txBody>
        </p:sp>
        <p:sp>
          <p:nvSpPr>
            <p:cNvPr id="6" name="Прямоугольник 3"/>
            <p:cNvSpPr>
              <a:spLocks noChangeArrowheads="1"/>
            </p:cNvSpPr>
            <p:nvPr/>
          </p:nvSpPr>
          <p:spPr bwMode="auto">
            <a:xfrm>
              <a:off x="1366078" y="3478317"/>
              <a:ext cx="6491880" cy="5767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000" b="1" dirty="0">
                  <a:solidFill>
                    <a:srgbClr val="002060"/>
                  </a:solidFill>
                  <a:latin typeface="Comic Sans MS" pitchFamily="66" charset="0"/>
                  <a:cs typeface="Arial" charset="0"/>
                </a:rPr>
                <a:t>Сайт</a:t>
              </a:r>
              <a:r>
                <a:rPr lang="en-US" sz="2000" b="1" dirty="0">
                  <a:solidFill>
                    <a:srgbClr val="002060"/>
                  </a:solidFill>
                  <a:latin typeface="Comic Sans MS" pitchFamily="66" charset="0"/>
                  <a:hlinkClick r:id="rId2"/>
                </a:rPr>
                <a:t> http://linda6035.ucoz.ru/</a:t>
              </a:r>
              <a:r>
                <a:rPr lang="ru-RU" sz="2000" dirty="0">
                  <a:solidFill>
                    <a:srgbClr val="002060"/>
                  </a:solidFill>
                  <a:latin typeface="Comic Sans MS" pitchFamily="66" charset="0"/>
                  <a:cs typeface="Arial" charset="0"/>
                </a:rPr>
                <a:t> </a:t>
              </a:r>
              <a:r>
                <a:rPr lang="en-US" sz="2000" dirty="0">
                  <a:solidFill>
                    <a:srgbClr val="002060"/>
                  </a:solidFill>
                  <a:latin typeface="Comic Sans MS" pitchFamily="66" charset="0"/>
                  <a:cs typeface="Arial" charset="0"/>
                </a:rPr>
                <a:t> </a:t>
              </a:r>
              <a:r>
                <a:rPr lang="ru-RU" sz="2000" dirty="0">
                  <a:solidFill>
                    <a:srgbClr val="002060"/>
                  </a:solidFill>
                  <a:latin typeface="Comic Sans MS" pitchFamily="66" charset="0"/>
                  <a:cs typeface="Arial" charset="0"/>
                </a:rPr>
                <a:t> </a:t>
              </a: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1000101" y="571480"/>
            <a:ext cx="71438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Comic Sans MS" pitchFamily="66" charset="0"/>
              </a:rPr>
              <a:t>Информационные источники:</a:t>
            </a:r>
          </a:p>
          <a:p>
            <a:pPr algn="ctr"/>
            <a:endParaRPr lang="ru-RU" sz="2800" b="1" dirty="0">
              <a:solidFill>
                <a:srgbClr val="002060"/>
              </a:solidFill>
              <a:latin typeface="Comic Sans MS" pitchFamily="66" charset="0"/>
            </a:endParaRPr>
          </a:p>
          <a:p>
            <a:r>
              <a:rPr lang="ru-RU" dirty="0">
                <a:solidFill>
                  <a:srgbClr val="002060"/>
                </a:solidFill>
              </a:rPr>
              <a:t>Скрап-набор для фона </a:t>
            </a:r>
            <a:r>
              <a:rPr lang="en-US" dirty="0">
                <a:solidFill>
                  <a:srgbClr val="002060"/>
                </a:solidFill>
                <a:hlinkClick r:id="rId3"/>
              </a:rPr>
              <a:t>https://photoshop-master.ru</a:t>
            </a:r>
            <a:r>
              <a:rPr lang="ru-RU" dirty="0">
                <a:solidFill>
                  <a:srgbClr val="002060"/>
                </a:solidFill>
              </a:rPr>
              <a:t> </a:t>
            </a:r>
          </a:p>
          <a:p>
            <a:endParaRPr lang="en-US" dirty="0">
              <a:solidFill>
                <a:srgbClr val="002060"/>
              </a:solidFill>
              <a:latin typeface="Comic Sans MS" pitchFamily="66" charset="0"/>
            </a:endParaRPr>
          </a:p>
          <a:p>
            <a:endParaRPr lang="en-US" dirty="0">
              <a:solidFill>
                <a:srgbClr val="002060"/>
              </a:solidFill>
              <a:latin typeface="Comic Sans MS" pitchFamily="66" charset="0"/>
            </a:endParaRPr>
          </a:p>
          <a:p>
            <a:endParaRPr lang="ru-RU" u="sng" dirty="0">
              <a:solidFill>
                <a:srgbClr val="002060"/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8790740-E219-4543-ABA1-EA14C26270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536" y="188640"/>
            <a:ext cx="8640960" cy="1228998"/>
          </a:xfrm>
        </p:spPr>
        <p:txBody>
          <a:bodyPr/>
          <a:lstStyle/>
          <a:p>
            <a:r>
              <a:rPr lang="ru-RU" sz="2400" dirty="0">
                <a:solidFill>
                  <a:srgbClr val="FF0000"/>
                </a:solidFill>
              </a:rPr>
              <a:t>Цель моей работы: </a:t>
            </a:r>
            <a:r>
              <a:rPr lang="ru-RU" sz="2400" dirty="0"/>
              <a:t>провести исследование и выяснить, какие вредные компоненты есть в составе мороженого и в чём его польза.</a:t>
            </a:r>
            <a:br>
              <a:rPr lang="ru-RU" sz="2400" dirty="0"/>
            </a:br>
            <a:r>
              <a:rPr lang="ru-RU" sz="2400" dirty="0">
                <a:solidFill>
                  <a:srgbClr val="FF0000"/>
                </a:solidFill>
              </a:rPr>
              <a:t>Задачи: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>1.	Изучить литературу и  интернет- источники и выяснить, в чём состоит польза от употребления мороженого и какие опасные  для здоровья человека добавки могут быть в его составе.</a:t>
            </a:r>
            <a:br>
              <a:rPr lang="ru-RU" sz="2400" dirty="0"/>
            </a:br>
            <a:r>
              <a:rPr lang="ru-RU" sz="2400" dirty="0"/>
              <a:t>2.	Провести анкетирование одноклассников и выяснить, какие марки мороженого наиболее популярны у них? А также, полезно мороженое или вредно?</a:t>
            </a:r>
            <a:br>
              <a:rPr lang="ru-RU" sz="2400" dirty="0"/>
            </a:br>
            <a:r>
              <a:rPr lang="ru-RU" sz="2400" dirty="0"/>
              <a:t>3.	Исследовать состав трёх самых популярных в </a:t>
            </a:r>
            <a:r>
              <a:rPr lang="ru-RU" sz="2800" dirty="0"/>
              <a:t>нашем классе марок мороженого и выявить содержание в них вредных добавок.</a:t>
            </a:r>
            <a:br>
              <a:rPr lang="ru-RU" sz="2800" dirty="0"/>
            </a:br>
            <a:r>
              <a:rPr lang="ru-RU" sz="2800" dirty="0"/>
              <a:t>4.	Создать домашнее мороженое по рецепту из интернета из полезных продуктов и подготовить памятку по его изготовлению.</a:t>
            </a:r>
            <a:r>
              <a:rPr lang="ru-RU" sz="4800" dirty="0"/>
              <a:t/>
            </a:r>
            <a:br>
              <a:rPr lang="ru-RU" sz="4800" dirty="0"/>
            </a:b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35299803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892480" cy="1228998"/>
          </a:xfrm>
        </p:spPr>
        <p:txBody>
          <a:bodyPr/>
          <a:lstStyle/>
          <a:p>
            <a:r>
              <a:rPr lang="ru-RU" dirty="0">
                <a:latin typeface="Comic Sans MS" pitchFamily="66" charset="0"/>
              </a:rPr>
              <a:t>История появления мороженого. </a:t>
            </a:r>
          </a:p>
        </p:txBody>
      </p:sp>
      <p:pic>
        <p:nvPicPr>
          <p:cNvPr id="4" name="Рисунок 3" descr="Марко Поло в Китае. &lt;br&gt;">
            <a:extLst>
              <a:ext uri="{FF2B5EF4-FFF2-40B4-BE49-F238E27FC236}">
                <a16:creationId xmlns:a16="http://schemas.microsoft.com/office/drawing/2014/main" xmlns="" id="{21680A1A-8E82-4B96-B4F8-F4F6C55E250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57"/>
          <a:stretch/>
        </p:blipFill>
        <p:spPr bwMode="auto">
          <a:xfrm>
            <a:off x="539552" y="1748732"/>
            <a:ext cx="4130257" cy="277474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Марко Поло - биография, история жизни путешественника">
            <a:extLst>
              <a:ext uri="{FF2B5EF4-FFF2-40B4-BE49-F238E27FC236}">
                <a16:creationId xmlns:a16="http://schemas.microsoft.com/office/drawing/2014/main" xmlns="" id="{989F1001-1019-4B95-8B89-B6C43699881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51" t="1685" r="10840"/>
          <a:stretch/>
        </p:blipFill>
        <p:spPr bwMode="auto">
          <a:xfrm>
            <a:off x="5209083" y="3136105"/>
            <a:ext cx="3377335" cy="33640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D8DE20C9-99D6-4A0E-B856-E31E94BE691C}"/>
              </a:ext>
            </a:extLst>
          </p:cNvPr>
          <p:cNvSpPr txBox="1"/>
          <p:nvPr/>
        </p:nvSpPr>
        <p:spPr>
          <a:xfrm>
            <a:off x="5666483" y="2466691"/>
            <a:ext cx="24625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Марко Поло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E63C1EF5-FF55-44B4-A6D4-9573AF2E395E}"/>
              </a:ext>
            </a:extLst>
          </p:cNvPr>
          <p:cNvSpPr txBox="1"/>
          <p:nvPr/>
        </p:nvSpPr>
        <p:spPr>
          <a:xfrm>
            <a:off x="407604" y="4562185"/>
            <a:ext cx="43941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solidFill>
                  <a:srgbClr val="0033CC"/>
                </a:solidFill>
              </a:rPr>
              <a:t>Марко Поло в Китае </a:t>
            </a:r>
          </a:p>
        </p:txBody>
      </p:sp>
    </p:spTree>
    <p:extLst>
      <p:ext uri="{BB962C8B-B14F-4D97-AF65-F5344CB8AC3E}">
        <p14:creationId xmlns:p14="http://schemas.microsoft.com/office/powerpoint/2010/main" val="34035241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8A1BF35-F394-4415-9247-F3E25433D8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Виды мороженого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C4B8BC3C-A951-439B-B292-D4943F8C2F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79" y="1324439"/>
            <a:ext cx="2572451" cy="2583767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Сорбет Клюквенно-малиновый Baskin Robbins, 500 мл — купить в  интернет-магазине OZON с быстрой доставкой">
            <a:extLst>
              <a:ext uri="{FF2B5EF4-FFF2-40B4-BE49-F238E27FC236}">
                <a16:creationId xmlns:a16="http://schemas.microsoft.com/office/drawing/2014/main" xmlns="" id="{3257BCF8-D93C-4DA6-B836-FFA3568165B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210"/>
          <a:stretch/>
        </p:blipFill>
        <p:spPr bwMode="auto">
          <a:xfrm>
            <a:off x="4879870" y="1534928"/>
            <a:ext cx="2696632" cy="192842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Вопрос: Как приготовить итальянский фруктовый лед? - Кулинария и  гостеприимство | StudOK.net">
            <a:extLst>
              <a:ext uri="{FF2B5EF4-FFF2-40B4-BE49-F238E27FC236}">
                <a16:creationId xmlns:a16="http://schemas.microsoft.com/office/drawing/2014/main" xmlns="" id="{9B30A3FF-62DD-4A3C-976F-618EBFA0E5C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3334"/>
          <a:stretch/>
        </p:blipFill>
        <p:spPr bwMode="auto">
          <a:xfrm>
            <a:off x="5868144" y="4753784"/>
            <a:ext cx="2810561" cy="156337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26" name="Picture 2" descr="БЗМЖ Мороженое &amp;quot;PIN&amp;amp;VIN&amp;quot; сливочное в вафельном стаканчике 8% 70г в упаковке">
            <a:extLst>
              <a:ext uri="{FF2B5EF4-FFF2-40B4-BE49-F238E27FC236}">
                <a16:creationId xmlns:a16="http://schemas.microsoft.com/office/drawing/2014/main" xmlns="" id="{7E70A14E-63A2-4BE7-BEA2-BD5D0B147D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295" y="3555590"/>
            <a:ext cx="2143125" cy="213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Мороженое Snickers White с карамелью и арахисом 40.8 г — купить по выгодной  цене на Яндекс.Маркете">
            <a:extLst>
              <a:ext uri="{FF2B5EF4-FFF2-40B4-BE49-F238E27FC236}">
                <a16:creationId xmlns:a16="http://schemas.microsoft.com/office/drawing/2014/main" xmlns="" id="{18759171-6E8C-4C75-BC4E-9B95773850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7595" y="3783832"/>
            <a:ext cx="3381375" cy="135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96547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>
            <a:extLst>
              <a:ext uri="{FF2B5EF4-FFF2-40B4-BE49-F238E27FC236}">
                <a16:creationId xmlns:a16="http://schemas.microsoft.com/office/drawing/2014/main" xmlns="" id="{A7D956C9-7DF4-4F00-8929-B1BF79D84AA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78882472"/>
              </p:ext>
            </p:extLst>
          </p:nvPr>
        </p:nvGraphicFramePr>
        <p:xfrm>
          <a:off x="899592" y="1268760"/>
          <a:ext cx="6264696" cy="4248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1466541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225F6C4-EA38-4E0A-A5AB-1DB36A6D3E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0100" y="188640"/>
            <a:ext cx="7686700" cy="1228998"/>
          </a:xfrm>
        </p:spPr>
        <p:txBody>
          <a:bodyPr/>
          <a:lstStyle/>
          <a:p>
            <a:r>
              <a:rPr lang="ru-RU" sz="3600" dirty="0"/>
              <a:t>Результаты анкетирования одноклассников</a:t>
            </a:r>
          </a:p>
        </p:txBody>
      </p:sp>
      <p:graphicFrame>
        <p:nvGraphicFramePr>
          <p:cNvPr id="3" name="Диаграмма 2">
            <a:extLst>
              <a:ext uri="{FF2B5EF4-FFF2-40B4-BE49-F238E27FC236}">
                <a16:creationId xmlns:a16="http://schemas.microsoft.com/office/drawing/2014/main" xmlns="" id="{70C1A19D-87F9-4C8B-9DDD-2982D8810B9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74826436"/>
              </p:ext>
            </p:extLst>
          </p:nvPr>
        </p:nvGraphicFramePr>
        <p:xfrm>
          <a:off x="251520" y="1417638"/>
          <a:ext cx="4968553" cy="29523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xmlns="" id="{E48511B0-806F-4F7F-9122-453BF8BFA9D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61346537"/>
              </p:ext>
            </p:extLst>
          </p:nvPr>
        </p:nvGraphicFramePr>
        <p:xfrm>
          <a:off x="4427984" y="3717032"/>
          <a:ext cx="4464496" cy="2752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0186493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7A1828F-B04F-429C-A616-A053C45655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0100" y="0"/>
            <a:ext cx="7686700" cy="1196752"/>
          </a:xfrm>
        </p:spPr>
        <p:txBody>
          <a:bodyPr/>
          <a:lstStyle/>
          <a:p>
            <a:r>
              <a:rPr lang="ru-RU" sz="4000" dirty="0"/>
              <a:t>Результаты изучения состава мороженого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xmlns="" id="{4ADE151B-FCD4-4366-82AE-61C6058BA8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2197373"/>
              </p:ext>
            </p:extLst>
          </p:nvPr>
        </p:nvGraphicFramePr>
        <p:xfrm>
          <a:off x="1932495" y="1196752"/>
          <a:ext cx="6599945" cy="534976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65779">
                  <a:extLst>
                    <a:ext uri="{9D8B030D-6E8A-4147-A177-3AD203B41FA5}">
                      <a16:colId xmlns:a16="http://schemas.microsoft.com/office/drawing/2014/main" xmlns="" val="415280038"/>
                    </a:ext>
                  </a:extLst>
                </a:gridCol>
                <a:gridCol w="975383">
                  <a:extLst>
                    <a:ext uri="{9D8B030D-6E8A-4147-A177-3AD203B41FA5}">
                      <a16:colId xmlns:a16="http://schemas.microsoft.com/office/drawing/2014/main" xmlns="" val="2300814736"/>
                    </a:ext>
                  </a:extLst>
                </a:gridCol>
                <a:gridCol w="1162640">
                  <a:extLst>
                    <a:ext uri="{9D8B030D-6E8A-4147-A177-3AD203B41FA5}">
                      <a16:colId xmlns:a16="http://schemas.microsoft.com/office/drawing/2014/main" xmlns="" val="1113349021"/>
                    </a:ext>
                  </a:extLst>
                </a:gridCol>
                <a:gridCol w="1165381">
                  <a:extLst>
                    <a:ext uri="{9D8B030D-6E8A-4147-A177-3AD203B41FA5}">
                      <a16:colId xmlns:a16="http://schemas.microsoft.com/office/drawing/2014/main" xmlns="" val="792144980"/>
                    </a:ext>
                  </a:extLst>
                </a:gridCol>
                <a:gridCol w="1165381">
                  <a:extLst>
                    <a:ext uri="{9D8B030D-6E8A-4147-A177-3AD203B41FA5}">
                      <a16:colId xmlns:a16="http://schemas.microsoft.com/office/drawing/2014/main" xmlns="" val="1982186528"/>
                    </a:ext>
                  </a:extLst>
                </a:gridCol>
                <a:gridCol w="1165381">
                  <a:extLst>
                    <a:ext uri="{9D8B030D-6E8A-4147-A177-3AD203B41FA5}">
                      <a16:colId xmlns:a16="http://schemas.microsoft.com/office/drawing/2014/main" xmlns="" val="3018145498"/>
                    </a:ext>
                  </a:extLst>
                </a:gridCol>
              </a:tblGrid>
              <a:tr h="767607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652" marR="67652" marT="0" marB="0"/>
                </a:tc>
                <a:tc gridSpan="5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   ОПАСНЫЕ ДОБАВКИ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652" marR="67652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803183549"/>
                  </a:ext>
                </a:extLst>
              </a:tr>
              <a:tr h="125152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Изготовитель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652" marR="676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Пальмовое масло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652" marR="676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Е476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652" marR="676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Е 407</a:t>
                      </a:r>
                      <a:endParaRPr lang="ru-RU" sz="1100" dirty="0">
                        <a:effectLst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err="1">
                          <a:effectLst/>
                        </a:rPr>
                        <a:t>Каррагинан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652" marR="676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Е 322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652" marR="676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Ароматизатор </a:t>
                      </a:r>
                      <a:endParaRPr lang="ru-RU" sz="1100">
                        <a:effectLst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(неизвестный)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652" marR="67652" marT="0" marB="0"/>
                </a:tc>
                <a:extLst>
                  <a:ext uri="{0D108BD9-81ED-4DB2-BD59-A6C34878D82A}">
                    <a16:rowId xmlns:a16="http://schemas.microsoft.com/office/drawing/2014/main" xmlns="" val="531484048"/>
                  </a:ext>
                </a:extLst>
              </a:tr>
              <a:tr h="56301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«Белая долина»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652" marR="676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2800">
                          <a:solidFill>
                            <a:srgbClr val="FF0000"/>
                          </a:solidFill>
                          <a:effectLst/>
                        </a:rPr>
                        <a:t>+</a:t>
                      </a:r>
                      <a:endParaRPr lang="ru-RU" sz="110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652" marR="676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2800">
                          <a:solidFill>
                            <a:srgbClr val="FF0000"/>
                          </a:solidFill>
                          <a:effectLst/>
                        </a:rPr>
                        <a:t>+</a:t>
                      </a:r>
                      <a:endParaRPr lang="ru-RU" sz="110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652" marR="676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2800">
                          <a:solidFill>
                            <a:srgbClr val="FF0000"/>
                          </a:solidFill>
                          <a:effectLst/>
                        </a:rPr>
                        <a:t>+</a:t>
                      </a:r>
                      <a:endParaRPr lang="ru-RU" sz="110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652" marR="676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2800">
                          <a:solidFill>
                            <a:srgbClr val="FF0000"/>
                          </a:solidFill>
                          <a:effectLst/>
                        </a:rPr>
                        <a:t>+</a:t>
                      </a:r>
                      <a:endParaRPr lang="ru-RU" sz="110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652" marR="676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2800" dirty="0">
                          <a:solidFill>
                            <a:srgbClr val="FF0000"/>
                          </a:solidFill>
                          <a:effectLst/>
                        </a:rPr>
                        <a:t>+</a:t>
                      </a:r>
                      <a:endParaRPr lang="ru-RU" sz="1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652" marR="67652" marT="0" marB="0"/>
                </a:tc>
                <a:extLst>
                  <a:ext uri="{0D108BD9-81ED-4DB2-BD59-A6C34878D82A}">
                    <a16:rowId xmlns:a16="http://schemas.microsoft.com/office/drawing/2014/main" xmlns="" val="778254107"/>
                  </a:ext>
                </a:extLst>
              </a:tr>
              <a:tr h="1157203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«Коровка из Кореновки»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652" marR="676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2800">
                          <a:effectLst/>
                        </a:rPr>
                        <a:t>-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652" marR="676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2800" dirty="0">
                          <a:solidFill>
                            <a:srgbClr val="FF0000"/>
                          </a:solidFill>
                          <a:effectLst/>
                        </a:rPr>
                        <a:t>+</a:t>
                      </a:r>
                      <a:endParaRPr lang="ru-RU" sz="1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652" marR="676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2800" dirty="0">
                          <a:solidFill>
                            <a:srgbClr val="FF0000"/>
                          </a:solidFill>
                          <a:effectLst/>
                        </a:rPr>
                        <a:t>+</a:t>
                      </a:r>
                      <a:endParaRPr lang="ru-RU" sz="1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652" marR="676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2800">
                          <a:effectLst/>
                        </a:rPr>
                        <a:t>-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652" marR="676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2800">
                          <a:effectLst/>
                        </a:rPr>
                        <a:t>-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652" marR="67652" marT="0" marB="0"/>
                </a:tc>
                <a:extLst>
                  <a:ext uri="{0D108BD9-81ED-4DB2-BD59-A6C34878D82A}">
                    <a16:rowId xmlns:a16="http://schemas.microsoft.com/office/drawing/2014/main" xmlns="" val="3683033000"/>
                  </a:ext>
                </a:extLst>
              </a:tr>
              <a:tr h="1157203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«Золотой стандарт»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652" marR="676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2800">
                          <a:effectLst/>
                        </a:rPr>
                        <a:t>-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652" marR="676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2800">
                          <a:effectLst/>
                        </a:rPr>
                        <a:t>-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652" marR="676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2800" dirty="0">
                          <a:solidFill>
                            <a:srgbClr val="FF0000"/>
                          </a:solidFill>
                          <a:effectLst/>
                        </a:rPr>
                        <a:t>+</a:t>
                      </a:r>
                      <a:endParaRPr lang="ru-RU" sz="1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652" marR="676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2800">
                          <a:effectLst/>
                        </a:rPr>
                        <a:t>-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652" marR="676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2800" dirty="0">
                          <a:effectLst/>
                        </a:rPr>
                        <a:t>-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652" marR="67652" marT="0" marB="0"/>
                </a:tc>
                <a:extLst>
                  <a:ext uri="{0D108BD9-81ED-4DB2-BD59-A6C34878D82A}">
                    <a16:rowId xmlns:a16="http://schemas.microsoft.com/office/drawing/2014/main" xmlns="" val="362436240"/>
                  </a:ext>
                </a:extLst>
              </a:tr>
            </a:tbl>
          </a:graphicData>
        </a:graphic>
      </p:graphicFrame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090E1E11-F5D9-4E8F-B2BE-29A2D5AAB24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858" b="9910"/>
          <a:stretch/>
        </p:blipFill>
        <p:spPr bwMode="auto">
          <a:xfrm>
            <a:off x="107505" y="1276350"/>
            <a:ext cx="1824990" cy="21526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5136409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6AD38A9-0911-4902-A2E8-03D763A777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188640"/>
            <a:ext cx="8435280" cy="1228998"/>
          </a:xfrm>
        </p:spPr>
        <p:txBody>
          <a:bodyPr/>
          <a:lstStyle/>
          <a:p>
            <a:r>
              <a:rPr lang="ru-RU" dirty="0"/>
              <a:t>Изготовление домашнего мороженого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F336C7EF-36E1-43F8-8A0E-401674A761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2492896"/>
            <a:ext cx="2538282" cy="338437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0A029153-8282-428A-AA96-F14D26512F4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9160" y="2519505"/>
            <a:ext cx="257175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3235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4DC0A773-D063-44C6-A015-5CF72462C48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37" y="1052736"/>
            <a:ext cx="2268252" cy="302433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910BD09B-87AD-47EA-9899-E70BBBC4616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7134" y="1534480"/>
            <a:ext cx="2409732" cy="321297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547B5346-5C80-4AE8-AF24-A78C9E01663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1783" y="3140968"/>
            <a:ext cx="2337724" cy="3116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544421"/>
      </p:ext>
    </p:extLst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Другая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C00000"/>
      </a:folHlink>
    </a:clrScheme>
    <a:fontScheme name="для шаблонов синий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454</TotalTime>
  <Words>150</Words>
  <Application>Microsoft Office PowerPoint</Application>
  <PresentationFormat>Экран (4:3)</PresentationFormat>
  <Paragraphs>53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Times New Roman</vt:lpstr>
      <vt:lpstr>Calibri</vt:lpstr>
      <vt:lpstr>Comic Sans MS</vt:lpstr>
      <vt:lpstr>1_Тема Office</vt:lpstr>
      <vt:lpstr>Научно-практическая работа   «Мороженое – популярное лакомство. Его  польза и вред».  </vt:lpstr>
      <vt:lpstr>Цель моей работы: провести исследование и выяснить, какие вредные компоненты есть в составе мороженого и в чём его польза. Задачи: 1. Изучить литературу и  интернет- источники и выяснить, в чём состоит польза от употребления мороженого и какие опасные  для здоровья человека добавки могут быть в его составе. 2. Провести анкетирование одноклассников и выяснить, какие марки мороженого наиболее популярны у них? А также, полезно мороженое или вредно? 3. Исследовать состав трёх самых популярных в нашем классе марок мороженого и выявить содержание в них вредных добавок. 4. Создать домашнее мороженое по рецепту из интернета из полезных продуктов и подготовить памятку по его изготовлению. </vt:lpstr>
      <vt:lpstr>История появления мороженого. </vt:lpstr>
      <vt:lpstr>Виды мороженого</vt:lpstr>
      <vt:lpstr>Презентация PowerPoint</vt:lpstr>
      <vt:lpstr>Результаты анкетирования одноклассников</vt:lpstr>
      <vt:lpstr>Результаты изучения состава мороженого     </vt:lpstr>
      <vt:lpstr>Изготовление домашнего мороженого</vt:lpstr>
      <vt:lpstr>Презентация PowerPoint</vt:lpstr>
      <vt:lpstr>Вот что получилось!</vt:lpstr>
      <vt:lpstr>Конкурс рисунков  «Мы любим мороженое!»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Тетрадь на спирали</dc:title>
  <dc:creator>Фокина Лидия Петровна</dc:creator>
  <cp:keywords>Шаблон презентации</cp:keywords>
  <cp:lastModifiedBy>User</cp:lastModifiedBy>
  <cp:revision>134</cp:revision>
  <dcterms:created xsi:type="dcterms:W3CDTF">2014-07-06T18:18:01Z</dcterms:created>
  <dcterms:modified xsi:type="dcterms:W3CDTF">2022-03-01T09:14:41Z</dcterms:modified>
</cp:coreProperties>
</file>