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5" r:id="rId2"/>
    <p:sldId id="276" r:id="rId3"/>
    <p:sldId id="277" r:id="rId4"/>
    <p:sldId id="278" r:id="rId5"/>
    <p:sldId id="279" r:id="rId6"/>
    <p:sldId id="263" r:id="rId7"/>
    <p:sldId id="272" r:id="rId8"/>
    <p:sldId id="264" r:id="rId9"/>
    <p:sldId id="281" r:id="rId10"/>
    <p:sldId id="265" r:id="rId11"/>
    <p:sldId id="282" r:id="rId12"/>
    <p:sldId id="283" r:id="rId13"/>
    <p:sldId id="284" r:id="rId14"/>
    <p:sldId id="28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E32403A-3FA8-41E8-AFE0-9D1484437260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02661B3-8558-4840-87BB-A34F6C891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Титул_7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2130425"/>
            <a:ext cx="6406480" cy="14700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3886200"/>
            <a:ext cx="5720680" cy="1752600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7DB1A-DCB9-4321-9271-36429F19F4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BAE70-3143-4FE1-85D6-22E518D07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64FF-BD41-43C3-8F9B-8B5CA198A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9F632-1073-4F79-896B-51FD01E41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BC0E8-D541-46A3-B5AC-2F6C9D7A1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1646F-4816-43DC-85CD-6E02FD607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01C86-D85C-40F0-A245-E57B52154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D27EA-263B-441D-8B8E-CFD2BB28F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6D2866-ACBA-47A9-AD41-C0D620DFF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transition spd="med">
    <p:fade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gromafia.zzz.com.ua/images/%D0%BA%D0%BE%D0%BC%D0%B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8641" y="116632"/>
            <a:ext cx="6671791" cy="66717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4716463" y="5805488"/>
            <a:ext cx="1906587" cy="5048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ОЗУ</a:t>
            </a:r>
          </a:p>
        </p:txBody>
      </p:sp>
      <p:sp>
        <p:nvSpPr>
          <p:cNvPr id="18434" name="Заголовок 2"/>
          <p:cNvSpPr>
            <a:spLocks/>
          </p:cNvSpPr>
          <p:nvPr/>
        </p:nvSpPr>
        <p:spPr bwMode="auto">
          <a:xfrm>
            <a:off x="1115616" y="332656"/>
            <a:ext cx="76327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chemeClr val="tx2"/>
                </a:solidFill>
                <a:latin typeface="Calibri" pitchFamily="34" charset="0"/>
              </a:rPr>
              <a:t>Загрузка компьютера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116013" y="836613"/>
            <a:ext cx="7848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 dirty="0">
                <a:latin typeface="Calibri" pitchFamily="34" charset="0"/>
              </a:rPr>
              <a:t>Загрузка компьютера</a:t>
            </a:r>
            <a:r>
              <a:rPr lang="ru-RU" sz="2400" dirty="0">
                <a:latin typeface="Calibri" pitchFamily="34" charset="0"/>
              </a:rPr>
              <a:t> - это последовательная загрузка программ операционной системы из долговременной памяти (жёсткого или оптического диска) в оперативную память компьютера.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1187450" y="2565400"/>
            <a:ext cx="2952750" cy="3671888"/>
          </a:xfrm>
          <a:prstGeom prst="rect">
            <a:avLst/>
          </a:prstGeom>
          <a:solidFill>
            <a:schemeClr val="accent1"/>
          </a:solidFill>
          <a:ln w="76200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000" b="1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7019925" y="5516563"/>
            <a:ext cx="1943100" cy="10080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Диск с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программой-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загрузчиком</a:t>
            </a: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500563" y="3644900"/>
            <a:ext cx="2230437" cy="15843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Тестирование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настройка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аппаратных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средств</a:t>
            </a: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1476375" y="2708275"/>
            <a:ext cx="2376488" cy="431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Компьютер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1331913" y="3213100"/>
            <a:ext cx="2519362" cy="2736850"/>
          </a:xfrm>
          <a:prstGeom prst="rect">
            <a:avLst/>
          </a:prstGeom>
          <a:solidFill>
            <a:schemeClr val="accent1"/>
          </a:solidFill>
          <a:ln w="76200" algn="ctr">
            <a:solidFill>
              <a:schemeClr val="bg1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1908175" y="3284538"/>
            <a:ext cx="1295400" cy="431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ПЗУ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979613" y="3860800"/>
            <a:ext cx="115252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>
                <a:solidFill>
                  <a:srgbClr val="FFFFFF"/>
                </a:solidFill>
                <a:latin typeface="Arial" charset="0"/>
                <a:cs typeface="Arial" charset="0"/>
              </a:rPr>
              <a:t>BIOS</a:t>
            </a:r>
            <a:endParaRPr lang="ru-RU" sz="2000" b="1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547813" y="4508500"/>
            <a:ext cx="2016125" cy="12255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Программы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тестирования</a:t>
            </a:r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 flipH="1" flipV="1">
            <a:off x="3708400" y="4437063"/>
            <a:ext cx="792163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" name="Line 28"/>
          <p:cNvSpPr>
            <a:spLocks noChangeShapeType="1"/>
          </p:cNvSpPr>
          <p:nvPr/>
        </p:nvSpPr>
        <p:spPr bwMode="auto">
          <a:xfrm flipH="1" flipV="1">
            <a:off x="6732588" y="4508500"/>
            <a:ext cx="287337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Line 28"/>
          <p:cNvSpPr>
            <a:spLocks noChangeShapeType="1"/>
          </p:cNvSpPr>
          <p:nvPr/>
        </p:nvSpPr>
        <p:spPr bwMode="auto">
          <a:xfrm rot="5400000" flipH="1" flipV="1">
            <a:off x="7739856" y="5301457"/>
            <a:ext cx="433387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019925" y="3860800"/>
            <a:ext cx="1906588" cy="12239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Поиск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начального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загрузчика</a:t>
            </a:r>
          </a:p>
        </p:txBody>
      </p:sp>
      <p:sp>
        <p:nvSpPr>
          <p:cNvPr id="8" name="Line 28"/>
          <p:cNvSpPr>
            <a:spLocks noChangeShapeType="1"/>
          </p:cNvSpPr>
          <p:nvPr/>
        </p:nvSpPr>
        <p:spPr bwMode="auto">
          <a:xfrm rot="10800000" flipH="1">
            <a:off x="6586538" y="6094413"/>
            <a:ext cx="433387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9" name="Заголовок 2"/>
          <p:cNvSpPr>
            <a:spLocks noGrp="1"/>
          </p:cNvSpPr>
          <p:nvPr>
            <p:ph type="title"/>
          </p:nvPr>
        </p:nvSpPr>
        <p:spPr>
          <a:xfrm>
            <a:off x="1115616" y="44624"/>
            <a:ext cx="7920880" cy="288032"/>
          </a:xfrm>
        </p:spPr>
        <p:txBody>
          <a:bodyPr/>
          <a:lstStyle/>
          <a:p>
            <a:r>
              <a:rPr lang="ru-RU" sz="1800" dirty="0" smtClean="0"/>
              <a:t>05.12.2017                     Программное обеспечение персонального компьютера</a:t>
            </a:r>
            <a:endParaRPr lang="ru-RU" sz="1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cso.taseevo.ru/new_img/2016/april/10354188-computer-with-cartoon-kids-and-do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620688"/>
            <a:ext cx="5819800" cy="5426964"/>
          </a:xfrm>
          <a:prstGeom prst="rect">
            <a:avLst/>
          </a:prstGeom>
          <a:noFill/>
        </p:spPr>
      </p:pic>
      <p:pic>
        <p:nvPicPr>
          <p:cNvPr id="4" name="Picture 2" descr="http://1gromafia.zzz.com.ua/images/%D0%BA%D0%BE%D0%BC%D0%B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348880"/>
            <a:ext cx="3312368" cy="36724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308304" y="2852936"/>
            <a:ext cx="1624926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39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!</a:t>
            </a:r>
            <a:endParaRPr lang="ru-RU" sz="239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115616" y="44624"/>
            <a:ext cx="7920880" cy="288032"/>
          </a:xfrm>
        </p:spPr>
        <p:txBody>
          <a:bodyPr/>
          <a:lstStyle/>
          <a:p>
            <a:r>
              <a:rPr lang="ru-RU" sz="1800" dirty="0" smtClean="0"/>
              <a:t>05.12.2017                     Программное обеспечение персонального компьютера</a:t>
            </a:r>
            <a:endParaRPr lang="ru-RU" sz="1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6" name="Picture 8" descr="http://pixelbrush.iph.su/uploads/posts/2010-04/1271735698_e64776e5009e.jpg"/>
          <p:cNvPicPr>
            <a:picLocks noChangeAspect="1" noChangeArrowheads="1"/>
          </p:cNvPicPr>
          <p:nvPr/>
        </p:nvPicPr>
        <p:blipFill>
          <a:blip r:embed="rId2" cstate="print"/>
          <a:srcRect l="18819" r="60480" b="79299"/>
          <a:stretch>
            <a:fillRect/>
          </a:stretch>
        </p:blipFill>
        <p:spPr bwMode="auto">
          <a:xfrm>
            <a:off x="7164288" y="2780928"/>
            <a:ext cx="792088" cy="792088"/>
          </a:xfrm>
          <a:prstGeom prst="rect">
            <a:avLst/>
          </a:prstGeom>
          <a:noFill/>
        </p:spPr>
      </p:pic>
      <p:pic>
        <p:nvPicPr>
          <p:cNvPr id="32778" name="Picture 10" descr="http://pc-software.ru/uploads/posts/1166127367_ikonki_office_2007.jpg"/>
          <p:cNvPicPr>
            <a:picLocks noChangeAspect="1" noChangeArrowheads="1"/>
          </p:cNvPicPr>
          <p:nvPr/>
        </p:nvPicPr>
        <p:blipFill>
          <a:blip r:embed="rId3" cstate="print"/>
          <a:srcRect l="25956" r="50250" b="75635"/>
          <a:stretch>
            <a:fillRect/>
          </a:stretch>
        </p:blipFill>
        <p:spPr bwMode="auto">
          <a:xfrm>
            <a:off x="3203848" y="4149080"/>
            <a:ext cx="792088" cy="720080"/>
          </a:xfrm>
          <a:prstGeom prst="rect">
            <a:avLst/>
          </a:prstGeom>
          <a:noFill/>
        </p:spPr>
      </p:pic>
      <p:pic>
        <p:nvPicPr>
          <p:cNvPr id="32782" name="Picture 14" descr="https://fs00.infourok.ru/images/doc/221/12283/1/img9.jpg"/>
          <p:cNvPicPr>
            <a:picLocks noChangeAspect="1" noChangeArrowheads="1"/>
          </p:cNvPicPr>
          <p:nvPr/>
        </p:nvPicPr>
        <p:blipFill>
          <a:blip r:embed="rId4" cstate="print"/>
          <a:srcRect l="29412" t="33333" r="51470" b="49020"/>
          <a:stretch>
            <a:fillRect/>
          </a:stretch>
        </p:blipFill>
        <p:spPr bwMode="auto">
          <a:xfrm>
            <a:off x="2123728" y="692696"/>
            <a:ext cx="936104" cy="648072"/>
          </a:xfrm>
          <a:prstGeom prst="rect">
            <a:avLst/>
          </a:prstGeom>
          <a:noFill/>
        </p:spPr>
      </p:pic>
      <p:sp>
        <p:nvSpPr>
          <p:cNvPr id="12" name="Заголовок 2"/>
          <p:cNvSpPr>
            <a:spLocks noGrp="1"/>
          </p:cNvSpPr>
          <p:nvPr>
            <p:ph type="title"/>
          </p:nvPr>
        </p:nvSpPr>
        <p:spPr>
          <a:xfrm>
            <a:off x="1115616" y="44624"/>
            <a:ext cx="7920880" cy="288032"/>
          </a:xfrm>
        </p:spPr>
        <p:txBody>
          <a:bodyPr/>
          <a:lstStyle/>
          <a:p>
            <a:r>
              <a:rPr lang="ru-RU" sz="1800" dirty="0" smtClean="0"/>
              <a:t>05.12.2017                     Программное обеспечение персонального компьютера</a:t>
            </a:r>
            <a:endParaRPr lang="ru-RU" sz="1800" dirty="0"/>
          </a:p>
        </p:txBody>
      </p:sp>
      <p:pic>
        <p:nvPicPr>
          <p:cNvPr id="13" name="Picture 14" descr="https://fs00.infourok.ru/images/doc/221/12283/1/img9.jpg"/>
          <p:cNvPicPr>
            <a:picLocks noChangeAspect="1" noChangeArrowheads="1"/>
          </p:cNvPicPr>
          <p:nvPr/>
        </p:nvPicPr>
        <p:blipFill>
          <a:blip r:embed="rId4" cstate="print"/>
          <a:srcRect l="7353" t="27451" r="79412" b="49020"/>
          <a:stretch>
            <a:fillRect/>
          </a:stretch>
        </p:blipFill>
        <p:spPr bwMode="auto">
          <a:xfrm>
            <a:off x="1331640" y="1196752"/>
            <a:ext cx="648072" cy="864096"/>
          </a:xfrm>
          <a:prstGeom prst="rect">
            <a:avLst/>
          </a:prstGeom>
          <a:noFill/>
        </p:spPr>
      </p:pic>
      <p:pic>
        <p:nvPicPr>
          <p:cNvPr id="14" name="Picture 14" descr="https://fs00.infourok.ru/images/doc/221/12283/1/img9.jpg"/>
          <p:cNvPicPr>
            <a:picLocks noChangeAspect="1" noChangeArrowheads="1"/>
          </p:cNvPicPr>
          <p:nvPr/>
        </p:nvPicPr>
        <p:blipFill>
          <a:blip r:embed="rId4" cstate="print"/>
          <a:srcRect l="55882" t="31373" r="29412" b="47059"/>
          <a:stretch>
            <a:fillRect/>
          </a:stretch>
        </p:blipFill>
        <p:spPr bwMode="auto">
          <a:xfrm>
            <a:off x="3203848" y="1484784"/>
            <a:ext cx="720080" cy="792088"/>
          </a:xfrm>
          <a:prstGeom prst="rect">
            <a:avLst/>
          </a:prstGeom>
          <a:noFill/>
        </p:spPr>
      </p:pic>
      <p:pic>
        <p:nvPicPr>
          <p:cNvPr id="15" name="Picture 14" descr="https://fs00.infourok.ru/images/doc/221/12283/1/img9.jpg"/>
          <p:cNvPicPr>
            <a:picLocks noChangeAspect="1" noChangeArrowheads="1"/>
          </p:cNvPicPr>
          <p:nvPr/>
        </p:nvPicPr>
        <p:blipFill>
          <a:blip r:embed="rId4" cstate="print"/>
          <a:srcRect l="41176" t="70588" r="44118" b="11765"/>
          <a:stretch>
            <a:fillRect/>
          </a:stretch>
        </p:blipFill>
        <p:spPr bwMode="auto">
          <a:xfrm>
            <a:off x="1547664" y="2636912"/>
            <a:ext cx="720080" cy="648072"/>
          </a:xfrm>
          <a:prstGeom prst="rect">
            <a:avLst/>
          </a:prstGeom>
          <a:noFill/>
        </p:spPr>
      </p:pic>
      <p:pic>
        <p:nvPicPr>
          <p:cNvPr id="16" name="Picture 14" descr="https://fs00.infourok.ru/images/doc/221/12283/1/img9.jpg"/>
          <p:cNvPicPr>
            <a:picLocks noChangeAspect="1" noChangeArrowheads="1"/>
          </p:cNvPicPr>
          <p:nvPr/>
        </p:nvPicPr>
        <p:blipFill>
          <a:blip r:embed="rId4" cstate="print"/>
          <a:srcRect l="16176" t="68627" r="69118" b="11765"/>
          <a:stretch>
            <a:fillRect/>
          </a:stretch>
        </p:blipFill>
        <p:spPr bwMode="auto">
          <a:xfrm>
            <a:off x="3059832" y="2636912"/>
            <a:ext cx="720080" cy="720080"/>
          </a:xfrm>
          <a:prstGeom prst="rect">
            <a:avLst/>
          </a:prstGeom>
          <a:noFill/>
        </p:spPr>
      </p:pic>
      <p:pic>
        <p:nvPicPr>
          <p:cNvPr id="22" name="Picture 8" descr="http://pixelbrush.iph.su/uploads/posts/2010-04/1271735698_e64776e5009e.jpg"/>
          <p:cNvPicPr>
            <a:picLocks noChangeAspect="1" noChangeArrowheads="1"/>
          </p:cNvPicPr>
          <p:nvPr/>
        </p:nvPicPr>
        <p:blipFill>
          <a:blip r:embed="rId2" cstate="print"/>
          <a:srcRect r="81181" b="79299"/>
          <a:stretch>
            <a:fillRect/>
          </a:stretch>
        </p:blipFill>
        <p:spPr bwMode="auto">
          <a:xfrm>
            <a:off x="6444208" y="620688"/>
            <a:ext cx="720080" cy="792088"/>
          </a:xfrm>
          <a:prstGeom prst="rect">
            <a:avLst/>
          </a:prstGeom>
          <a:noFill/>
        </p:spPr>
      </p:pic>
      <p:pic>
        <p:nvPicPr>
          <p:cNvPr id="23" name="Picture 8" descr="http://pixelbrush.iph.su/uploads/posts/2010-04/1271735698_e64776e5009e.jpg"/>
          <p:cNvPicPr>
            <a:picLocks noChangeAspect="1" noChangeArrowheads="1"/>
          </p:cNvPicPr>
          <p:nvPr/>
        </p:nvPicPr>
        <p:blipFill>
          <a:blip r:embed="rId2" cstate="print"/>
          <a:srcRect l="79039" b="79299"/>
          <a:stretch>
            <a:fillRect/>
          </a:stretch>
        </p:blipFill>
        <p:spPr bwMode="auto">
          <a:xfrm>
            <a:off x="5580112" y="2708920"/>
            <a:ext cx="802060" cy="792088"/>
          </a:xfrm>
          <a:prstGeom prst="rect">
            <a:avLst/>
          </a:prstGeom>
          <a:noFill/>
        </p:spPr>
      </p:pic>
      <p:pic>
        <p:nvPicPr>
          <p:cNvPr id="24" name="Picture 8" descr="http://pixelbrush.iph.su/uploads/posts/2010-04/1271735698_e64776e5009e.jpg"/>
          <p:cNvPicPr>
            <a:picLocks noChangeAspect="1" noChangeArrowheads="1"/>
          </p:cNvPicPr>
          <p:nvPr/>
        </p:nvPicPr>
        <p:blipFill>
          <a:blip r:embed="rId2" cstate="print"/>
          <a:srcRect t="20701" r="81181" b="60480"/>
          <a:stretch>
            <a:fillRect/>
          </a:stretch>
        </p:blipFill>
        <p:spPr bwMode="auto">
          <a:xfrm>
            <a:off x="5364088" y="1268760"/>
            <a:ext cx="720080" cy="720080"/>
          </a:xfrm>
          <a:prstGeom prst="rect">
            <a:avLst/>
          </a:prstGeom>
          <a:noFill/>
        </p:spPr>
      </p:pic>
      <p:pic>
        <p:nvPicPr>
          <p:cNvPr id="25" name="Picture 8" descr="http://pixelbrush.iph.su/uploads/posts/2010-04/1271735698_e64776e5009e.jpg"/>
          <p:cNvPicPr>
            <a:picLocks noChangeAspect="1" noChangeArrowheads="1"/>
          </p:cNvPicPr>
          <p:nvPr/>
        </p:nvPicPr>
        <p:blipFill>
          <a:blip r:embed="rId2" cstate="print"/>
          <a:srcRect l="60220" t="39519" r="20961" b="41662"/>
          <a:stretch>
            <a:fillRect/>
          </a:stretch>
        </p:blipFill>
        <p:spPr bwMode="auto">
          <a:xfrm>
            <a:off x="7596336" y="1268760"/>
            <a:ext cx="720080" cy="720080"/>
          </a:xfrm>
          <a:prstGeom prst="rect">
            <a:avLst/>
          </a:prstGeom>
          <a:noFill/>
        </p:spPr>
      </p:pic>
      <p:pic>
        <p:nvPicPr>
          <p:cNvPr id="26" name="Picture 10" descr="http://pc-software.ru/uploads/posts/1166127367_ikonki_office_2007.jpg"/>
          <p:cNvPicPr>
            <a:picLocks noChangeAspect="1" noChangeArrowheads="1"/>
          </p:cNvPicPr>
          <p:nvPr/>
        </p:nvPicPr>
        <p:blipFill>
          <a:blip r:embed="rId3" cstate="print"/>
          <a:srcRect r="78370" b="74604"/>
          <a:stretch>
            <a:fillRect/>
          </a:stretch>
        </p:blipFill>
        <p:spPr bwMode="auto">
          <a:xfrm>
            <a:off x="4355976" y="3501008"/>
            <a:ext cx="720080" cy="750565"/>
          </a:xfrm>
          <a:prstGeom prst="rect">
            <a:avLst/>
          </a:prstGeom>
          <a:noFill/>
        </p:spPr>
      </p:pic>
      <p:pic>
        <p:nvPicPr>
          <p:cNvPr id="27" name="Picture 10" descr="http://pc-software.ru/uploads/posts/1166127367_ikonki_office_2007.jpg"/>
          <p:cNvPicPr>
            <a:picLocks noChangeAspect="1" noChangeArrowheads="1"/>
          </p:cNvPicPr>
          <p:nvPr/>
        </p:nvPicPr>
        <p:blipFill>
          <a:blip r:embed="rId3" cstate="print"/>
          <a:srcRect l="75706" t="68221" b="4978"/>
          <a:stretch>
            <a:fillRect/>
          </a:stretch>
        </p:blipFill>
        <p:spPr bwMode="auto">
          <a:xfrm>
            <a:off x="5436096" y="4221088"/>
            <a:ext cx="808737" cy="792088"/>
          </a:xfrm>
          <a:prstGeom prst="rect">
            <a:avLst/>
          </a:prstGeom>
          <a:noFill/>
        </p:spPr>
      </p:pic>
      <p:pic>
        <p:nvPicPr>
          <p:cNvPr id="28" name="Picture 10" descr="http://pc-software.ru/uploads/posts/1166127367_ikonki_office_2007.jpg"/>
          <p:cNvPicPr>
            <a:picLocks noChangeAspect="1" noChangeArrowheads="1"/>
          </p:cNvPicPr>
          <p:nvPr/>
        </p:nvPicPr>
        <p:blipFill>
          <a:blip r:embed="rId3" cstate="print"/>
          <a:srcRect l="77869" t="34110" b="41525"/>
          <a:stretch>
            <a:fillRect/>
          </a:stretch>
        </p:blipFill>
        <p:spPr bwMode="auto">
          <a:xfrm>
            <a:off x="3635896" y="5661248"/>
            <a:ext cx="736729" cy="720080"/>
          </a:xfrm>
          <a:prstGeom prst="rect">
            <a:avLst/>
          </a:prstGeom>
          <a:noFill/>
        </p:spPr>
      </p:pic>
      <p:pic>
        <p:nvPicPr>
          <p:cNvPr id="29" name="Picture 10" descr="http://pc-software.ru/uploads/posts/1166127367_ikonki_office_2007.jpg"/>
          <p:cNvPicPr>
            <a:picLocks noChangeAspect="1" noChangeArrowheads="1"/>
          </p:cNvPicPr>
          <p:nvPr/>
        </p:nvPicPr>
        <p:blipFill>
          <a:blip r:embed="rId3" cstate="print"/>
          <a:srcRect l="25956" t="36547" r="50250" b="41525"/>
          <a:stretch>
            <a:fillRect/>
          </a:stretch>
        </p:blipFill>
        <p:spPr bwMode="auto">
          <a:xfrm>
            <a:off x="4932040" y="5661248"/>
            <a:ext cx="792088" cy="648072"/>
          </a:xfrm>
          <a:prstGeom prst="rect">
            <a:avLst/>
          </a:prstGeom>
          <a:noFill/>
        </p:spPr>
      </p:pic>
      <p:pic>
        <p:nvPicPr>
          <p:cNvPr id="32786" name="Picture 18" descr="http://st2.depositphotos.com/3391779/6963/v/950/depositphotos_69639327-Happy-family-father-mother-so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95C4B"/>
              </a:clrFrom>
              <a:clrTo>
                <a:srgbClr val="F95C4B">
                  <a:alpha val="0"/>
                </a:srgbClr>
              </a:clrTo>
            </a:clrChange>
          </a:blip>
          <a:srcRect l="54737" t="4210" r="27368" b="72632"/>
          <a:stretch>
            <a:fillRect/>
          </a:stretch>
        </p:blipFill>
        <p:spPr bwMode="auto">
          <a:xfrm>
            <a:off x="2051720" y="1268760"/>
            <a:ext cx="1139036" cy="1474046"/>
          </a:xfrm>
          <a:prstGeom prst="rect">
            <a:avLst/>
          </a:prstGeom>
          <a:noFill/>
        </p:spPr>
      </p:pic>
      <p:pic>
        <p:nvPicPr>
          <p:cNvPr id="34" name="Picture 18" descr="http://st2.depositphotos.com/3391779/6963/v/950/depositphotos_69639327-Happy-family-father-mother-so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5AC6D2"/>
              </a:clrFrom>
              <a:clrTo>
                <a:srgbClr val="5AC6D2">
                  <a:alpha val="0"/>
                </a:srgbClr>
              </a:clrTo>
            </a:clrChange>
          </a:blip>
          <a:srcRect l="7246" t="7246" r="79070" b="74859"/>
          <a:stretch>
            <a:fillRect/>
          </a:stretch>
        </p:blipFill>
        <p:spPr bwMode="auto">
          <a:xfrm>
            <a:off x="6372200" y="1556792"/>
            <a:ext cx="936104" cy="1224136"/>
          </a:xfrm>
          <a:prstGeom prst="rect">
            <a:avLst/>
          </a:prstGeom>
          <a:noFill/>
        </p:spPr>
      </p:pic>
      <p:pic>
        <p:nvPicPr>
          <p:cNvPr id="35" name="Picture 18" descr="http://st2.depositphotos.com/3391779/6963/v/950/depositphotos_69639327-Happy-family-father-mother-so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A06A"/>
              </a:clrFrom>
              <a:clrTo>
                <a:srgbClr val="FFA06A">
                  <a:alpha val="0"/>
                </a:srgbClr>
              </a:clrTo>
            </a:clrChange>
          </a:blip>
          <a:srcRect l="57895" t="57895" r="29473" b="25263"/>
          <a:stretch>
            <a:fillRect/>
          </a:stretch>
        </p:blipFill>
        <p:spPr bwMode="auto">
          <a:xfrm>
            <a:off x="4283968" y="4509120"/>
            <a:ext cx="864096" cy="11521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11560" y="116632"/>
            <a:ext cx="7920037" cy="288925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2"/>
                </a:solidFill>
              </a:rPr>
              <a:t>05.12.2017                     Программное обеспечение персонального компьютера</a:t>
            </a:r>
            <a:endParaRPr lang="ru-RU" sz="1800" b="1" dirty="0">
              <a:solidFill>
                <a:schemeClr val="tx2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529218"/>
            <a:ext cx="8820472" cy="609397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13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Совокупность всех программ, предназначенных для выполнения на компьютере, называют: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а) системой программирования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б) программным обеспечением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в) операционной системой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г) приложением 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13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Комплекс программ средств, предназначенных для разработки компьютерных программ на языке программирования, называют…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а) операционная система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б) система программирования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в) приложение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г) интерфейсом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ru-RU" sz="13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Выберите из предложенного списка программы, относящиеся к системному программному обеспечению.  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а) Текстовый редактор 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Word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б) Антивирусная программа 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Doctor Web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в) Операционная система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Windows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г) Компьютерная игра 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DOOM II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д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) Графический редактор 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Corel Draw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е) Программа – архиватор 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WinZip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2667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ж) Система программирования 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Pascal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lvl="0"/>
            <a:r>
              <a:rPr lang="ru-RU" sz="1300" i="1" dirty="0" smtClean="0">
                <a:latin typeface="+mj-lt"/>
                <a:cs typeface="Arial" pitchFamily="34" charset="0"/>
              </a:rPr>
              <a:t>4. </a:t>
            </a:r>
            <a:r>
              <a:rPr lang="ru-RU" sz="1300" b="1" i="1" dirty="0" smtClean="0">
                <a:latin typeface="+mj-lt"/>
              </a:rPr>
              <a:t>Комплекс программ, обеспечивающих совместное функционирование всех устройств компьютера и предоставляющих пользователю доступ к его ресурсам, - это:</a:t>
            </a:r>
            <a:endParaRPr lang="ru-RU" sz="1300" b="1" dirty="0" smtClean="0">
              <a:latin typeface="+mj-lt"/>
            </a:endParaRPr>
          </a:p>
          <a:p>
            <a:pPr marL="266700"/>
            <a:r>
              <a:rPr lang="ru-RU" sz="1300" dirty="0" smtClean="0">
                <a:latin typeface="+mj-lt"/>
              </a:rPr>
              <a:t>а) системы программирования</a:t>
            </a:r>
          </a:p>
          <a:p>
            <a:pPr marL="266700"/>
            <a:r>
              <a:rPr lang="ru-RU" sz="1300" dirty="0" smtClean="0">
                <a:latin typeface="+mj-lt"/>
              </a:rPr>
              <a:t>б) прикладные программы </a:t>
            </a:r>
          </a:p>
          <a:p>
            <a:pPr marL="266700"/>
            <a:r>
              <a:rPr lang="ru-RU" sz="1300" dirty="0" smtClean="0">
                <a:latin typeface="+mj-lt"/>
              </a:rPr>
              <a:t>в) операционная система</a:t>
            </a:r>
          </a:p>
          <a:p>
            <a:pPr marL="266700"/>
            <a:r>
              <a:rPr lang="ru-RU" sz="1300" dirty="0" smtClean="0">
                <a:latin typeface="+mj-lt"/>
              </a:rPr>
              <a:t>г) сервисные программы</a:t>
            </a:r>
          </a:p>
          <a:p>
            <a:r>
              <a:rPr lang="ru-RU" sz="1300" i="1" dirty="0" smtClean="0">
                <a:latin typeface="+mj-lt"/>
              </a:rPr>
              <a:t>5. </a:t>
            </a:r>
            <a:r>
              <a:rPr lang="ru-RU" sz="1300" b="1" i="1" dirty="0" smtClean="0">
                <a:latin typeface="+mj-lt"/>
              </a:rPr>
              <a:t>Программы, с помощью которых пользователь решает конкретные информационные задачи, называются:</a:t>
            </a:r>
            <a:endParaRPr lang="ru-RU" sz="1300" b="1" dirty="0" smtClean="0">
              <a:latin typeface="+mj-lt"/>
            </a:endParaRPr>
          </a:p>
          <a:p>
            <a:pPr marL="266700"/>
            <a:r>
              <a:rPr lang="ru-RU" sz="1300" dirty="0" smtClean="0">
                <a:latin typeface="+mj-lt"/>
              </a:rPr>
              <a:t>а) сервисные программы</a:t>
            </a:r>
          </a:p>
          <a:p>
            <a:pPr marL="266700"/>
            <a:r>
              <a:rPr lang="ru-RU" sz="1300" dirty="0" smtClean="0">
                <a:latin typeface="+mj-lt"/>
              </a:rPr>
              <a:t>б) системы программирования</a:t>
            </a:r>
          </a:p>
          <a:p>
            <a:pPr marL="266700"/>
            <a:r>
              <a:rPr lang="ru-RU" sz="1300" dirty="0" smtClean="0">
                <a:latin typeface="+mj-lt"/>
              </a:rPr>
              <a:t>в) антивирусные программы</a:t>
            </a:r>
          </a:p>
          <a:p>
            <a:pPr marL="266700"/>
            <a:r>
              <a:rPr lang="ru-RU" sz="1300" dirty="0" smtClean="0">
                <a:latin typeface="+mj-lt"/>
              </a:rPr>
              <a:t>г) прикладными программами</a:t>
            </a:r>
            <a:endParaRPr kumimoji="0" lang="en-US" sz="13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1000" fill="hold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1000" fill="hold"/>
                                        <p:tgtEl>
                                          <p:spTgt spid="10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1000" fill="hold"/>
                                        <p:tgtEl>
                                          <p:spTgt spid="10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0" fill="hold"/>
                                        <p:tgtEl>
                                          <p:spTgt spid="10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0" fill="hold"/>
                                        <p:tgtEl>
                                          <p:spTgt spid="10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1000" fill="hold"/>
                                        <p:tgtEl>
                                          <p:spTgt spid="102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1000" fill="hold"/>
                                        <p:tgtEl>
                                          <p:spTgt spid="102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1000" fill="hold"/>
                                        <p:tgtEl>
                                          <p:spTgt spid="102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1000" fill="hold"/>
                                        <p:tgtEl>
                                          <p:spTgt spid="102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1000" fill="hold"/>
                                        <p:tgtEl>
                                          <p:spTgt spid="1025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1000" fill="hold"/>
                                        <p:tgtEl>
                                          <p:spTgt spid="1025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1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1000" fill="hold"/>
                                        <p:tgtEl>
                                          <p:spTgt spid="10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1000" fill="hold"/>
                                        <p:tgtEl>
                                          <p:spTgt spid="10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1000" fill="hold"/>
                                        <p:tgtEl>
                                          <p:spTgt spid="10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1000" fill="hold"/>
                                        <p:tgtEl>
                                          <p:spTgt spid="102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1000" fill="hold"/>
                                        <p:tgtEl>
                                          <p:spTgt spid="1025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43608" y="188640"/>
            <a:ext cx="7643192" cy="2376264"/>
          </a:xfrm>
        </p:spPr>
        <p:txBody>
          <a:bodyPr/>
          <a:lstStyle/>
          <a:p>
            <a:pPr marL="0" indent="12700" algn="ctr">
              <a:buNone/>
            </a:pPr>
            <a:r>
              <a:rPr lang="ru-RU" b="1" dirty="0" smtClean="0"/>
              <a:t>Подведем итоги:</a:t>
            </a:r>
          </a:p>
          <a:p>
            <a:pPr marL="0" indent="355600"/>
            <a:r>
              <a:rPr lang="ru-RU" dirty="0" smtClean="0"/>
              <a:t>Какие цели мы ставили в начале урока?</a:t>
            </a:r>
          </a:p>
          <a:p>
            <a:pPr marL="0" indent="355600"/>
            <a:r>
              <a:rPr lang="ru-RU" dirty="0" smtClean="0"/>
              <a:t>Достигли ли мы результатов?</a:t>
            </a:r>
          </a:p>
          <a:p>
            <a:pPr marL="0" indent="355600"/>
            <a:r>
              <a:rPr lang="ru-RU" dirty="0" smtClean="0"/>
              <a:t>Понравился урок?</a:t>
            </a:r>
          </a:p>
          <a:p>
            <a:pPr marL="0" indent="355600"/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1"/>
          <p:cNvSpPr txBox="1">
            <a:spLocks/>
          </p:cNvSpPr>
          <p:nvPr/>
        </p:nvSpPr>
        <p:spPr bwMode="auto">
          <a:xfrm>
            <a:off x="1115616" y="4149080"/>
            <a:ext cx="764319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27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Домашнее задание</a:t>
            </a:r>
          </a:p>
          <a:p>
            <a:pPr lvl="0" algn="ctr">
              <a:spcBef>
                <a:spcPct val="20000"/>
              </a:spcBef>
            </a:pPr>
            <a:r>
              <a:rPr lang="ru-RU" sz="3000" dirty="0" smtClean="0">
                <a:latin typeface="+mj-lt"/>
              </a:rPr>
              <a:t>§2.3 (1, 2 пункты), №103, №109 в РТ, составить таблицу различий между установкой ОС и ее загрузкой (информацию брать в учебнике и Интернете)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sakhcompas.ru/wa-data/public/shop/categories/269/4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1484784"/>
            <a:ext cx="2438031" cy="1830812"/>
          </a:xfrm>
          <a:prstGeom prst="rect">
            <a:avLst/>
          </a:prstGeom>
          <a:noFill/>
        </p:spPr>
      </p:pic>
      <p:pic>
        <p:nvPicPr>
          <p:cNvPr id="5" name="Рисунок 4" descr="http://www.onixpc.ru/components/com_virtuemart/shop_image/product/0271055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332656"/>
            <a:ext cx="2665859" cy="1682502"/>
          </a:xfrm>
          <a:prstGeom prst="rect">
            <a:avLst/>
          </a:prstGeom>
          <a:noFill/>
        </p:spPr>
      </p:pic>
      <p:pic>
        <p:nvPicPr>
          <p:cNvPr id="14" name="Рисунок 13" descr="https://im0-tub-ru.yandex.net/i?id=f42f1c08091207a34893ae742d9e668d-l&amp;n=13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1412776"/>
            <a:ext cx="1800200" cy="1076722"/>
          </a:xfrm>
          <a:prstGeom prst="rect">
            <a:avLst/>
          </a:prstGeom>
          <a:noFill/>
        </p:spPr>
      </p:pic>
      <p:pic>
        <p:nvPicPr>
          <p:cNvPr id="3" name="Рисунок 2" descr="https://www.technocity.ru/upload/iblock/9ae/z00000575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16632"/>
            <a:ext cx="1296144" cy="1152128"/>
          </a:xfrm>
          <a:prstGeom prst="rect">
            <a:avLst/>
          </a:prstGeom>
          <a:noFill/>
        </p:spPr>
      </p:pic>
      <p:pic>
        <p:nvPicPr>
          <p:cNvPr id="4" name="Рисунок 3" descr="http://www.xpro-sochi.ru/wa-data/public/shop/products/91/18/1891/images/2612/2612.97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188640"/>
            <a:ext cx="1512168" cy="1224136"/>
          </a:xfrm>
          <a:prstGeom prst="rect">
            <a:avLst/>
          </a:prstGeom>
          <a:noFill/>
        </p:spPr>
      </p:pic>
      <p:pic>
        <p:nvPicPr>
          <p:cNvPr id="6" name="Рисунок 5" descr="http://article.techlabs.by/img/article/33169/Foxconn_X79_Series_general_view_5.JPG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16632"/>
            <a:ext cx="2466157" cy="1849238"/>
          </a:xfrm>
          <a:prstGeom prst="rect">
            <a:avLst/>
          </a:prstGeom>
          <a:noFill/>
        </p:spPr>
      </p:pic>
      <p:pic>
        <p:nvPicPr>
          <p:cNvPr id="26626" name="Picture 2" descr="http://key.ru/images/item_images/item_2798783/50514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988840"/>
            <a:ext cx="2339752" cy="1065777"/>
          </a:xfrm>
          <a:prstGeom prst="rect">
            <a:avLst/>
          </a:prstGeom>
          <a:noFill/>
        </p:spPr>
      </p:pic>
      <p:pic>
        <p:nvPicPr>
          <p:cNvPr id="8" name="Рисунок 7" descr="http://makc48.ru/_ld/1/39947019.jpg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212976"/>
            <a:ext cx="1530053" cy="1435571"/>
          </a:xfrm>
          <a:prstGeom prst="rect">
            <a:avLst/>
          </a:prstGeom>
          <a:noFill/>
        </p:spPr>
      </p:pic>
      <p:pic>
        <p:nvPicPr>
          <p:cNvPr id="13" name="Рисунок 12" descr="http://img01.taobaocdn.com/imgextra/i1/1647019241/T29VV7Xq8XXXXXXXXX_!!1647019241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2636912"/>
            <a:ext cx="2016224" cy="2016224"/>
          </a:xfrm>
          <a:prstGeom prst="rect">
            <a:avLst/>
          </a:prstGeom>
          <a:noFill/>
        </p:spPr>
      </p:pic>
      <p:pic>
        <p:nvPicPr>
          <p:cNvPr id="15" name="Рисунок 14" descr="https://im0-tub-ru.yandex.net/i?id=5e96d90811ecb39ac952becaa8da6564-l&amp;n=13"/>
          <p:cNvPicPr/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2060848"/>
            <a:ext cx="1512168" cy="1298079"/>
          </a:xfrm>
          <a:prstGeom prst="rect">
            <a:avLst/>
          </a:prstGeom>
          <a:noFill/>
        </p:spPr>
      </p:pic>
      <p:pic>
        <p:nvPicPr>
          <p:cNvPr id="16" name="Рисунок 15" descr="https://im0-tub-ru.yandex.net/i?id=f99e8c27fe69bf8966d59e82b33579bd-l&amp;n=13"/>
          <p:cNvPicPr/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3284984"/>
            <a:ext cx="2826196" cy="1000112"/>
          </a:xfrm>
          <a:prstGeom prst="rect">
            <a:avLst/>
          </a:prstGeom>
          <a:noFill/>
        </p:spPr>
      </p:pic>
      <p:pic>
        <p:nvPicPr>
          <p:cNvPr id="17" name="Рисунок 16" descr="http://info.3k.mail.ru/info/pictures/image/acer.pn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4725144"/>
            <a:ext cx="1984449" cy="1908249"/>
          </a:xfrm>
          <a:prstGeom prst="rect">
            <a:avLst/>
          </a:prstGeom>
          <a:noFill/>
        </p:spPr>
      </p:pic>
      <p:pic>
        <p:nvPicPr>
          <p:cNvPr id="18" name="Рисунок 17" descr="https://im0-tub-ru.yandex.net/i?id=795b628cc906cb14ab87580a05d5791a-l&amp;n=13"/>
          <p:cNvPicPr/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3429000"/>
            <a:ext cx="1818084" cy="1475435"/>
          </a:xfrm>
          <a:prstGeom prst="rect">
            <a:avLst/>
          </a:prstGeom>
          <a:noFill/>
        </p:spPr>
      </p:pic>
      <p:pic>
        <p:nvPicPr>
          <p:cNvPr id="19" name="Рисунок 18" descr="https://im0-tub-ru.yandex.net/i?id=6fb02d63c7a4b0b530ec9e532c49a1af-l&amp;n=13"/>
          <p:cNvPicPr/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5013176"/>
            <a:ext cx="1592212" cy="1648916"/>
          </a:xfrm>
          <a:prstGeom prst="rect">
            <a:avLst/>
          </a:prstGeom>
          <a:noFill/>
        </p:spPr>
      </p:pic>
      <p:pic>
        <p:nvPicPr>
          <p:cNvPr id="20" name="Рисунок 19" descr="https://im0-tub-ru.yandex.net/i?id=25f17a13e81d23ac26c542094b6aa45a-l&amp;n=13"/>
          <p:cNvPicPr/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4293096"/>
            <a:ext cx="1440160" cy="1080120"/>
          </a:xfrm>
          <a:prstGeom prst="rect">
            <a:avLst/>
          </a:prstGeom>
          <a:noFill/>
        </p:spPr>
      </p:pic>
      <p:pic>
        <p:nvPicPr>
          <p:cNvPr id="21" name="Рисунок 20" descr="https://im0-tub-ru.yandex.net/i?id=6579a3bfcaa17d7dc69a7ec4562d6328-l&amp;n=13"/>
          <p:cNvPicPr/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4509120"/>
            <a:ext cx="1458044" cy="1439489"/>
          </a:xfrm>
          <a:prstGeom prst="rect">
            <a:avLst/>
          </a:prstGeom>
          <a:noFill/>
        </p:spPr>
      </p:pic>
      <p:pic>
        <p:nvPicPr>
          <p:cNvPr id="22" name="Рисунок 21" descr="http://www.dlink.com/-/media/Images/Drop_Down_Images/DSL-2740B_front.png"/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508104" y="5877272"/>
            <a:ext cx="2106116" cy="896352"/>
          </a:xfrm>
          <a:prstGeom prst="rect">
            <a:avLst/>
          </a:prstGeom>
          <a:noFill/>
        </p:spPr>
      </p:pic>
      <p:pic>
        <p:nvPicPr>
          <p:cNvPr id="23" name="Рисунок 22" descr="https://im0-tub-ru.yandex.net/i?id=b356716c13733c82148e4561523c8f15-l&amp;n=13"/>
          <p:cNvPicPr/>
          <p:nvPr/>
        </p:nvPicPr>
        <p:blipFill>
          <a:blip r:embed="rId1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5229200"/>
            <a:ext cx="1656184" cy="1483326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4211960" y="6309320"/>
            <a:ext cx="1553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hardware</a:t>
            </a:r>
            <a:endParaRPr lang="ru-RU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5 0.00856 L -0.00695 0.1869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4848E-6 L 0.125 0.4739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6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266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26625E-6 L 0.16233 0.26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728E-6 L 0.2382 0.0444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" y="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11288E-6 L -0.10243 0.5038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29563E-6 L -0.2559 0.4984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2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1483E-6 L -0.13003 0.3203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77678E-6 L -0.47744 0.4355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" y="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6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266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65024E-6 L -0.31546 0.2671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65186E-6 L 0.16702 -0.600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-3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265E-6 L 0.00296 0.2734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55309E-6 L -0.06302 0.32524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16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31321E-6 L -0.30313 -0.04511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67268E-7 L -0.07188 -0.2725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3456E-6 L 0.05816 -0.3800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-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11057E-6 L -0.21736 -0.40111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" y="-20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14527E-6 L -0.01562 -0.51423 " pathEditMode="relative" ptsTypes="AA">
                                      <p:cBhvr>
                                        <p:cTn id="1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43072E-7 L 0.0474 -0.07865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-3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cso.taseevo.ru/new_img/2016/april/10354188-computer-with-cartoon-kids-and-do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620688"/>
            <a:ext cx="5819800" cy="5426964"/>
          </a:xfrm>
          <a:prstGeom prst="rect">
            <a:avLst/>
          </a:prstGeom>
          <a:noFill/>
        </p:spPr>
      </p:pic>
      <p:pic>
        <p:nvPicPr>
          <p:cNvPr id="4" name="Picture 2" descr="http://1gromafia.zzz.com.ua/images/%D0%BA%D0%BE%D0%BC%D0%B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348880"/>
            <a:ext cx="3312368" cy="36724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308304" y="2852936"/>
            <a:ext cx="1624926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39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?</a:t>
            </a:r>
            <a:endParaRPr lang="ru-RU" sz="239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44624"/>
            <a:ext cx="1296144" cy="288032"/>
          </a:xfrm>
        </p:spPr>
        <p:txBody>
          <a:bodyPr/>
          <a:lstStyle/>
          <a:p>
            <a:r>
              <a:rPr lang="ru-RU" sz="1800" dirty="0" smtClean="0"/>
              <a:t>05.12.2017</a:t>
            </a:r>
            <a:endParaRPr lang="ru-RU" sz="1800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 bwMode="auto">
          <a:xfrm>
            <a:off x="1259632" y="2852936"/>
            <a:ext cx="763284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Программное обеспечение персонального компьютера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6309320"/>
            <a:ext cx="1451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soft</a:t>
            </a:r>
            <a:r>
              <a:rPr lang="ru-RU" sz="2400" b="1" dirty="0" err="1" smtClean="0"/>
              <a:t>ware</a:t>
            </a:r>
            <a:endParaRPr lang="ru-RU" sz="24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44624"/>
            <a:ext cx="7920880" cy="288032"/>
          </a:xfrm>
        </p:spPr>
        <p:txBody>
          <a:bodyPr/>
          <a:lstStyle/>
          <a:p>
            <a:r>
              <a:rPr lang="ru-RU" sz="1800" dirty="0" smtClean="0"/>
              <a:t>05.12.2017                     Программное обеспечение персонального компьютера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836712"/>
            <a:ext cx="7488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Цели:</a:t>
            </a:r>
          </a:p>
          <a:p>
            <a:endParaRPr lang="ru-RU" sz="3200" b="1" dirty="0" smtClean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i="1" dirty="0" smtClean="0">
                <a:solidFill>
                  <a:schemeClr val="tx2"/>
                </a:solidFill>
              </a:rPr>
              <a:t>Изучить понятие ПО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i="1" dirty="0" smtClean="0">
                <a:solidFill>
                  <a:schemeClr val="tx2"/>
                </a:solidFill>
              </a:rPr>
              <a:t>Рассмотреть разновидности ПО и их назначение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i="1" dirty="0" smtClean="0">
                <a:solidFill>
                  <a:schemeClr val="tx2"/>
                </a:solidFill>
              </a:rPr>
              <a:t>Рассмотреть ОС как разновидность системного ПО и ее роль в функционировании ПК</a:t>
            </a:r>
          </a:p>
          <a:p>
            <a:endParaRPr lang="ru-RU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6659563" y="2925688"/>
            <a:ext cx="1943100" cy="12954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Прикладное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программное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обеспечение</a:t>
            </a: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331913" y="2854250"/>
            <a:ext cx="1943100" cy="12954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Системное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программное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обеспечение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563938" y="2925688"/>
            <a:ext cx="2736850" cy="12954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Системы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программирования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6388" name="Заголовок 2"/>
          <p:cNvSpPr>
            <a:spLocks noGrp="1"/>
          </p:cNvSpPr>
          <p:nvPr>
            <p:ph type="title"/>
          </p:nvPr>
        </p:nvSpPr>
        <p:spPr>
          <a:xfrm>
            <a:off x="1259780" y="837778"/>
            <a:ext cx="7632700" cy="792162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4000" dirty="0" smtClean="0">
                <a:latin typeface="Arial" charset="0"/>
                <a:cs typeface="Arial" charset="0"/>
              </a:rPr>
              <a:t>Программное обеспечение</a:t>
            </a: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 flipV="1">
            <a:off x="2987675" y="2565325"/>
            <a:ext cx="2016125" cy="2889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 flipH="1" flipV="1">
            <a:off x="4932363" y="2565325"/>
            <a:ext cx="2303462" cy="3603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 flipV="1">
            <a:off x="4932363" y="2565325"/>
            <a:ext cx="0" cy="3603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203575" y="1917625"/>
            <a:ext cx="3602038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Программное обеспечение</a:t>
            </a:r>
            <a:endParaRPr lang="ru-RU" sz="2000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1115616" y="44624"/>
            <a:ext cx="792088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05.12.2017                     Программное обеспечение персонального компьютера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28"/>
          <p:cNvSpPr>
            <a:spLocks noChangeShapeType="1"/>
          </p:cNvSpPr>
          <p:nvPr/>
        </p:nvSpPr>
        <p:spPr bwMode="auto">
          <a:xfrm rot="10800000" flipH="1">
            <a:off x="7812533" y="2924398"/>
            <a:ext cx="0" cy="287338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" name="Line 28"/>
          <p:cNvSpPr>
            <a:spLocks noChangeShapeType="1"/>
          </p:cNvSpPr>
          <p:nvPr/>
        </p:nvSpPr>
        <p:spPr bwMode="auto">
          <a:xfrm rot="10800000" flipH="1">
            <a:off x="7091808" y="1413098"/>
            <a:ext cx="0" cy="287338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" name="Line 28"/>
          <p:cNvSpPr>
            <a:spLocks noChangeShapeType="1"/>
          </p:cNvSpPr>
          <p:nvPr/>
        </p:nvSpPr>
        <p:spPr bwMode="auto">
          <a:xfrm rot="10800000" flipH="1">
            <a:off x="4643883" y="1413098"/>
            <a:ext cx="0" cy="287338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4" name="Line 28"/>
          <p:cNvSpPr>
            <a:spLocks noChangeShapeType="1"/>
          </p:cNvSpPr>
          <p:nvPr/>
        </p:nvSpPr>
        <p:spPr bwMode="auto">
          <a:xfrm rot="10800000" flipH="1">
            <a:off x="2340421" y="1413098"/>
            <a:ext cx="0" cy="287338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" name="Line 28"/>
          <p:cNvSpPr>
            <a:spLocks noChangeShapeType="1"/>
          </p:cNvSpPr>
          <p:nvPr/>
        </p:nvSpPr>
        <p:spPr bwMode="auto">
          <a:xfrm rot="10800000" flipH="1">
            <a:off x="6444108" y="2132236"/>
            <a:ext cx="0" cy="504825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1764158" y="1052736"/>
            <a:ext cx="6767513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Структура программного обеспечения компьютера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651946" y="1700436"/>
            <a:ext cx="33845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Системы программирования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87896" y="2492598"/>
            <a:ext cx="1655762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Операционная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система (ОС)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187896" y="3429223"/>
            <a:ext cx="1655762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Сервисные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программы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187896" y="4292823"/>
            <a:ext cx="1655762" cy="3603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Архиваторы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187896" y="4796061"/>
            <a:ext cx="1655762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Антивирусы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187896" y="5300886"/>
            <a:ext cx="2232025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Коммуникационные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программы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3851721" y="2348136"/>
            <a:ext cx="1800225" cy="7921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Приложения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общего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назначения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851721" y="3284761"/>
            <a:ext cx="1800225" cy="7921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Приложения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специального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назначения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6875908" y="2276698"/>
            <a:ext cx="20891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Языки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программирования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6875908" y="3213323"/>
            <a:ext cx="2089150" cy="2735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363538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Ассемблеры  </a:t>
            </a:r>
          </a:p>
          <a:p>
            <a:pPr marL="363538" lvl="1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ФОРТРАН </a:t>
            </a:r>
          </a:p>
          <a:p>
            <a:pPr marL="363538" lvl="1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Паскаль  </a:t>
            </a:r>
          </a:p>
          <a:p>
            <a:pPr marL="363538" lvl="1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С (Си) </a:t>
            </a:r>
          </a:p>
          <a:p>
            <a:pPr marL="363538" lvl="1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ЛОГО  </a:t>
            </a:r>
          </a:p>
          <a:p>
            <a:pPr marL="363538" lvl="1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ЛИСП  </a:t>
            </a:r>
          </a:p>
          <a:p>
            <a:pPr marL="363538" lvl="1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Пролог </a:t>
            </a:r>
          </a:p>
          <a:p>
            <a:pPr marL="363538" lvl="1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Arial" charset="0"/>
                <a:cs typeface="Arial" charset="0"/>
              </a:rPr>
              <a:t>Делфи</a:t>
            </a: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</a:p>
          <a:p>
            <a:pPr marL="363538" lvl="1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Бейсик</a:t>
            </a:r>
          </a:p>
          <a:p>
            <a:pPr marL="363538" lvl="1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 . . . . . . . . . .</a:t>
            </a:r>
          </a:p>
        </p:txBody>
      </p:sp>
      <p:sp>
        <p:nvSpPr>
          <p:cNvPr id="18" name="Line 28"/>
          <p:cNvSpPr>
            <a:spLocks noChangeShapeType="1"/>
          </p:cNvSpPr>
          <p:nvPr/>
        </p:nvSpPr>
        <p:spPr bwMode="auto">
          <a:xfrm rot="10800000" flipH="1">
            <a:off x="3564383" y="2132236"/>
            <a:ext cx="0" cy="1584325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" name="Line 28"/>
          <p:cNvSpPr>
            <a:spLocks noChangeShapeType="1"/>
          </p:cNvSpPr>
          <p:nvPr/>
        </p:nvSpPr>
        <p:spPr bwMode="auto">
          <a:xfrm rot="10800000" flipH="1" flipV="1">
            <a:off x="3564383" y="2779936"/>
            <a:ext cx="287338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9" name="Line 28"/>
          <p:cNvSpPr>
            <a:spLocks noChangeShapeType="1"/>
          </p:cNvSpPr>
          <p:nvPr/>
        </p:nvSpPr>
        <p:spPr bwMode="auto">
          <a:xfrm rot="10800000" flipH="1">
            <a:off x="6444108" y="2637061"/>
            <a:ext cx="431800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0" name="Line 28"/>
          <p:cNvSpPr>
            <a:spLocks noChangeShapeType="1"/>
          </p:cNvSpPr>
          <p:nvPr/>
        </p:nvSpPr>
        <p:spPr bwMode="auto">
          <a:xfrm rot="10800000" flipH="1" flipV="1">
            <a:off x="3564383" y="3716561"/>
            <a:ext cx="287338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3419921" y="1700436"/>
            <a:ext cx="2087562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Прикладное ПО</a:t>
            </a:r>
          </a:p>
        </p:txBody>
      </p:sp>
      <p:sp>
        <p:nvSpPr>
          <p:cNvPr id="22" name="Line 28"/>
          <p:cNvSpPr>
            <a:spLocks noChangeShapeType="1"/>
          </p:cNvSpPr>
          <p:nvPr/>
        </p:nvSpPr>
        <p:spPr bwMode="auto">
          <a:xfrm rot="10800000" flipH="1">
            <a:off x="3204021" y="2132236"/>
            <a:ext cx="0" cy="316865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" name="Line 28"/>
          <p:cNvSpPr>
            <a:spLocks noChangeShapeType="1"/>
          </p:cNvSpPr>
          <p:nvPr/>
        </p:nvSpPr>
        <p:spPr bwMode="auto">
          <a:xfrm rot="10800000" flipH="1" flipV="1">
            <a:off x="2843658" y="2779936"/>
            <a:ext cx="358775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5" name="Line 28"/>
          <p:cNvSpPr>
            <a:spLocks noChangeShapeType="1"/>
          </p:cNvSpPr>
          <p:nvPr/>
        </p:nvSpPr>
        <p:spPr bwMode="auto">
          <a:xfrm rot="10800000" flipH="1" flipV="1">
            <a:off x="2843658" y="3716561"/>
            <a:ext cx="358775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6" name="Line 28"/>
          <p:cNvSpPr>
            <a:spLocks noChangeShapeType="1"/>
          </p:cNvSpPr>
          <p:nvPr/>
        </p:nvSpPr>
        <p:spPr bwMode="auto">
          <a:xfrm rot="10800000" flipH="1" flipV="1">
            <a:off x="2843658" y="4508723"/>
            <a:ext cx="358775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 rot="10800000" flipH="1" flipV="1">
            <a:off x="2843658" y="5013548"/>
            <a:ext cx="358775" cy="0"/>
          </a:xfrm>
          <a:prstGeom prst="line">
            <a:avLst/>
          </a:prstGeom>
          <a:noFill/>
          <a:ln w="38100" algn="ctr">
            <a:solidFill>
              <a:srgbClr val="0033CC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1187896" y="1700436"/>
            <a:ext cx="2087562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Системное ПО</a:t>
            </a:r>
          </a:p>
        </p:txBody>
      </p:sp>
      <p:sp>
        <p:nvSpPr>
          <p:cNvPr id="31" name="Заголовок 2"/>
          <p:cNvSpPr txBox="1">
            <a:spLocks/>
          </p:cNvSpPr>
          <p:nvPr/>
        </p:nvSpPr>
        <p:spPr bwMode="auto">
          <a:xfrm>
            <a:off x="1115616" y="44624"/>
            <a:ext cx="792088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05.12.2017                     Программное обеспечение персонального компьютера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43608" y="62373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Каково назначение?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3635896" y="429309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Каково назначение?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6660232" y="616530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Каково назначение?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2"/>
          <p:cNvSpPr>
            <a:spLocks/>
          </p:cNvSpPr>
          <p:nvPr/>
        </p:nvSpPr>
        <p:spPr bwMode="auto">
          <a:xfrm>
            <a:off x="1259780" y="548606"/>
            <a:ext cx="76327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</a:rPr>
              <a:t>Взаимодействие в системе «пользователь-компьютер»</a:t>
            </a:r>
            <a:endParaRPr lang="ru-RU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7" name="Line 28"/>
          <p:cNvSpPr>
            <a:spLocks noChangeShapeType="1"/>
          </p:cNvSpPr>
          <p:nvPr/>
        </p:nvSpPr>
        <p:spPr bwMode="auto">
          <a:xfrm flipV="1">
            <a:off x="7524750" y="5589588"/>
            <a:ext cx="0" cy="35877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8" name="Line 28"/>
          <p:cNvSpPr>
            <a:spLocks noChangeShapeType="1"/>
          </p:cNvSpPr>
          <p:nvPr/>
        </p:nvSpPr>
        <p:spPr bwMode="auto">
          <a:xfrm flipV="1">
            <a:off x="2555875" y="5734050"/>
            <a:ext cx="720725" cy="28733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 flipV="1">
            <a:off x="2195513" y="4510088"/>
            <a:ext cx="0" cy="3603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" name="Line 28"/>
          <p:cNvSpPr>
            <a:spLocks noChangeShapeType="1"/>
          </p:cNvSpPr>
          <p:nvPr/>
        </p:nvSpPr>
        <p:spPr bwMode="auto">
          <a:xfrm flipV="1">
            <a:off x="4859338" y="4510088"/>
            <a:ext cx="0" cy="3603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Line 28"/>
          <p:cNvSpPr>
            <a:spLocks noChangeShapeType="1"/>
          </p:cNvSpPr>
          <p:nvPr/>
        </p:nvSpPr>
        <p:spPr bwMode="auto">
          <a:xfrm flipV="1">
            <a:off x="7885113" y="4510088"/>
            <a:ext cx="0" cy="3603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331913" y="3789363"/>
            <a:ext cx="1727200" cy="7191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Аппаратный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интерфейс</a:t>
            </a: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276600" y="3789363"/>
            <a:ext cx="3095625" cy="7191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Аппаратно-программный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интерфейс</a:t>
            </a: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6659563" y="3789363"/>
            <a:ext cx="2305050" cy="7191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Пользовательский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интерфейс</a:t>
            </a: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1187896" y="1508591"/>
            <a:ext cx="7848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Calibri" pitchFamily="34" charset="0"/>
              </a:rPr>
              <a:t>Средства, обеспечивающие </a:t>
            </a:r>
            <a:r>
              <a:rPr lang="ru-RU" sz="2400" dirty="0">
                <a:latin typeface="Calibri" pitchFamily="34" charset="0"/>
              </a:rPr>
              <a:t>взаимосвязь между объектами </a:t>
            </a:r>
            <a:r>
              <a:rPr lang="ru-RU" sz="2400" dirty="0" smtClean="0">
                <a:latin typeface="Calibri" pitchFamily="34" charset="0"/>
              </a:rPr>
              <a:t>системы «человек-компьютер», </a:t>
            </a:r>
            <a:r>
              <a:rPr lang="ru-RU" sz="2400" dirty="0">
                <a:latin typeface="Calibri" pitchFamily="34" charset="0"/>
              </a:rPr>
              <a:t>называют </a:t>
            </a:r>
            <a:r>
              <a:rPr lang="ru-RU" sz="2400" b="1" dirty="0">
                <a:latin typeface="Calibri" pitchFamily="34" charset="0"/>
              </a:rPr>
              <a:t>интерфейсом.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6732588" y="4941888"/>
            <a:ext cx="2160587" cy="12954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Средства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взаимодействия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человека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компьютера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635375" y="4941888"/>
            <a:ext cx="2736850" cy="17287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Средства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взаимодействия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аппаратного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программного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обеспечения</a:t>
            </a: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6" name="Line 28"/>
          <p:cNvSpPr>
            <a:spLocks noChangeShapeType="1"/>
          </p:cNvSpPr>
          <p:nvPr/>
        </p:nvSpPr>
        <p:spPr bwMode="auto">
          <a:xfrm flipV="1">
            <a:off x="2700338" y="3429000"/>
            <a:ext cx="2232025" cy="3603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7" name="Line 28"/>
          <p:cNvSpPr>
            <a:spLocks noChangeShapeType="1"/>
          </p:cNvSpPr>
          <p:nvPr/>
        </p:nvSpPr>
        <p:spPr bwMode="auto">
          <a:xfrm flipH="1" flipV="1">
            <a:off x="4860925" y="3429000"/>
            <a:ext cx="2447925" cy="3603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3132138" y="2781300"/>
            <a:ext cx="3602037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Интерфейс 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1116013" y="4941888"/>
            <a:ext cx="2160587" cy="15113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Средства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взаимодействия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между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устройствами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компьютера</a:t>
            </a:r>
          </a:p>
        </p:txBody>
      </p:sp>
      <p:sp>
        <p:nvSpPr>
          <p:cNvPr id="20" name="Line 28"/>
          <p:cNvSpPr>
            <a:spLocks noChangeShapeType="1"/>
          </p:cNvSpPr>
          <p:nvPr/>
        </p:nvSpPr>
        <p:spPr bwMode="auto">
          <a:xfrm flipV="1">
            <a:off x="4787900" y="3429000"/>
            <a:ext cx="0" cy="36036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7" name="Заголовок 2"/>
          <p:cNvSpPr>
            <a:spLocks noGrp="1"/>
          </p:cNvSpPr>
          <p:nvPr>
            <p:ph type="title"/>
          </p:nvPr>
        </p:nvSpPr>
        <p:spPr>
          <a:xfrm>
            <a:off x="1115616" y="44624"/>
            <a:ext cx="7920880" cy="288032"/>
          </a:xfrm>
        </p:spPr>
        <p:txBody>
          <a:bodyPr/>
          <a:lstStyle/>
          <a:p>
            <a:r>
              <a:rPr lang="ru-RU" sz="1800" dirty="0" smtClean="0"/>
              <a:t>05.12.2017                     Программное обеспечение персонального компьютера</a:t>
            </a:r>
            <a:endParaRPr lang="ru-RU" sz="1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2"/>
          <p:cNvSpPr>
            <a:spLocks/>
          </p:cNvSpPr>
          <p:nvPr/>
        </p:nvSpPr>
        <p:spPr bwMode="auto">
          <a:xfrm>
            <a:off x="1259632" y="476672"/>
            <a:ext cx="76327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</a:rPr>
              <a:t>Операционная система</a:t>
            </a:r>
            <a:endParaRPr lang="ru-RU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6" name="Заголовок 2"/>
          <p:cNvSpPr>
            <a:spLocks noGrp="1"/>
          </p:cNvSpPr>
          <p:nvPr>
            <p:ph type="title"/>
          </p:nvPr>
        </p:nvSpPr>
        <p:spPr>
          <a:xfrm>
            <a:off x="1115616" y="44624"/>
            <a:ext cx="7920880" cy="288032"/>
          </a:xfrm>
        </p:spPr>
        <p:txBody>
          <a:bodyPr/>
          <a:lstStyle/>
          <a:p>
            <a:r>
              <a:rPr lang="ru-RU" sz="1800" dirty="0" smtClean="0"/>
              <a:t>05.12.2017                     Программное обеспечение персонального компьютера</a:t>
            </a:r>
            <a:endParaRPr lang="ru-RU" sz="1800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07504" y="5392667"/>
            <a:ext cx="8928992" cy="138499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66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Ядро ОС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 - управляет работой программ и файловой системой, обеспечивает доступ к ней и обмен файлами между периферийными устройствами;</a:t>
            </a:r>
            <a:endParaRPr kumimoji="0" lang="ru-RU" sz="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66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Командный процессор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- расшифровывает и исполняет команды пользователя, поступающие через клавиатуру;</a:t>
            </a:r>
            <a:endParaRPr kumimoji="0" lang="ru-RU" sz="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66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Драйверы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периферийных устройств - программно обеспечивают согласованность работы этих устройств с процессором;</a:t>
            </a:r>
          </a:p>
          <a:p>
            <a:pPr marL="0" marR="0" lvl="0" indent="666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Утилиты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– сервисные программы обслуживают диски, позволяют просматривать</a:t>
            </a:r>
            <a:r>
              <a:rPr kumimoji="0" lang="ru-RU" sz="1400" b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HTML</a:t>
            </a:r>
            <a:r>
              <a:rPr kumimoji="0" lang="ru-RU" sz="1400" b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-страницы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2051720" y="1124744"/>
            <a:ext cx="5904656" cy="4176464"/>
            <a:chOff x="2051720" y="1124744"/>
            <a:chExt cx="5904656" cy="4176464"/>
          </a:xfrm>
        </p:grpSpPr>
        <p:pic>
          <p:nvPicPr>
            <p:cNvPr id="28674" name="Picture 2" descr="http://www.pvsm.ru/images/2015/09/06/5-faktov-o-planete-zemlya-kratkii-spravochnik-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l="9720" t="10080" r="10361" b="10721"/>
            <a:stretch>
              <a:fillRect/>
            </a:stretch>
          </p:blipFill>
          <p:spPr bwMode="auto">
            <a:xfrm>
              <a:off x="2051720" y="1124744"/>
              <a:ext cx="5904656" cy="4176464"/>
            </a:xfrm>
            <a:prstGeom prst="rect">
              <a:avLst/>
            </a:prstGeom>
            <a:noFill/>
          </p:spPr>
        </p:pic>
        <p:sp>
          <p:nvSpPr>
            <p:cNvPr id="39" name="Овал 38"/>
            <p:cNvSpPr/>
            <p:nvPr/>
          </p:nvSpPr>
          <p:spPr>
            <a:xfrm>
              <a:off x="2627784" y="3573016"/>
              <a:ext cx="216024" cy="21602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3563888" y="4005064"/>
              <a:ext cx="216024" cy="21602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4572000" y="4581128"/>
              <a:ext cx="216024" cy="21602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3</a:t>
              </a:r>
              <a:endParaRPr lang="ru-RU" dirty="0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5724128" y="4941168"/>
              <a:ext cx="216024" cy="216024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4</a:t>
              </a:r>
              <a:endParaRPr lang="ru-RU" dirty="0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</TotalTime>
  <Words>545</Words>
  <Application>Microsoft Office PowerPoint</Application>
  <PresentationFormat>Экран (4:3)</PresentationFormat>
  <Paragraphs>147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05.12.2017</vt:lpstr>
      <vt:lpstr>05.12.2017                     Программное обеспечение персонального компьютера</vt:lpstr>
      <vt:lpstr>Программное обеспечение</vt:lpstr>
      <vt:lpstr>Слайд 7</vt:lpstr>
      <vt:lpstr>05.12.2017                     Программное обеспечение персонального компьютера</vt:lpstr>
      <vt:lpstr>05.12.2017                     Программное обеспечение персонального компьютера</vt:lpstr>
      <vt:lpstr>05.12.2017                     Программное обеспечение персонального компьютера</vt:lpstr>
      <vt:lpstr>05.12.2017                     Программное обеспечение персонального компьютера</vt:lpstr>
      <vt:lpstr>05.12.2017                     Программное обеспечение персонального компьютера</vt:lpstr>
      <vt:lpstr>05.12.2017                     Программное обеспечение персонального компьютера</vt:lpstr>
      <vt:lpstr>Слайд 14</vt:lpstr>
    </vt:vector>
  </TitlesOfParts>
  <Company>ФИРО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Босова Людмила Леонидовна</dc:creator>
  <cp:lastModifiedBy>Учитель</cp:lastModifiedBy>
  <cp:revision>45</cp:revision>
  <dcterms:created xsi:type="dcterms:W3CDTF">2011-09-19T18:11:49Z</dcterms:created>
  <dcterms:modified xsi:type="dcterms:W3CDTF">2017-12-05T06:02:36Z</dcterms:modified>
</cp:coreProperties>
</file>