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84" r:id="rId3"/>
    <p:sldId id="277" r:id="rId4"/>
    <p:sldId id="260" r:id="rId5"/>
    <p:sldId id="267" r:id="rId6"/>
    <p:sldId id="278" r:id="rId7"/>
    <p:sldId id="264" r:id="rId8"/>
    <p:sldId id="292" r:id="rId9"/>
    <p:sldId id="294" r:id="rId10"/>
    <p:sldId id="293" r:id="rId11"/>
    <p:sldId id="295" r:id="rId12"/>
    <p:sldId id="287" r:id="rId13"/>
    <p:sldId id="268" r:id="rId14"/>
    <p:sldId id="270" r:id="rId15"/>
    <p:sldId id="271" r:id="rId16"/>
    <p:sldId id="272" r:id="rId17"/>
    <p:sldId id="273" r:id="rId18"/>
    <p:sldId id="282" r:id="rId19"/>
    <p:sldId id="288" r:id="rId20"/>
    <p:sldId id="290" r:id="rId21"/>
    <p:sldId id="283" r:id="rId22"/>
    <p:sldId id="263" r:id="rId23"/>
    <p:sldId id="269" r:id="rId24"/>
    <p:sldId id="276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аргарита" initials="М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6678"/>
    <a:srgbClr val="A7D6E3"/>
    <a:srgbClr val="87C7D9"/>
    <a:srgbClr val="8A0000"/>
    <a:srgbClr val="FF8B8B"/>
    <a:srgbClr val="B07BD7"/>
    <a:srgbClr val="D1B2E8"/>
    <a:srgbClr val="C39B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C338E-445E-4685-B101-BE0989594106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735F1-5B6E-4D0D-8A87-82B22103E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6B1530-6F3E-4C9C-B458-F53A68C0AE2F}" type="slidenum">
              <a:rPr lang="ru-RU">
                <a:latin typeface="Arial" pitchFamily="34" charset="0"/>
              </a:rPr>
              <a:pPr/>
              <a:t>12</a:t>
            </a:fld>
            <a:endParaRPr lang="ru-RU">
              <a:latin typeface="Arial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Построить сечение параллелепипеда, проходящее через точки О, К, Н.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EA22A9-FC56-4A3D-8D5D-AC28980C1C2E}" type="slidenum">
              <a:rPr lang="ru-RU" smtClean="0">
                <a:latin typeface="Arial" pitchFamily="34" charset="0"/>
              </a:rPr>
              <a:pPr/>
              <a:t>17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006603-A1FC-4401-8861-CC4DA9277D8C}" type="slidenum">
              <a:rPr lang="ru-RU"/>
              <a:pPr/>
              <a:t>20</a:t>
            </a:fld>
            <a:endParaRPr lang="ru-RU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рисунке точки М и </a:t>
            </a:r>
            <a:r>
              <a:rPr lang="en-US"/>
              <a:t>N</a:t>
            </a:r>
            <a:r>
              <a:rPr lang="ru-RU"/>
              <a:t> не принадлежат ни одной из граней тетраэдра, поэтому отрезок находится внутри тетраэдра. Исправим чертеж методом следов.</a:t>
            </a:r>
            <a:r>
              <a:rPr lang="en-US"/>
              <a:t> </a:t>
            </a:r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05D66-82FB-4BFE-8CFB-EFA89665BB1A}" type="slidenum">
              <a:rPr lang="ru-RU">
                <a:latin typeface="Arial" pitchFamily="34" charset="0"/>
              </a:rPr>
              <a:pPr/>
              <a:t>21</a:t>
            </a:fld>
            <a:endParaRPr lang="ru-RU">
              <a:latin typeface="Arial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Построить сечение параллелепипеда, проходящее через точки О, К, Н.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accent4">
                  <a:lumMod val="20000"/>
                  <a:lumOff val="80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bg1">
                <a:lumMod val="6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2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93863" y="692151"/>
            <a:ext cx="64065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Пановская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</a:t>
            </a:r>
          </a:p>
          <a:p>
            <a:pPr algn="ctr">
              <a:spcBef>
                <a:spcPct val="5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имени Героя Советского Союза П.Л.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Черябкина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3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1691680" y="1916832"/>
            <a:ext cx="6766520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38"/>
              </a:avLst>
            </a:prstTxWarp>
          </a:bodyPr>
          <a:lstStyle/>
          <a:p>
            <a:pPr algn="ctr"/>
            <a:r>
              <a:rPr lang="ru-RU" sz="3600" b="1" kern="10" dirty="0"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ПОСТРОЕНИЕ   СЕЧЕНИЙ </a:t>
            </a:r>
          </a:p>
          <a:p>
            <a:pPr algn="ctr"/>
            <a:r>
              <a:rPr lang="ru-RU" sz="3600" b="1" kern="10" dirty="0"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МНОГОГРАННИКОВ 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47665" y="3429000"/>
            <a:ext cx="655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геометрии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5148064" y="5157191"/>
            <a:ext cx="36724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Блохина Маргарита Викторовна</a:t>
            </a:r>
          </a:p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71" name="Freeform 19" descr="Точечные ромбики"/>
          <p:cNvSpPr>
            <a:spLocks/>
          </p:cNvSpPr>
          <p:nvPr/>
        </p:nvSpPr>
        <p:spPr bwMode="auto">
          <a:xfrm>
            <a:off x="1403648" y="1700809"/>
            <a:ext cx="2664296" cy="2808311"/>
          </a:xfrm>
          <a:custGeom>
            <a:avLst/>
            <a:gdLst/>
            <a:ahLst/>
            <a:cxnLst>
              <a:cxn ang="0">
                <a:pos x="0" y="573"/>
              </a:cxn>
              <a:cxn ang="0">
                <a:pos x="0" y="2116"/>
              </a:cxn>
              <a:cxn ang="0">
                <a:pos x="2130" y="1567"/>
              </a:cxn>
              <a:cxn ang="0">
                <a:pos x="2117" y="0"/>
              </a:cxn>
              <a:cxn ang="0">
                <a:pos x="0" y="573"/>
              </a:cxn>
            </a:cxnLst>
            <a:rect l="0" t="0" r="r" b="b"/>
            <a:pathLst>
              <a:path w="2130" h="2116">
                <a:moveTo>
                  <a:pt x="0" y="573"/>
                </a:moveTo>
                <a:lnTo>
                  <a:pt x="0" y="2116"/>
                </a:lnTo>
                <a:lnTo>
                  <a:pt x="2130" y="1567"/>
                </a:lnTo>
                <a:lnTo>
                  <a:pt x="2117" y="0"/>
                </a:lnTo>
                <a:lnTo>
                  <a:pt x="0" y="573"/>
                </a:lnTo>
                <a:close/>
              </a:path>
            </a:pathLst>
          </a:custGeom>
          <a:pattFill prst="dotDmnd">
            <a:fgClr>
              <a:srgbClr val="FF00FF"/>
            </a:fgClr>
            <a:bgClr>
              <a:srgbClr val="FFB0FF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691680" y="478786"/>
            <a:ext cx="69127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N3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Построить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сечение,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определяемое пересекающимися 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прямыми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</a:t>
            </a:r>
            <a:r>
              <a:rPr lang="ru-RU" sz="2000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403649" y="2420888"/>
            <a:ext cx="1872208" cy="201622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123728" y="1700808"/>
            <a:ext cx="1944215" cy="2016224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 flipV="1">
            <a:off x="1403648" y="1700808"/>
            <a:ext cx="719460" cy="72008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 flipV="1">
            <a:off x="3275856" y="1700808"/>
            <a:ext cx="792088" cy="72008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 flipV="1">
            <a:off x="1403648" y="3717032"/>
            <a:ext cx="719460" cy="79208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 flipV="1">
            <a:off x="3275856" y="3717032"/>
            <a:ext cx="791468" cy="72008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6" name="Line 12"/>
          <p:cNvSpPr>
            <a:spLocks noChangeShapeType="1"/>
          </p:cNvSpPr>
          <p:nvPr/>
        </p:nvSpPr>
        <p:spPr bwMode="auto">
          <a:xfrm>
            <a:off x="2123728" y="1700808"/>
            <a:ext cx="1800870" cy="426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4067944" y="1772816"/>
            <a:ext cx="0" cy="194421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115616" y="4293096"/>
            <a:ext cx="5040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А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1547664" y="1268761"/>
            <a:ext cx="10082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  <a:cs typeface="Times New Roman" pitchFamily="18" charset="0"/>
              </a:rPr>
              <a:t>В</a:t>
            </a:r>
            <a:r>
              <a:rPr lang="ru-RU" sz="3200" b="1" baseline="-25000" dirty="0">
                <a:solidFill>
                  <a:srgbClr val="266678"/>
                </a:solidFill>
                <a:cs typeface="Times New Roman" pitchFamily="18" charset="0"/>
              </a:rPr>
              <a:t>1</a:t>
            </a:r>
            <a:endParaRPr lang="ru-RU" sz="3200" b="1" dirty="0">
              <a:solidFill>
                <a:srgbClr val="266678"/>
              </a:solidFill>
              <a:cs typeface="Times New Roman" pitchFamily="18" charset="0"/>
            </a:endParaRP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4139953" y="1340768"/>
            <a:ext cx="9352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С</a:t>
            </a:r>
            <a:r>
              <a:rPr lang="ru-RU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3419872" y="2132856"/>
            <a:ext cx="6473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266678"/>
                </a:solidFill>
              </a:rPr>
              <a:t>D</a:t>
            </a:r>
            <a:r>
              <a:rPr lang="en-US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3348038" y="4221088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266678"/>
                </a:solidFill>
              </a:rPr>
              <a:t>D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74752" name="Text Box 0"/>
          <p:cNvSpPr txBox="1">
            <a:spLocks noChangeArrowheads="1"/>
          </p:cNvSpPr>
          <p:nvPr/>
        </p:nvSpPr>
        <p:spPr bwMode="auto">
          <a:xfrm>
            <a:off x="1763689" y="3284984"/>
            <a:ext cx="5762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В</a:t>
            </a:r>
          </a:p>
        </p:txBody>
      </p:sp>
      <p:sp>
        <p:nvSpPr>
          <p:cNvPr id="74753" name="Text Box 1"/>
          <p:cNvSpPr txBox="1">
            <a:spLocks noChangeArrowheads="1"/>
          </p:cNvSpPr>
          <p:nvPr/>
        </p:nvSpPr>
        <p:spPr bwMode="auto">
          <a:xfrm>
            <a:off x="4139953" y="3212976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С</a:t>
            </a:r>
          </a:p>
        </p:txBody>
      </p:sp>
      <p:sp>
        <p:nvSpPr>
          <p:cNvPr id="74754" name="Line 2"/>
          <p:cNvSpPr>
            <a:spLocks noChangeShapeType="1"/>
          </p:cNvSpPr>
          <p:nvPr/>
        </p:nvSpPr>
        <p:spPr bwMode="auto">
          <a:xfrm flipV="1">
            <a:off x="1403648" y="1700808"/>
            <a:ext cx="2664296" cy="2808312"/>
          </a:xfrm>
          <a:prstGeom prst="line">
            <a:avLst/>
          </a:prstGeom>
          <a:noFill/>
          <a:ln w="57150">
            <a:solidFill>
              <a:srgbClr val="CC006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55" name="Line 3"/>
          <p:cNvSpPr>
            <a:spLocks noChangeShapeType="1"/>
          </p:cNvSpPr>
          <p:nvPr/>
        </p:nvSpPr>
        <p:spPr bwMode="auto">
          <a:xfrm>
            <a:off x="1403648" y="2492897"/>
            <a:ext cx="2736304" cy="1224136"/>
          </a:xfrm>
          <a:prstGeom prst="line">
            <a:avLst/>
          </a:prstGeom>
          <a:noFill/>
          <a:ln w="57150">
            <a:solidFill>
              <a:srgbClr val="CC006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403648" y="1700808"/>
            <a:ext cx="2663763" cy="2735648"/>
            <a:chOff x="1383" y="1480"/>
            <a:chExt cx="2086" cy="1843"/>
          </a:xfrm>
        </p:grpSpPr>
        <p:sp>
          <p:nvSpPr>
            <p:cNvPr id="74767" name="Line 15"/>
            <p:cNvSpPr>
              <a:spLocks noChangeShapeType="1"/>
            </p:cNvSpPr>
            <p:nvPr/>
          </p:nvSpPr>
          <p:spPr bwMode="auto">
            <a:xfrm flipV="1">
              <a:off x="1383" y="1480"/>
              <a:ext cx="1996" cy="543"/>
            </a:xfrm>
            <a:prstGeom prst="line">
              <a:avLst/>
            </a:prstGeom>
            <a:noFill/>
            <a:ln w="5715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4768" name="Line 16"/>
            <p:cNvSpPr>
              <a:spLocks noChangeShapeType="1"/>
            </p:cNvSpPr>
            <p:nvPr/>
          </p:nvSpPr>
          <p:spPr bwMode="auto">
            <a:xfrm flipV="1">
              <a:off x="1383" y="2838"/>
              <a:ext cx="2086" cy="485"/>
            </a:xfrm>
            <a:prstGeom prst="line">
              <a:avLst/>
            </a:prstGeom>
            <a:noFill/>
            <a:ln w="57150">
              <a:solidFill>
                <a:srgbClr val="CC0066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403648" y="1700808"/>
            <a:ext cx="2664296" cy="2736304"/>
            <a:chOff x="1338" y="1434"/>
            <a:chExt cx="2132" cy="2178"/>
          </a:xfrm>
        </p:grpSpPr>
        <p:sp>
          <p:nvSpPr>
            <p:cNvPr id="74756" name="Line 4"/>
            <p:cNvSpPr>
              <a:spLocks noChangeShapeType="1"/>
            </p:cNvSpPr>
            <p:nvPr/>
          </p:nvSpPr>
          <p:spPr bwMode="auto">
            <a:xfrm flipV="1">
              <a:off x="1338" y="2069"/>
              <a:ext cx="0" cy="1543"/>
            </a:xfrm>
            <a:prstGeom prst="line">
              <a:avLst/>
            </a:prstGeom>
            <a:noFill/>
            <a:ln w="5715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4757" name="Line 5"/>
            <p:cNvSpPr>
              <a:spLocks noChangeShapeType="1"/>
            </p:cNvSpPr>
            <p:nvPr/>
          </p:nvSpPr>
          <p:spPr bwMode="auto">
            <a:xfrm flipV="1">
              <a:off x="3470" y="1434"/>
              <a:ext cx="0" cy="1543"/>
            </a:xfrm>
            <a:prstGeom prst="line">
              <a:avLst/>
            </a:prstGeom>
            <a:noFill/>
            <a:ln w="5715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331640" y="2348880"/>
            <a:ext cx="2880320" cy="1440160"/>
            <a:chOff x="1292" y="1979"/>
            <a:chExt cx="2268" cy="1088"/>
          </a:xfrm>
        </p:grpSpPr>
        <p:sp>
          <p:nvSpPr>
            <p:cNvPr id="74764" name="Oval 12"/>
            <p:cNvSpPr>
              <a:spLocks noChangeArrowheads="1"/>
            </p:cNvSpPr>
            <p:nvPr/>
          </p:nvSpPr>
          <p:spPr bwMode="auto">
            <a:xfrm>
              <a:off x="3424" y="2931"/>
              <a:ext cx="136" cy="136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765" name="Oval 13"/>
            <p:cNvSpPr>
              <a:spLocks noChangeArrowheads="1"/>
            </p:cNvSpPr>
            <p:nvPr/>
          </p:nvSpPr>
          <p:spPr bwMode="auto">
            <a:xfrm>
              <a:off x="1292" y="1979"/>
              <a:ext cx="136" cy="136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403648" y="1628800"/>
            <a:ext cx="2736304" cy="2880320"/>
            <a:chOff x="1292" y="1389"/>
            <a:chExt cx="2223" cy="2268"/>
          </a:xfrm>
        </p:grpSpPr>
        <p:sp>
          <p:nvSpPr>
            <p:cNvPr id="74760" name="Oval 8"/>
            <p:cNvSpPr>
              <a:spLocks noChangeArrowheads="1"/>
            </p:cNvSpPr>
            <p:nvPr/>
          </p:nvSpPr>
          <p:spPr bwMode="auto">
            <a:xfrm>
              <a:off x="1292" y="3521"/>
              <a:ext cx="136" cy="136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761" name="Oval 9"/>
            <p:cNvSpPr>
              <a:spLocks noChangeArrowheads="1"/>
            </p:cNvSpPr>
            <p:nvPr/>
          </p:nvSpPr>
          <p:spPr bwMode="auto">
            <a:xfrm>
              <a:off x="3379" y="1389"/>
              <a:ext cx="136" cy="136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3970" name="Text Box 2"/>
          <p:cNvSpPr txBox="1">
            <a:spLocks noChangeArrowheads="1"/>
          </p:cNvSpPr>
          <p:nvPr/>
        </p:nvSpPr>
        <p:spPr bwMode="auto">
          <a:xfrm flipH="1">
            <a:off x="5004048" y="1772816"/>
            <a:ext cx="34563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Прямые А</a:t>
            </a:r>
            <a:r>
              <a:rPr lang="ru-RU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АС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5148064" y="2492896"/>
            <a:ext cx="3240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Прямые АА</a:t>
            </a:r>
            <a:r>
              <a:rPr lang="ru-RU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СС</a:t>
            </a:r>
            <a:r>
              <a:rPr lang="ru-RU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5220072" y="3501008"/>
            <a:ext cx="280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000" b="1" u="sng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u="sng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- сечение</a:t>
            </a:r>
          </a:p>
        </p:txBody>
      </p:sp>
      <p:sp>
        <p:nvSpPr>
          <p:cNvPr id="396288" name="Text Box 1024"/>
          <p:cNvSpPr txBox="1">
            <a:spLocks noChangeArrowheads="1"/>
          </p:cNvSpPr>
          <p:nvPr/>
        </p:nvSpPr>
        <p:spPr bwMode="auto">
          <a:xfrm>
            <a:off x="5868144" y="4221088"/>
            <a:ext cx="1584176" cy="1323439"/>
          </a:xfrm>
          <a:prstGeom prst="rect">
            <a:avLst/>
          </a:prstGeom>
          <a:gradFill rotWithShape="1">
            <a:gsLst>
              <a:gs pos="0">
                <a:srgbClr val="FF99FF"/>
              </a:gs>
              <a:gs pos="50000">
                <a:srgbClr val="FF99FF">
                  <a:gamma/>
                  <a:tint val="27451"/>
                  <a:invGamma/>
                </a:srgbClr>
              </a:gs>
              <a:gs pos="100000">
                <a:srgbClr val="FF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 dirty="0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396289" name="Text Box 1025"/>
          <p:cNvSpPr txBox="1">
            <a:spLocks noChangeArrowheads="1"/>
          </p:cNvSpPr>
          <p:nvPr/>
        </p:nvSpPr>
        <p:spPr bwMode="auto">
          <a:xfrm>
            <a:off x="5220072" y="5949280"/>
            <a:ext cx="2881313" cy="4889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600" b="1" dirty="0"/>
              <a:t>(следствие 2)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971600" y="1844825"/>
            <a:ext cx="1781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ru-RU" sz="3200" b="1" dirty="0" smtClean="0">
                <a:solidFill>
                  <a:srgbClr val="266678"/>
                </a:solidFill>
              </a:rPr>
              <a:t>А</a:t>
            </a:r>
            <a:r>
              <a:rPr lang="ru-RU" sz="3200" b="1" baseline="-25000" dirty="0" smtClean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6669360"/>
            <a:ext cx="1763688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6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6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96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1" grpId="0" animBg="1"/>
      <p:bldP spid="74754" grpId="0" animBg="1"/>
      <p:bldP spid="74755" grpId="0" animBg="1"/>
      <p:bldP spid="83970" grpId="0"/>
      <p:bldP spid="83971" grpId="0"/>
      <p:bldP spid="83972" grpId="0"/>
      <p:bldP spid="396288" grpId="0" animBg="1"/>
      <p:bldP spid="3962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52" name="Freeform 24"/>
          <p:cNvSpPr>
            <a:spLocks/>
          </p:cNvSpPr>
          <p:nvPr/>
        </p:nvSpPr>
        <p:spPr bwMode="auto">
          <a:xfrm>
            <a:off x="2411760" y="3501008"/>
            <a:ext cx="3082925" cy="2684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5" y="1691"/>
              </a:cxn>
              <a:cxn ang="0">
                <a:pos x="1942" y="445"/>
              </a:cxn>
              <a:cxn ang="0">
                <a:pos x="0" y="0"/>
              </a:cxn>
            </a:cxnLst>
            <a:rect l="0" t="0" r="r" b="b"/>
            <a:pathLst>
              <a:path w="1942" h="1691">
                <a:moveTo>
                  <a:pt x="0" y="0"/>
                </a:moveTo>
                <a:lnTo>
                  <a:pt x="1205" y="1691"/>
                </a:lnTo>
                <a:lnTo>
                  <a:pt x="1942" y="44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66FF">
                  <a:gamma/>
                  <a:tint val="54118"/>
                  <a:invGamma/>
                </a:srgbClr>
              </a:gs>
              <a:gs pos="50000">
                <a:srgbClr val="0066FF"/>
              </a:gs>
              <a:gs pos="100000">
                <a:srgbClr val="0066FF">
                  <a:gamma/>
                  <a:tint val="54118"/>
                  <a:invGamma/>
                </a:srgbClr>
              </a:gs>
            </a:gsLst>
            <a:lin ang="18900000" scaled="1"/>
          </a:gradFill>
          <a:ln w="3810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547664" y="512831"/>
            <a:ext cx="6696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N4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Построить сечение по прямой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точке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V="1">
            <a:off x="1475656" y="4221087"/>
            <a:ext cx="3960440" cy="122413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 flipH="1">
            <a:off x="4355976" y="4149080"/>
            <a:ext cx="1150937" cy="1944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 flipH="1" flipV="1">
            <a:off x="1403648" y="5445224"/>
            <a:ext cx="2880320" cy="64807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 flipH="1">
            <a:off x="1403648" y="1628801"/>
            <a:ext cx="2088232" cy="381642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>
            <a:off x="3491880" y="1700808"/>
            <a:ext cx="2016125" cy="2447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 flipH="1">
            <a:off x="1331640" y="5445224"/>
            <a:ext cx="8642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А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5508104" y="3861048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В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3995936" y="6093297"/>
            <a:ext cx="7205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С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3203848" y="1196752"/>
            <a:ext cx="5040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Р</a:t>
            </a: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1835696" y="3212976"/>
            <a:ext cx="864171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М</a:t>
            </a: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 flipH="1" flipV="1">
            <a:off x="2411760" y="3501008"/>
            <a:ext cx="1871663" cy="266541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49" name="Line 21"/>
          <p:cNvSpPr>
            <a:spLocks noChangeShapeType="1"/>
          </p:cNvSpPr>
          <p:nvPr/>
        </p:nvSpPr>
        <p:spPr bwMode="auto">
          <a:xfrm>
            <a:off x="2483768" y="3501008"/>
            <a:ext cx="3024187" cy="720725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44" name="Oval 16"/>
          <p:cNvSpPr>
            <a:spLocks noChangeArrowheads="1"/>
          </p:cNvSpPr>
          <p:nvPr/>
        </p:nvSpPr>
        <p:spPr bwMode="auto">
          <a:xfrm>
            <a:off x="2339752" y="3429000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53" name="Line 25"/>
          <p:cNvSpPr>
            <a:spLocks noChangeShapeType="1"/>
          </p:cNvSpPr>
          <p:nvPr/>
        </p:nvSpPr>
        <p:spPr bwMode="auto">
          <a:xfrm flipH="1">
            <a:off x="4355976" y="4149080"/>
            <a:ext cx="1150937" cy="19446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211960" y="4077072"/>
            <a:ext cx="1368425" cy="2087563"/>
            <a:chOff x="2608" y="2750"/>
            <a:chExt cx="862" cy="1315"/>
          </a:xfrm>
        </p:grpSpPr>
        <p:sp>
          <p:nvSpPr>
            <p:cNvPr id="48145" name="Oval 17"/>
            <p:cNvSpPr>
              <a:spLocks noChangeArrowheads="1"/>
            </p:cNvSpPr>
            <p:nvPr/>
          </p:nvSpPr>
          <p:spPr bwMode="auto">
            <a:xfrm>
              <a:off x="2608" y="3929"/>
              <a:ext cx="136" cy="1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46" name="Oval 18"/>
            <p:cNvSpPr>
              <a:spLocks noChangeArrowheads="1"/>
            </p:cNvSpPr>
            <p:nvPr/>
          </p:nvSpPr>
          <p:spPr bwMode="auto">
            <a:xfrm>
              <a:off x="3334" y="2750"/>
              <a:ext cx="136" cy="1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5868144" y="1772816"/>
            <a:ext cx="2520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1. Прямая ВС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508625" y="2492375"/>
            <a:ext cx="24477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2. Прямая СМ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372199" y="3929063"/>
            <a:ext cx="25924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u="sng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ВСМ - сечение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5940152" y="3213100"/>
            <a:ext cx="23042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3. Прямая ВМ</a:t>
            </a:r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6516688" y="4652963"/>
            <a:ext cx="1223962" cy="1311275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50000">
                <a:srgbClr val="FFCCFF"/>
              </a:gs>
              <a:gs pos="100000">
                <a:srgbClr val="FF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343046" name="Rectangle 6"/>
          <p:cNvSpPr>
            <a:spLocks noChangeArrowheads="1"/>
          </p:cNvSpPr>
          <p:nvPr/>
        </p:nvSpPr>
        <p:spPr bwMode="auto">
          <a:xfrm>
            <a:off x="5795963" y="6105525"/>
            <a:ext cx="2592387" cy="5635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30000"/>
              </a:lnSpc>
              <a:spcBef>
                <a:spcPct val="50000"/>
              </a:spcBef>
            </a:pPr>
            <a:endParaRPr lang="ru-RU" b="1"/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ru-RU" b="1"/>
              <a:t>(следствие 1)</a:t>
            </a:r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3491880" y="1628800"/>
            <a:ext cx="720080" cy="43924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07504" y="6669360"/>
            <a:ext cx="1512168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2" grpId="0" animBg="1"/>
      <p:bldP spid="48148" grpId="0" animBg="1"/>
      <p:bldP spid="48149" grpId="0" animBg="1"/>
      <p:bldP spid="48153" grpId="0" animBg="1"/>
      <p:bldP spid="82946" grpId="0"/>
      <p:bldP spid="82947" grpId="0"/>
      <p:bldP spid="82948" grpId="0"/>
      <p:bldP spid="82949" grpId="0"/>
      <p:bldP spid="343045" grpId="0" animBg="1"/>
      <p:bldP spid="3430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58750" y="5392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555776" y="2411413"/>
            <a:ext cx="310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K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266950" y="1690688"/>
            <a:ext cx="3959225" cy="2968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3059113" y="1674813"/>
            <a:ext cx="50800" cy="2260600"/>
          </a:xfrm>
          <a:custGeom>
            <a:avLst/>
            <a:gdLst>
              <a:gd name="T0" fmla="*/ 0 w 32"/>
              <a:gd name="T1" fmla="*/ 0 h 1424"/>
              <a:gd name="T2" fmla="*/ 32 w 32"/>
              <a:gd name="T3" fmla="*/ 1424 h 1424"/>
              <a:gd name="T4" fmla="*/ 0 60000 65536"/>
              <a:gd name="T5" fmla="*/ 0 60000 65536"/>
              <a:gd name="T6" fmla="*/ 0 w 32"/>
              <a:gd name="T7" fmla="*/ 0 h 1424"/>
              <a:gd name="T8" fmla="*/ 32 w 32"/>
              <a:gd name="T9" fmla="*/ 1424 h 14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1424">
                <a:moveTo>
                  <a:pt x="0" y="0"/>
                </a:moveTo>
                <a:lnTo>
                  <a:pt x="32" y="1424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3122613" y="3922713"/>
            <a:ext cx="3060700" cy="25400"/>
          </a:xfrm>
          <a:custGeom>
            <a:avLst/>
            <a:gdLst>
              <a:gd name="T0" fmla="*/ 1928 w 1928"/>
              <a:gd name="T1" fmla="*/ 0 h 16"/>
              <a:gd name="T2" fmla="*/ 0 w 1928"/>
              <a:gd name="T3" fmla="*/ 16 h 16"/>
              <a:gd name="T4" fmla="*/ 0 60000 65536"/>
              <a:gd name="T5" fmla="*/ 0 60000 65536"/>
              <a:gd name="T6" fmla="*/ 0 w 1928"/>
              <a:gd name="T7" fmla="*/ 0 h 16"/>
              <a:gd name="T8" fmla="*/ 1928 w 1928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8" h="16">
                <a:moveTo>
                  <a:pt x="1928" y="0"/>
                </a:moveTo>
                <a:lnTo>
                  <a:pt x="0" y="16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2266950" y="3948113"/>
            <a:ext cx="842963" cy="711200"/>
          </a:xfrm>
          <a:custGeom>
            <a:avLst/>
            <a:gdLst>
              <a:gd name="T0" fmla="*/ 531 w 531"/>
              <a:gd name="T1" fmla="*/ 0 h 448"/>
              <a:gd name="T2" fmla="*/ 0 w 531"/>
              <a:gd name="T3" fmla="*/ 448 h 448"/>
              <a:gd name="T4" fmla="*/ 0 60000 65536"/>
              <a:gd name="T5" fmla="*/ 0 60000 65536"/>
              <a:gd name="T6" fmla="*/ 0 w 531"/>
              <a:gd name="T7" fmla="*/ 0 h 448"/>
              <a:gd name="T8" fmla="*/ 531 w 531"/>
              <a:gd name="T9" fmla="*/ 448 h 4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1" h="448">
                <a:moveTo>
                  <a:pt x="531" y="0"/>
                </a:moveTo>
                <a:lnTo>
                  <a:pt x="0" y="448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979613" y="4498975"/>
            <a:ext cx="370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А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292080" y="4572000"/>
            <a:ext cx="36003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В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084168" y="3861048"/>
            <a:ext cx="369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С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059832" y="3645024"/>
            <a:ext cx="5040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</a:rPr>
              <a:t>D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1763713" y="2205038"/>
            <a:ext cx="455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А</a:t>
            </a:r>
            <a:r>
              <a:rPr lang="en-US" sz="2000" b="1" baseline="-25000" dirty="0">
                <a:latin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2699792" y="1268759"/>
            <a:ext cx="7200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</a:rPr>
              <a:t>D</a:t>
            </a:r>
            <a:r>
              <a:rPr lang="en-US" sz="2000" b="1" baseline="-25000" dirty="0">
                <a:latin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6156175" y="1330325"/>
            <a:ext cx="7200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С</a:t>
            </a:r>
            <a:r>
              <a:rPr lang="en-US" sz="2000" b="1" baseline="-25000" dirty="0">
                <a:latin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5508104" y="2204864"/>
            <a:ext cx="648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</a:rPr>
              <a:t>B</a:t>
            </a:r>
            <a:r>
              <a:rPr lang="en-US" sz="2000" b="1" baseline="-25000" dirty="0">
                <a:latin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4211638" y="4643438"/>
            <a:ext cx="3834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H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>
            <a:off x="4022725" y="16557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 flipH="1">
            <a:off x="5868144" y="4149080"/>
            <a:ext cx="7200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825" name="Oval 37"/>
          <p:cNvSpPr>
            <a:spLocks noChangeArrowheads="1"/>
          </p:cNvSpPr>
          <p:nvPr/>
        </p:nvSpPr>
        <p:spPr bwMode="auto">
          <a:xfrm>
            <a:off x="2915816" y="2420888"/>
            <a:ext cx="72008" cy="7200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6" name="Oval 38"/>
          <p:cNvSpPr>
            <a:spLocks noChangeArrowheads="1"/>
          </p:cNvSpPr>
          <p:nvPr/>
        </p:nvSpPr>
        <p:spPr bwMode="auto">
          <a:xfrm>
            <a:off x="4572001" y="4653136"/>
            <a:ext cx="72007" cy="7200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7" name="Oval 39"/>
          <p:cNvSpPr>
            <a:spLocks noChangeArrowheads="1"/>
          </p:cNvSpPr>
          <p:nvPr/>
        </p:nvSpPr>
        <p:spPr bwMode="auto">
          <a:xfrm>
            <a:off x="5940152" y="4149080"/>
            <a:ext cx="72008" cy="7200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63688" y="476672"/>
            <a:ext cx="66247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</a:p>
          <a:p>
            <a:pPr algn="ctr"/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80" y="908721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Построить сечение, определенное точками К,О,Н.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6669360"/>
            <a:ext cx="1763688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 descr="Широкий диагональный 2"/>
          <p:cNvSpPr>
            <a:spLocks noChangeArrowheads="1"/>
          </p:cNvSpPr>
          <p:nvPr/>
        </p:nvSpPr>
        <p:spPr bwMode="auto">
          <a:xfrm>
            <a:off x="1044575" y="404813"/>
            <a:ext cx="2684463" cy="5589587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484438" y="2205038"/>
            <a:ext cx="501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K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44575" y="1882775"/>
            <a:ext cx="3611563" cy="4111625"/>
            <a:chOff x="1202" y="1026"/>
            <a:chExt cx="1769" cy="2268"/>
          </a:xfrm>
        </p:grpSpPr>
        <p:sp>
          <p:nvSpPr>
            <p:cNvPr id="23576" name="AutoShape 7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77" name="Line 8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Line 9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Line 10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7" name="Oval 12"/>
          <p:cNvSpPr>
            <a:spLocks noChangeArrowheads="1"/>
          </p:cNvSpPr>
          <p:nvPr/>
        </p:nvSpPr>
        <p:spPr bwMode="auto">
          <a:xfrm>
            <a:off x="1785938" y="5911850"/>
            <a:ext cx="182562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Text Box 13"/>
          <p:cNvSpPr txBox="1">
            <a:spLocks noChangeArrowheads="1"/>
          </p:cNvSpPr>
          <p:nvPr/>
        </p:nvSpPr>
        <p:spPr bwMode="auto">
          <a:xfrm>
            <a:off x="488950" y="57467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3559" name="Text Box 14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3560" name="Text Box 15"/>
          <p:cNvSpPr txBox="1">
            <a:spLocks noChangeArrowheads="1"/>
          </p:cNvSpPr>
          <p:nvPr/>
        </p:nvSpPr>
        <p:spPr bwMode="auto">
          <a:xfrm>
            <a:off x="4656138" y="48450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3561" name="Text Box 16"/>
          <p:cNvSpPr txBox="1">
            <a:spLocks noChangeArrowheads="1"/>
          </p:cNvSpPr>
          <p:nvPr/>
        </p:nvSpPr>
        <p:spPr bwMode="auto">
          <a:xfrm>
            <a:off x="1508125" y="45989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395288" y="23780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</a:rPr>
              <a:t>А</a:t>
            </a:r>
            <a:r>
              <a:rPr lang="en-US" sz="3200" b="1" baseline="-25000" dirty="0">
                <a:latin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23563" name="Text Box 18"/>
          <p:cNvSpPr txBox="1">
            <a:spLocks noChangeArrowheads="1"/>
          </p:cNvSpPr>
          <p:nvPr/>
        </p:nvSpPr>
        <p:spPr bwMode="auto">
          <a:xfrm>
            <a:off x="1600200" y="1308100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4" name="Text Box 19"/>
          <p:cNvSpPr txBox="1">
            <a:spLocks noChangeArrowheads="1"/>
          </p:cNvSpPr>
          <p:nvPr/>
        </p:nvSpPr>
        <p:spPr bwMode="auto">
          <a:xfrm>
            <a:off x="4562475" y="14716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5" name="Text Box 20"/>
          <p:cNvSpPr txBox="1">
            <a:spLocks noChangeArrowheads="1"/>
          </p:cNvSpPr>
          <p:nvPr/>
        </p:nvSpPr>
        <p:spPr bwMode="auto">
          <a:xfrm>
            <a:off x="3190875" y="27051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6" name="Text Box 22"/>
          <p:cNvSpPr txBox="1">
            <a:spLocks noChangeArrowheads="1"/>
          </p:cNvSpPr>
          <p:nvPr/>
        </p:nvSpPr>
        <p:spPr bwMode="auto">
          <a:xfrm>
            <a:off x="1414463" y="59944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H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3567" name="Line 23"/>
          <p:cNvSpPr>
            <a:spLocks noChangeShapeType="1"/>
          </p:cNvSpPr>
          <p:nvPr/>
        </p:nvSpPr>
        <p:spPr bwMode="auto">
          <a:xfrm flipH="1">
            <a:off x="1878013" y="2708275"/>
            <a:ext cx="1181100" cy="32861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8" name="Line 24"/>
          <p:cNvSpPr>
            <a:spLocks noChangeShapeType="1"/>
          </p:cNvSpPr>
          <p:nvPr/>
        </p:nvSpPr>
        <p:spPr bwMode="auto">
          <a:xfrm>
            <a:off x="2524125" y="2706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9" name="Oval 27"/>
          <p:cNvSpPr>
            <a:spLocks noChangeArrowheads="1"/>
          </p:cNvSpPr>
          <p:nvPr/>
        </p:nvSpPr>
        <p:spPr bwMode="auto">
          <a:xfrm>
            <a:off x="2916238" y="2708275"/>
            <a:ext cx="184150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Freeform 28"/>
          <p:cNvSpPr>
            <a:spLocks/>
          </p:cNvSpPr>
          <p:nvPr/>
        </p:nvSpPr>
        <p:spPr bwMode="auto">
          <a:xfrm>
            <a:off x="3729038" y="2767013"/>
            <a:ext cx="1587" cy="3224212"/>
          </a:xfrm>
          <a:custGeom>
            <a:avLst/>
            <a:gdLst>
              <a:gd name="T0" fmla="*/ 0 w 1"/>
              <a:gd name="T1" fmla="*/ 2147483647 h 2031"/>
              <a:gd name="T2" fmla="*/ 0 w 1"/>
              <a:gd name="T3" fmla="*/ 0 h 2031"/>
              <a:gd name="T4" fmla="*/ 0 60000 65536"/>
              <a:gd name="T5" fmla="*/ 0 60000 65536"/>
              <a:gd name="T6" fmla="*/ 0 w 1"/>
              <a:gd name="T7" fmla="*/ 0 h 2031"/>
              <a:gd name="T8" fmla="*/ 1 w 1"/>
              <a:gd name="T9" fmla="*/ 2031 h 20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031">
                <a:moveTo>
                  <a:pt x="0" y="2031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0" name="Freeform 36"/>
          <p:cNvSpPr>
            <a:spLocks/>
          </p:cNvSpPr>
          <p:nvPr/>
        </p:nvSpPr>
        <p:spPr bwMode="auto">
          <a:xfrm>
            <a:off x="2995613" y="549275"/>
            <a:ext cx="785812" cy="2254250"/>
          </a:xfrm>
          <a:custGeom>
            <a:avLst/>
            <a:gdLst>
              <a:gd name="T0" fmla="*/ 2147483647 w 495"/>
              <a:gd name="T1" fmla="*/ 0 h 1420"/>
              <a:gd name="T2" fmla="*/ 0 w 495"/>
              <a:gd name="T3" fmla="*/ 2147483647 h 1420"/>
              <a:gd name="T4" fmla="*/ 0 60000 65536"/>
              <a:gd name="T5" fmla="*/ 0 60000 65536"/>
              <a:gd name="T6" fmla="*/ 0 w 495"/>
              <a:gd name="T7" fmla="*/ 0 h 1420"/>
              <a:gd name="T8" fmla="*/ 495 w 495"/>
              <a:gd name="T9" fmla="*/ 1420 h 14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5" h="1420">
                <a:moveTo>
                  <a:pt x="495" y="0"/>
                </a:moveTo>
                <a:lnTo>
                  <a:pt x="0" y="142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1" name="Freeform 37"/>
          <p:cNvSpPr>
            <a:spLocks/>
          </p:cNvSpPr>
          <p:nvPr/>
        </p:nvSpPr>
        <p:spPr bwMode="auto">
          <a:xfrm>
            <a:off x="3708400" y="404813"/>
            <a:ext cx="33338" cy="2374900"/>
          </a:xfrm>
          <a:custGeom>
            <a:avLst/>
            <a:gdLst>
              <a:gd name="T0" fmla="*/ 2147483647 w 21"/>
              <a:gd name="T1" fmla="*/ 2147483647 h 1496"/>
              <a:gd name="T2" fmla="*/ 0 w 21"/>
              <a:gd name="T3" fmla="*/ 0 h 1496"/>
              <a:gd name="T4" fmla="*/ 0 60000 65536"/>
              <a:gd name="T5" fmla="*/ 0 60000 65536"/>
              <a:gd name="T6" fmla="*/ 0 w 21"/>
              <a:gd name="T7" fmla="*/ 0 h 1496"/>
              <a:gd name="T8" fmla="*/ 21 w 21"/>
              <a:gd name="T9" fmla="*/ 1496 h 14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496">
                <a:moveTo>
                  <a:pt x="21" y="1496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3" name="Oval 29"/>
          <p:cNvSpPr>
            <a:spLocks noChangeArrowheads="1"/>
          </p:cNvSpPr>
          <p:nvPr/>
        </p:nvSpPr>
        <p:spPr bwMode="auto">
          <a:xfrm>
            <a:off x="3636963" y="6508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Rectangle 39"/>
          <p:cNvSpPr>
            <a:spLocks noChangeArrowheads="1"/>
          </p:cNvSpPr>
          <p:nvPr/>
        </p:nvSpPr>
        <p:spPr bwMode="auto">
          <a:xfrm>
            <a:off x="5580112" y="548680"/>
            <a:ext cx="3168351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Блиц-опрос.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75" name="Text Box 41"/>
          <p:cNvSpPr txBox="1">
            <a:spLocks noChangeArrowheads="1"/>
          </p:cNvSpPr>
          <p:nvPr/>
        </p:nvSpPr>
        <p:spPr bwMode="auto">
          <a:xfrm>
            <a:off x="5436095" y="2780928"/>
            <a:ext cx="316835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Верите ли вы, что прямые НК и ВВ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пересекаются? </a:t>
            </a:r>
          </a:p>
          <a:p>
            <a:pPr algn="ctr"/>
            <a:endParaRPr lang="ru-RU" sz="2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292080" y="980728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Задача блиц – опроса: ответить на вопросы и обосновать ответ с помощью аксиом, теорем и свойств параллельных плоскостей.</a:t>
            </a:r>
            <a:endParaRPr lang="ru-RU" sz="20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504" y="6669360"/>
            <a:ext cx="1512168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300" grpId="0" animBg="1"/>
      <p:bldP spid="11301" grpId="0" animBg="1"/>
      <p:bldP spid="112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5" name="Freeform 27" descr="Широкий диагональный 2"/>
          <p:cNvSpPr>
            <a:spLocks/>
          </p:cNvSpPr>
          <p:nvPr/>
        </p:nvSpPr>
        <p:spPr bwMode="auto">
          <a:xfrm>
            <a:off x="3729038" y="-531813"/>
            <a:ext cx="927100" cy="6526213"/>
          </a:xfrm>
          <a:custGeom>
            <a:avLst/>
            <a:gdLst>
              <a:gd name="T0" fmla="*/ 0 w 454"/>
              <a:gd name="T1" fmla="*/ 2147483647 h 3266"/>
              <a:gd name="T2" fmla="*/ 2147483647 w 454"/>
              <a:gd name="T3" fmla="*/ 2147483647 h 3266"/>
              <a:gd name="T4" fmla="*/ 2147483647 w 454"/>
              <a:gd name="T5" fmla="*/ 0 h 3266"/>
              <a:gd name="T6" fmla="*/ 0 w 454"/>
              <a:gd name="T7" fmla="*/ 2147483647 h 3266"/>
              <a:gd name="T8" fmla="*/ 0 w 454"/>
              <a:gd name="T9" fmla="*/ 2147483647 h 32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4"/>
              <a:gd name="T16" fmla="*/ 0 h 3266"/>
              <a:gd name="T17" fmla="*/ 454 w 454"/>
              <a:gd name="T18" fmla="*/ 3266 h 32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4" h="3266">
                <a:moveTo>
                  <a:pt x="0" y="3266"/>
                </a:moveTo>
                <a:lnTo>
                  <a:pt x="454" y="2812"/>
                </a:lnTo>
                <a:lnTo>
                  <a:pt x="454" y="0"/>
                </a:lnTo>
                <a:lnTo>
                  <a:pt x="0" y="408"/>
                </a:lnTo>
                <a:lnTo>
                  <a:pt x="0" y="326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044575" y="1882775"/>
            <a:ext cx="3609975" cy="4111625"/>
            <a:chOff x="658" y="1186"/>
            <a:chExt cx="2274" cy="2590"/>
          </a:xfrm>
        </p:grpSpPr>
        <p:sp>
          <p:nvSpPr>
            <p:cNvPr id="24601" name="AutoShape 5"/>
            <p:cNvSpPr>
              <a:spLocks noChangeArrowheads="1"/>
            </p:cNvSpPr>
            <p:nvPr/>
          </p:nvSpPr>
          <p:spPr bwMode="auto">
            <a:xfrm>
              <a:off x="658" y="1186"/>
              <a:ext cx="2274" cy="2590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02" name="Line 6"/>
            <p:cNvSpPr>
              <a:spLocks noChangeShapeType="1"/>
            </p:cNvSpPr>
            <p:nvPr/>
          </p:nvSpPr>
          <p:spPr bwMode="auto">
            <a:xfrm>
              <a:off x="1241" y="1186"/>
              <a:ext cx="57" cy="20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3" name="Freeform 7"/>
            <p:cNvSpPr>
              <a:spLocks/>
            </p:cNvSpPr>
            <p:nvPr/>
          </p:nvSpPr>
          <p:spPr bwMode="auto">
            <a:xfrm>
              <a:off x="1312" y="3240"/>
              <a:ext cx="1616" cy="8"/>
            </a:xfrm>
            <a:custGeom>
              <a:avLst/>
              <a:gdLst>
                <a:gd name="T0" fmla="*/ 1616 w 1616"/>
                <a:gd name="T1" fmla="*/ 0 h 8"/>
                <a:gd name="T2" fmla="*/ 0 w 1616"/>
                <a:gd name="T3" fmla="*/ 8 h 8"/>
                <a:gd name="T4" fmla="*/ 0 60000 65536"/>
                <a:gd name="T5" fmla="*/ 0 60000 65536"/>
                <a:gd name="T6" fmla="*/ 0 w 1616"/>
                <a:gd name="T7" fmla="*/ 0 h 8"/>
                <a:gd name="T8" fmla="*/ 1616 w 1616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16" h="8">
                  <a:moveTo>
                    <a:pt x="1616" y="0"/>
                  </a:moveTo>
                  <a:lnTo>
                    <a:pt x="0" y="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4" name="Line 8"/>
            <p:cNvSpPr>
              <a:spLocks noChangeShapeType="1"/>
            </p:cNvSpPr>
            <p:nvPr/>
          </p:nvSpPr>
          <p:spPr bwMode="auto">
            <a:xfrm flipH="1">
              <a:off x="658" y="3258"/>
              <a:ext cx="642" cy="5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0" name="Text Box 10"/>
          <p:cNvSpPr txBox="1">
            <a:spLocks noChangeArrowheads="1"/>
          </p:cNvSpPr>
          <p:nvPr/>
        </p:nvSpPr>
        <p:spPr bwMode="auto">
          <a:xfrm>
            <a:off x="488950" y="57467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4581" name="Text Box 11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4582" name="Text Box 12"/>
          <p:cNvSpPr txBox="1">
            <a:spLocks noChangeArrowheads="1"/>
          </p:cNvSpPr>
          <p:nvPr/>
        </p:nvSpPr>
        <p:spPr bwMode="auto">
          <a:xfrm>
            <a:off x="4656138" y="48450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4583" name="Text Box 13"/>
          <p:cNvSpPr txBox="1">
            <a:spLocks noChangeArrowheads="1"/>
          </p:cNvSpPr>
          <p:nvPr/>
        </p:nvSpPr>
        <p:spPr bwMode="auto">
          <a:xfrm>
            <a:off x="1508125" y="45989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4" name="Text Box 14"/>
          <p:cNvSpPr txBox="1">
            <a:spLocks noChangeArrowheads="1"/>
          </p:cNvSpPr>
          <p:nvPr/>
        </p:nvSpPr>
        <p:spPr bwMode="auto">
          <a:xfrm>
            <a:off x="395288" y="23780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</a:rPr>
              <a:t>А</a:t>
            </a:r>
            <a:r>
              <a:rPr lang="en-US" sz="3200" b="1" baseline="-25000" dirty="0">
                <a:latin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24585" name="Text Box 15"/>
          <p:cNvSpPr txBox="1">
            <a:spLocks noChangeArrowheads="1"/>
          </p:cNvSpPr>
          <p:nvPr/>
        </p:nvSpPr>
        <p:spPr bwMode="auto">
          <a:xfrm>
            <a:off x="1600200" y="1308100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6" name="Text Box 16"/>
          <p:cNvSpPr txBox="1">
            <a:spLocks noChangeArrowheads="1"/>
          </p:cNvSpPr>
          <p:nvPr/>
        </p:nvSpPr>
        <p:spPr bwMode="auto">
          <a:xfrm>
            <a:off x="4562475" y="14716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7" name="Text Box 17"/>
          <p:cNvSpPr txBox="1">
            <a:spLocks noChangeArrowheads="1"/>
          </p:cNvSpPr>
          <p:nvPr/>
        </p:nvSpPr>
        <p:spPr bwMode="auto">
          <a:xfrm>
            <a:off x="3190875" y="27051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8" name="Line 20"/>
          <p:cNvSpPr>
            <a:spLocks noChangeShapeType="1"/>
          </p:cNvSpPr>
          <p:nvPr/>
        </p:nvSpPr>
        <p:spPr bwMode="auto">
          <a:xfrm>
            <a:off x="2524125" y="2706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9" name="Freeform 22"/>
          <p:cNvSpPr>
            <a:spLocks/>
          </p:cNvSpPr>
          <p:nvPr/>
        </p:nvSpPr>
        <p:spPr bwMode="auto">
          <a:xfrm>
            <a:off x="3729038" y="2767013"/>
            <a:ext cx="1587" cy="3224212"/>
          </a:xfrm>
          <a:custGeom>
            <a:avLst/>
            <a:gdLst>
              <a:gd name="T0" fmla="*/ 0 w 1"/>
              <a:gd name="T1" fmla="*/ 2147483647 h 2031"/>
              <a:gd name="T2" fmla="*/ 0 w 1"/>
              <a:gd name="T3" fmla="*/ 0 h 2031"/>
              <a:gd name="T4" fmla="*/ 0 60000 65536"/>
              <a:gd name="T5" fmla="*/ 0 60000 65536"/>
              <a:gd name="T6" fmla="*/ 0 w 1"/>
              <a:gd name="T7" fmla="*/ 0 h 2031"/>
              <a:gd name="T8" fmla="*/ 1 w 1"/>
              <a:gd name="T9" fmla="*/ 2031 h 20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031">
                <a:moveTo>
                  <a:pt x="0" y="2031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Freeform 24"/>
          <p:cNvSpPr>
            <a:spLocks/>
          </p:cNvSpPr>
          <p:nvPr/>
        </p:nvSpPr>
        <p:spPr bwMode="auto">
          <a:xfrm>
            <a:off x="3708400" y="44450"/>
            <a:ext cx="33338" cy="2735263"/>
          </a:xfrm>
          <a:custGeom>
            <a:avLst/>
            <a:gdLst>
              <a:gd name="T0" fmla="*/ 2147483647 w 21"/>
              <a:gd name="T1" fmla="*/ 2147483647 h 1723"/>
              <a:gd name="T2" fmla="*/ 0 w 21"/>
              <a:gd name="T3" fmla="*/ 0 h 1723"/>
              <a:gd name="T4" fmla="*/ 0 60000 65536"/>
              <a:gd name="T5" fmla="*/ 0 60000 65536"/>
              <a:gd name="T6" fmla="*/ 0 w 21"/>
              <a:gd name="T7" fmla="*/ 0 h 1723"/>
              <a:gd name="T8" fmla="*/ 21 w 21"/>
              <a:gd name="T9" fmla="*/ 1723 h 17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723">
                <a:moveTo>
                  <a:pt x="21" y="1723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1" name="Line 28"/>
          <p:cNvSpPr>
            <a:spLocks noChangeShapeType="1"/>
          </p:cNvSpPr>
          <p:nvPr/>
        </p:nvSpPr>
        <p:spPr bwMode="auto">
          <a:xfrm flipH="1" flipV="1">
            <a:off x="4211638" y="2349500"/>
            <a:ext cx="431800" cy="15843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2" name="Text Box 29"/>
          <p:cNvSpPr txBox="1">
            <a:spLocks noChangeArrowheads="1"/>
          </p:cNvSpPr>
          <p:nvPr/>
        </p:nvSpPr>
        <p:spPr bwMode="auto">
          <a:xfrm flipH="1">
            <a:off x="4856163" y="5254625"/>
            <a:ext cx="7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4593" name="Text Box 30"/>
          <p:cNvSpPr txBox="1">
            <a:spLocks noChangeArrowheads="1"/>
          </p:cNvSpPr>
          <p:nvPr/>
        </p:nvSpPr>
        <p:spPr bwMode="auto">
          <a:xfrm>
            <a:off x="4211638" y="2060575"/>
            <a:ext cx="47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4594" name="Oval 9"/>
          <p:cNvSpPr>
            <a:spLocks noChangeArrowheads="1"/>
          </p:cNvSpPr>
          <p:nvPr/>
        </p:nvSpPr>
        <p:spPr bwMode="auto">
          <a:xfrm>
            <a:off x="4572000" y="3789363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5" name="Text Box 33"/>
          <p:cNvSpPr txBox="1">
            <a:spLocks noChangeArrowheads="1"/>
          </p:cNvSpPr>
          <p:nvPr/>
        </p:nvSpPr>
        <p:spPr bwMode="auto">
          <a:xfrm>
            <a:off x="4787900" y="3573463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 flipH="1" flipV="1">
            <a:off x="3563938" y="44450"/>
            <a:ext cx="647700" cy="23050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3" name="Oval 25"/>
          <p:cNvSpPr>
            <a:spLocks noChangeArrowheads="1"/>
          </p:cNvSpPr>
          <p:nvPr/>
        </p:nvSpPr>
        <p:spPr bwMode="auto">
          <a:xfrm>
            <a:off x="3635375" y="5492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8" name="Oval 32"/>
          <p:cNvSpPr>
            <a:spLocks noChangeArrowheads="1"/>
          </p:cNvSpPr>
          <p:nvPr/>
        </p:nvSpPr>
        <p:spPr bwMode="auto">
          <a:xfrm>
            <a:off x="4140200" y="227647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9" name="Rectangle 35"/>
          <p:cNvSpPr>
            <a:spLocks noChangeArrowheads="1"/>
          </p:cNvSpPr>
          <p:nvPr/>
        </p:nvSpPr>
        <p:spPr bwMode="auto">
          <a:xfrm>
            <a:off x="6090957" y="1180406"/>
            <a:ext cx="2513491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Блиц-опрос.</a:t>
            </a:r>
          </a:p>
        </p:txBody>
      </p:sp>
      <p:sp>
        <p:nvSpPr>
          <p:cNvPr id="24600" name="Text Box 37"/>
          <p:cNvSpPr txBox="1">
            <a:spLocks noChangeArrowheads="1"/>
          </p:cNvSpPr>
          <p:nvPr/>
        </p:nvSpPr>
        <p:spPr bwMode="auto">
          <a:xfrm>
            <a:off x="5033963" y="2276873"/>
            <a:ext cx="378618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2400" dirty="0"/>
              <a:t>       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Верите ли вы, что 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      прямые НК и ВВ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      пересекаются? </a:t>
            </a:r>
          </a:p>
          <a:p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6669360"/>
            <a:ext cx="1691680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5" grpId="0" animBg="1"/>
      <p:bldP spid="12312" grpId="0" animBg="1"/>
      <p:bldP spid="12322" grpId="0" animBg="1"/>
      <p:bldP spid="123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8" name="Freeform 36" descr="Широкий диагональный 2"/>
          <p:cNvSpPr>
            <a:spLocks/>
          </p:cNvSpPr>
          <p:nvPr/>
        </p:nvSpPr>
        <p:spPr bwMode="auto">
          <a:xfrm>
            <a:off x="3708400" y="158750"/>
            <a:ext cx="947738" cy="6223000"/>
          </a:xfrm>
          <a:custGeom>
            <a:avLst/>
            <a:gdLst>
              <a:gd name="T0" fmla="*/ 2147483647 w 597"/>
              <a:gd name="T1" fmla="*/ 2147483647 h 3920"/>
              <a:gd name="T2" fmla="*/ 2147483647 w 597"/>
              <a:gd name="T3" fmla="*/ 2147483647 h 3920"/>
              <a:gd name="T4" fmla="*/ 2147483647 w 597"/>
              <a:gd name="T5" fmla="*/ 0 h 3920"/>
              <a:gd name="T6" fmla="*/ 0 w 597"/>
              <a:gd name="T7" fmla="*/ 2147483647 h 3920"/>
              <a:gd name="T8" fmla="*/ 2147483647 w 597"/>
              <a:gd name="T9" fmla="*/ 2147483647 h 3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"/>
              <a:gd name="T16" fmla="*/ 0 h 3920"/>
              <a:gd name="T17" fmla="*/ 597 w 597"/>
              <a:gd name="T18" fmla="*/ 3920 h 3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" h="3920">
                <a:moveTo>
                  <a:pt x="36" y="3920"/>
                </a:moveTo>
                <a:lnTo>
                  <a:pt x="597" y="3344"/>
                </a:lnTo>
                <a:lnTo>
                  <a:pt x="584" y="0"/>
                </a:lnTo>
                <a:lnTo>
                  <a:pt x="0" y="485"/>
                </a:lnTo>
                <a:lnTo>
                  <a:pt x="36" y="3920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4" name="Freeform 2" descr="Широкий диагональный 2"/>
          <p:cNvSpPr>
            <a:spLocks/>
          </p:cNvSpPr>
          <p:nvPr/>
        </p:nvSpPr>
        <p:spPr bwMode="auto">
          <a:xfrm>
            <a:off x="1042988" y="287338"/>
            <a:ext cx="1014412" cy="6089650"/>
          </a:xfrm>
          <a:custGeom>
            <a:avLst/>
            <a:gdLst>
              <a:gd name="T0" fmla="*/ 2147483647 w 639"/>
              <a:gd name="T1" fmla="*/ 2147483647 h 3836"/>
              <a:gd name="T2" fmla="*/ 2147483647 w 639"/>
              <a:gd name="T3" fmla="*/ 2147483647 h 3836"/>
              <a:gd name="T4" fmla="*/ 2147483647 w 639"/>
              <a:gd name="T5" fmla="*/ 0 h 3836"/>
              <a:gd name="T6" fmla="*/ 0 w 639"/>
              <a:gd name="T7" fmla="*/ 2147483647 h 3836"/>
              <a:gd name="T8" fmla="*/ 2147483647 w 639"/>
              <a:gd name="T9" fmla="*/ 2147483647 h 38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9"/>
              <a:gd name="T16" fmla="*/ 0 h 3836"/>
              <a:gd name="T17" fmla="*/ 639 w 639"/>
              <a:gd name="T18" fmla="*/ 3836 h 38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9" h="3836">
                <a:moveTo>
                  <a:pt x="10" y="3836"/>
                </a:moveTo>
                <a:lnTo>
                  <a:pt x="639" y="3336"/>
                </a:lnTo>
                <a:lnTo>
                  <a:pt x="584" y="0"/>
                </a:lnTo>
                <a:lnTo>
                  <a:pt x="0" y="485"/>
                </a:lnTo>
                <a:lnTo>
                  <a:pt x="10" y="383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4575" y="2298700"/>
            <a:ext cx="3611563" cy="4111625"/>
            <a:chOff x="1202" y="1026"/>
            <a:chExt cx="1769" cy="2268"/>
          </a:xfrm>
        </p:grpSpPr>
        <p:sp>
          <p:nvSpPr>
            <p:cNvPr id="25648" name="AutoShape 4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9" name="Line 5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0" name="Line 6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1" name="Line 7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0" y="6669360"/>
            <a:ext cx="1691680" cy="215444"/>
          </a:xfrm>
          <a:prstGeom prst="rect">
            <a:avLst/>
          </a:prstGeom>
          <a:solidFill>
            <a:srgbClr val="26667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800" b="1" dirty="0">
              <a:latin typeface="Times New Roman" pitchFamily="18" charset="0"/>
            </a:endParaRP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4656138" y="526097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1908175" y="55006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09" name="Text Box 12"/>
          <p:cNvSpPr txBox="1">
            <a:spLocks noChangeArrowheads="1"/>
          </p:cNvSpPr>
          <p:nvPr/>
        </p:nvSpPr>
        <p:spPr bwMode="auto">
          <a:xfrm>
            <a:off x="395288" y="27940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0" name="Text Box 13"/>
          <p:cNvSpPr txBox="1">
            <a:spLocks noChangeArrowheads="1"/>
          </p:cNvSpPr>
          <p:nvPr/>
        </p:nvSpPr>
        <p:spPr bwMode="auto">
          <a:xfrm>
            <a:off x="1600200" y="1724025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1" name="Text Box 14"/>
          <p:cNvSpPr txBox="1">
            <a:spLocks noChangeArrowheads="1"/>
          </p:cNvSpPr>
          <p:nvPr/>
        </p:nvSpPr>
        <p:spPr bwMode="auto">
          <a:xfrm>
            <a:off x="4562475" y="1887538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2" name="Text Box 15"/>
          <p:cNvSpPr txBox="1">
            <a:spLocks noChangeArrowheads="1"/>
          </p:cNvSpPr>
          <p:nvPr/>
        </p:nvSpPr>
        <p:spPr bwMode="auto">
          <a:xfrm>
            <a:off x="3190875" y="3121025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3" name="Line 16"/>
          <p:cNvSpPr>
            <a:spLocks noChangeShapeType="1"/>
          </p:cNvSpPr>
          <p:nvPr/>
        </p:nvSpPr>
        <p:spPr bwMode="auto">
          <a:xfrm>
            <a:off x="2524125" y="31226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4" name="Text Box 19"/>
          <p:cNvSpPr txBox="1">
            <a:spLocks noChangeArrowheads="1"/>
          </p:cNvSpPr>
          <p:nvPr/>
        </p:nvSpPr>
        <p:spPr bwMode="auto">
          <a:xfrm>
            <a:off x="4859338" y="2708275"/>
            <a:ext cx="41100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Верите ли вы, что прямые НК и МР пересекаются? </a:t>
            </a:r>
          </a:p>
          <a:p>
            <a:endParaRPr lang="ru-RU" sz="2400" dirty="0"/>
          </a:p>
        </p:txBody>
      </p:sp>
      <p:sp>
        <p:nvSpPr>
          <p:cNvPr id="25615" name="Line 20"/>
          <p:cNvSpPr>
            <a:spLocks noChangeShapeType="1"/>
          </p:cNvSpPr>
          <p:nvPr/>
        </p:nvSpPr>
        <p:spPr bwMode="auto">
          <a:xfrm flipH="1" flipV="1">
            <a:off x="4067175" y="2836863"/>
            <a:ext cx="576263" cy="24479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6" name="Text Box 21"/>
          <p:cNvSpPr txBox="1">
            <a:spLocks noChangeArrowheads="1"/>
          </p:cNvSpPr>
          <p:nvPr/>
        </p:nvSpPr>
        <p:spPr bwMode="auto">
          <a:xfrm flipH="1">
            <a:off x="4856163" y="5670550"/>
            <a:ext cx="7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5617" name="Text Box 22"/>
          <p:cNvSpPr txBox="1">
            <a:spLocks noChangeArrowheads="1"/>
          </p:cNvSpPr>
          <p:nvPr/>
        </p:nvSpPr>
        <p:spPr bwMode="auto">
          <a:xfrm>
            <a:off x="4787900" y="4708525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Р</a:t>
            </a:r>
          </a:p>
        </p:txBody>
      </p:sp>
      <p:sp>
        <p:nvSpPr>
          <p:cNvPr id="25618" name="Text Box 24"/>
          <p:cNvSpPr txBox="1">
            <a:spLocks noChangeArrowheads="1"/>
          </p:cNvSpPr>
          <p:nvPr/>
        </p:nvSpPr>
        <p:spPr bwMode="auto">
          <a:xfrm>
            <a:off x="1476375" y="3268663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25619" name="Line 25"/>
          <p:cNvSpPr>
            <a:spLocks noChangeShapeType="1"/>
          </p:cNvSpPr>
          <p:nvPr/>
        </p:nvSpPr>
        <p:spPr bwMode="auto">
          <a:xfrm flipV="1">
            <a:off x="1042988" y="3629025"/>
            <a:ext cx="1008062" cy="2087563"/>
          </a:xfrm>
          <a:prstGeom prst="line">
            <a:avLst/>
          </a:pr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20" name="Oval 27"/>
          <p:cNvSpPr>
            <a:spLocks noChangeArrowheads="1"/>
          </p:cNvSpPr>
          <p:nvPr/>
        </p:nvSpPr>
        <p:spPr bwMode="auto">
          <a:xfrm>
            <a:off x="1908175" y="3557588"/>
            <a:ext cx="182563" cy="1651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1" name="Oval 31"/>
          <p:cNvSpPr>
            <a:spLocks noChangeArrowheads="1"/>
          </p:cNvSpPr>
          <p:nvPr/>
        </p:nvSpPr>
        <p:spPr bwMode="auto">
          <a:xfrm>
            <a:off x="971550" y="5645150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2" name="Text Box 32"/>
          <p:cNvSpPr txBox="1">
            <a:spLocks noChangeArrowheads="1"/>
          </p:cNvSpPr>
          <p:nvPr/>
        </p:nvSpPr>
        <p:spPr bwMode="auto">
          <a:xfrm>
            <a:off x="1115616" y="5589240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5623" name="Text Box 33"/>
          <p:cNvSpPr txBox="1">
            <a:spLocks noChangeArrowheads="1"/>
          </p:cNvSpPr>
          <p:nvPr/>
        </p:nvSpPr>
        <p:spPr bwMode="auto">
          <a:xfrm>
            <a:off x="4140200" y="2620963"/>
            <a:ext cx="568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М</a:t>
            </a:r>
          </a:p>
        </p:txBody>
      </p:sp>
      <p:sp>
        <p:nvSpPr>
          <p:cNvPr id="13346" name="Line 34"/>
          <p:cNvSpPr>
            <a:spLocks noChangeShapeType="1"/>
          </p:cNvSpPr>
          <p:nvPr/>
        </p:nvSpPr>
        <p:spPr bwMode="auto">
          <a:xfrm flipV="1">
            <a:off x="2051050" y="115888"/>
            <a:ext cx="1728788" cy="345757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3348038" y="-26988"/>
            <a:ext cx="719137" cy="287972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8" name="Oval 26"/>
          <p:cNvSpPr>
            <a:spLocks noChangeArrowheads="1"/>
          </p:cNvSpPr>
          <p:nvPr/>
        </p:nvSpPr>
        <p:spPr bwMode="auto">
          <a:xfrm>
            <a:off x="3419475" y="5492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7" name="Oval 29"/>
          <p:cNvSpPr>
            <a:spLocks noChangeArrowheads="1"/>
          </p:cNvSpPr>
          <p:nvPr/>
        </p:nvSpPr>
        <p:spPr bwMode="auto">
          <a:xfrm>
            <a:off x="4572000" y="514032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8" name="Oval 30"/>
          <p:cNvSpPr>
            <a:spLocks noChangeArrowheads="1"/>
          </p:cNvSpPr>
          <p:nvPr/>
        </p:nvSpPr>
        <p:spPr bwMode="auto">
          <a:xfrm>
            <a:off x="3995738" y="2836863"/>
            <a:ext cx="182562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 rot="-7131381" flipH="1" flipV="1">
            <a:off x="4283075" y="766763"/>
            <a:ext cx="1009650" cy="2159000"/>
            <a:chOff x="2930" y="255"/>
            <a:chExt cx="766" cy="1844"/>
          </a:xfrm>
        </p:grpSpPr>
        <p:sp>
          <p:nvSpPr>
            <p:cNvPr id="25644" name="Freeform 38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Freeform 39"/>
            <p:cNvSpPr>
              <a:spLocks/>
            </p:cNvSpPr>
            <p:nvPr/>
          </p:nvSpPr>
          <p:spPr bwMode="auto">
            <a:xfrm rot="78698">
              <a:off x="3492" y="1745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46" name="Freeform 40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7" name="Freeform 41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 rot="9700067" flipH="1" flipV="1">
            <a:off x="684213" y="1628775"/>
            <a:ext cx="1009650" cy="2135188"/>
            <a:chOff x="2930" y="255"/>
            <a:chExt cx="766" cy="1844"/>
          </a:xfrm>
        </p:grpSpPr>
        <p:sp>
          <p:nvSpPr>
            <p:cNvPr id="25640" name="Freeform 43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6" name="Freeform 44"/>
            <p:cNvSpPr>
              <a:spLocks/>
            </p:cNvSpPr>
            <p:nvPr/>
          </p:nvSpPr>
          <p:spPr bwMode="auto">
            <a:xfrm rot="78698">
              <a:off x="3457" y="1749"/>
              <a:ext cx="194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42" name="Freeform 45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3" name="Freeform 46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31" name="Rectangle 47"/>
          <p:cNvSpPr>
            <a:spLocks noChangeArrowheads="1"/>
          </p:cNvSpPr>
          <p:nvPr/>
        </p:nvSpPr>
        <p:spPr bwMode="auto">
          <a:xfrm>
            <a:off x="6011863" y="404813"/>
            <a:ext cx="198913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Блиц-опрос.</a:t>
            </a:r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 rot="48601" flipH="1">
            <a:off x="1403350" y="1196975"/>
            <a:ext cx="1319213" cy="1116013"/>
            <a:chOff x="519" y="587"/>
            <a:chExt cx="951" cy="1168"/>
          </a:xfrm>
        </p:grpSpPr>
        <p:sp>
          <p:nvSpPr>
            <p:cNvPr id="25635" name="Freeform 51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4" name="Freeform 52"/>
            <p:cNvSpPr>
              <a:spLocks/>
            </p:cNvSpPr>
            <p:nvPr/>
          </p:nvSpPr>
          <p:spPr bwMode="auto">
            <a:xfrm>
              <a:off x="524" y="1500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37" name="Freeform 53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8" name="Freeform 54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9" name="Freeform 55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68" name="Freeform 56"/>
          <p:cNvSpPr>
            <a:spLocks/>
          </p:cNvSpPr>
          <p:nvPr/>
        </p:nvSpPr>
        <p:spPr bwMode="auto">
          <a:xfrm>
            <a:off x="2057400" y="2286000"/>
            <a:ext cx="635000" cy="1257300"/>
          </a:xfrm>
          <a:custGeom>
            <a:avLst/>
            <a:gdLst>
              <a:gd name="T0" fmla="*/ 0 w 400"/>
              <a:gd name="T1" fmla="*/ 2147483647 h 792"/>
              <a:gd name="T2" fmla="*/ 2147483647 w 400"/>
              <a:gd name="T3" fmla="*/ 0 h 792"/>
              <a:gd name="T4" fmla="*/ 0 60000 65536"/>
              <a:gd name="T5" fmla="*/ 0 60000 65536"/>
              <a:gd name="T6" fmla="*/ 0 w 400"/>
              <a:gd name="T7" fmla="*/ 0 h 792"/>
              <a:gd name="T8" fmla="*/ 400 w 400"/>
              <a:gd name="T9" fmla="*/ 792 h 7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0" h="792">
                <a:moveTo>
                  <a:pt x="0" y="792"/>
                </a:moveTo>
                <a:lnTo>
                  <a:pt x="400" y="0"/>
                </a:lnTo>
              </a:path>
            </a:pathLst>
          </a:custGeom>
          <a:noFill/>
          <a:ln w="571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70" name="Text Box 58"/>
          <p:cNvSpPr txBox="1">
            <a:spLocks noChangeArrowheads="1"/>
          </p:cNvSpPr>
          <p:nvPr/>
        </p:nvSpPr>
        <p:spPr bwMode="auto">
          <a:xfrm>
            <a:off x="5940425" y="4941888"/>
            <a:ext cx="21318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На чертеже есть 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ещё ошибка!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07882 -0.4097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20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0.18889 -0.5020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2" dur="1230" decel="100000"/>
                                        <p:tgtEl>
                                          <p:spTgt spid="1333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3" dur="1230" decel="1000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5" dur="1230" decel="1000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09566 0.20231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10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8" grpId="0" animBg="1"/>
      <p:bldP spid="13314" grpId="0" animBg="1"/>
      <p:bldP spid="13346" grpId="0" animBg="1"/>
      <p:bldP spid="13347" grpId="0" animBg="1"/>
      <p:bldP spid="13338" grpId="0" animBg="1"/>
      <p:bldP spid="13338" grpId="1" animBg="1"/>
      <p:bldP spid="13368" grpId="0" animBg="1"/>
      <p:bldP spid="13370" grpId="0"/>
      <p:bldP spid="133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96" name="Freeform 52" descr="Контурные ромбики"/>
          <p:cNvSpPr>
            <a:spLocks/>
          </p:cNvSpPr>
          <p:nvPr/>
        </p:nvSpPr>
        <p:spPr bwMode="auto">
          <a:xfrm>
            <a:off x="1066800" y="1981200"/>
            <a:ext cx="3530600" cy="889000"/>
          </a:xfrm>
          <a:custGeom>
            <a:avLst/>
            <a:gdLst>
              <a:gd name="T0" fmla="*/ 0 w 2224"/>
              <a:gd name="T1" fmla="*/ 2147483647 h 560"/>
              <a:gd name="T2" fmla="*/ 2147483647 w 2224"/>
              <a:gd name="T3" fmla="*/ 0 h 560"/>
              <a:gd name="T4" fmla="*/ 2147483647 w 2224"/>
              <a:gd name="T5" fmla="*/ 2147483647 h 560"/>
              <a:gd name="T6" fmla="*/ 2147483647 w 2224"/>
              <a:gd name="T7" fmla="*/ 2147483647 h 560"/>
              <a:gd name="T8" fmla="*/ 0 w 2224"/>
              <a:gd name="T9" fmla="*/ 2147483647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4"/>
              <a:gd name="T16" fmla="*/ 0 h 560"/>
              <a:gd name="T17" fmla="*/ 2224 w 2224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4" h="560">
                <a:moveTo>
                  <a:pt x="0" y="8"/>
                </a:moveTo>
                <a:lnTo>
                  <a:pt x="1680" y="0"/>
                </a:lnTo>
                <a:lnTo>
                  <a:pt x="2224" y="560"/>
                </a:lnTo>
                <a:lnTo>
                  <a:pt x="560" y="560"/>
                </a:lnTo>
                <a:lnTo>
                  <a:pt x="0" y="8"/>
                </a:lnTo>
                <a:close/>
              </a:path>
            </a:pathLst>
          </a:custGeom>
          <a:pattFill prst="openDmnd">
            <a:fgClr>
              <a:srgbClr val="FF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95" name="Freeform 51" descr="Контурные ромбики"/>
          <p:cNvSpPr>
            <a:spLocks/>
          </p:cNvSpPr>
          <p:nvPr/>
        </p:nvSpPr>
        <p:spPr bwMode="auto">
          <a:xfrm>
            <a:off x="1042988" y="5229225"/>
            <a:ext cx="3600450" cy="863600"/>
          </a:xfrm>
          <a:custGeom>
            <a:avLst/>
            <a:gdLst>
              <a:gd name="T0" fmla="*/ 0 w 2268"/>
              <a:gd name="T1" fmla="*/ 0 h 544"/>
              <a:gd name="T2" fmla="*/ 2147483647 w 2268"/>
              <a:gd name="T3" fmla="*/ 2147483647 h 544"/>
              <a:gd name="T4" fmla="*/ 2147483647 w 2268"/>
              <a:gd name="T5" fmla="*/ 2147483647 h 544"/>
              <a:gd name="T6" fmla="*/ 2147483647 w 2268"/>
              <a:gd name="T7" fmla="*/ 2147483647 h 544"/>
              <a:gd name="T8" fmla="*/ 0 w 2268"/>
              <a:gd name="T9" fmla="*/ 0 h 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68"/>
              <a:gd name="T16" fmla="*/ 0 h 544"/>
              <a:gd name="T17" fmla="*/ 2268 w 2268"/>
              <a:gd name="T18" fmla="*/ 544 h 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68" h="544">
                <a:moveTo>
                  <a:pt x="0" y="0"/>
                </a:moveTo>
                <a:lnTo>
                  <a:pt x="1639" y="26"/>
                </a:lnTo>
                <a:lnTo>
                  <a:pt x="2268" y="544"/>
                </a:lnTo>
                <a:lnTo>
                  <a:pt x="545" y="544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FF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AutoShape 5"/>
          <p:cNvSpPr>
            <a:spLocks noChangeArrowheads="1"/>
          </p:cNvSpPr>
          <p:nvPr/>
        </p:nvSpPr>
        <p:spPr bwMode="auto">
          <a:xfrm flipH="1">
            <a:off x="1046163" y="1987550"/>
            <a:ext cx="3609975" cy="4111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Line 6"/>
          <p:cNvSpPr>
            <a:spLocks noChangeShapeType="1"/>
          </p:cNvSpPr>
          <p:nvPr/>
        </p:nvSpPr>
        <p:spPr bwMode="auto">
          <a:xfrm flipH="1">
            <a:off x="3640138" y="1987550"/>
            <a:ext cx="90487" cy="32893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Freeform 7"/>
          <p:cNvSpPr>
            <a:spLocks/>
          </p:cNvSpPr>
          <p:nvPr/>
        </p:nvSpPr>
        <p:spPr bwMode="auto">
          <a:xfrm>
            <a:off x="1041400" y="5238750"/>
            <a:ext cx="2595563" cy="39688"/>
          </a:xfrm>
          <a:custGeom>
            <a:avLst/>
            <a:gdLst>
              <a:gd name="T0" fmla="*/ 0 w 1635"/>
              <a:gd name="T1" fmla="*/ 0 h 25"/>
              <a:gd name="T2" fmla="*/ 2147483647 w 1635"/>
              <a:gd name="T3" fmla="*/ 2147483647 h 25"/>
              <a:gd name="T4" fmla="*/ 0 60000 65536"/>
              <a:gd name="T5" fmla="*/ 0 60000 65536"/>
              <a:gd name="T6" fmla="*/ 0 w 1635"/>
              <a:gd name="T7" fmla="*/ 0 h 25"/>
              <a:gd name="T8" fmla="*/ 1635 w 163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35" h="25">
                <a:moveTo>
                  <a:pt x="0" y="0"/>
                </a:moveTo>
                <a:lnTo>
                  <a:pt x="1635" y="25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3636963" y="5276850"/>
            <a:ext cx="1019175" cy="8223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1619250" y="60213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6633" name="Text Box 10"/>
          <p:cNvSpPr txBox="1">
            <a:spLocks noChangeArrowheads="1"/>
          </p:cNvSpPr>
          <p:nvPr/>
        </p:nvSpPr>
        <p:spPr bwMode="auto">
          <a:xfrm>
            <a:off x="4643438" y="5876925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3203575" y="47974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6635" name="Text Box 12"/>
          <p:cNvSpPr txBox="1">
            <a:spLocks noChangeArrowheads="1"/>
          </p:cNvSpPr>
          <p:nvPr/>
        </p:nvSpPr>
        <p:spPr bwMode="auto">
          <a:xfrm>
            <a:off x="611188" y="49418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6" name="Text Box 13"/>
          <p:cNvSpPr txBox="1">
            <a:spLocks noChangeArrowheads="1"/>
          </p:cNvSpPr>
          <p:nvPr/>
        </p:nvSpPr>
        <p:spPr bwMode="auto">
          <a:xfrm>
            <a:off x="1403350" y="27813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8" name="Text Box 15"/>
          <p:cNvSpPr txBox="1">
            <a:spLocks noChangeArrowheads="1"/>
          </p:cNvSpPr>
          <p:nvPr/>
        </p:nvSpPr>
        <p:spPr bwMode="auto">
          <a:xfrm>
            <a:off x="3492500" y="14843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9" name="Text Box 16"/>
          <p:cNvSpPr txBox="1">
            <a:spLocks noChangeArrowheads="1"/>
          </p:cNvSpPr>
          <p:nvPr/>
        </p:nvSpPr>
        <p:spPr bwMode="auto">
          <a:xfrm>
            <a:off x="4716016" y="2708921"/>
            <a:ext cx="8640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itchFamily="18" charset="0"/>
              </a:rPr>
              <a:t>B</a:t>
            </a:r>
            <a:r>
              <a:rPr lang="en-US" sz="3200" b="1" baseline="-25000" dirty="0">
                <a:latin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26640" name="Line 17"/>
          <p:cNvSpPr>
            <a:spLocks noChangeShapeType="1"/>
          </p:cNvSpPr>
          <p:nvPr/>
        </p:nvSpPr>
        <p:spPr bwMode="auto">
          <a:xfrm>
            <a:off x="2524125" y="28114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1" name="Text Box 18"/>
          <p:cNvSpPr txBox="1">
            <a:spLocks noChangeArrowheads="1"/>
          </p:cNvSpPr>
          <p:nvPr/>
        </p:nvSpPr>
        <p:spPr bwMode="auto">
          <a:xfrm>
            <a:off x="5436096" y="908720"/>
            <a:ext cx="338437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Верите ли вы, что прямые Н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NK</a:t>
            </a:r>
            <a:endParaRPr lang="ru-RU" sz="20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пересекаются? </a:t>
            </a:r>
          </a:p>
          <a:p>
            <a:pPr algn="ctr"/>
            <a:endParaRPr lang="ru-RU" sz="2000" dirty="0"/>
          </a:p>
        </p:txBody>
      </p:sp>
      <p:sp>
        <p:nvSpPr>
          <p:cNvPr id="26642" name="Text Box 20"/>
          <p:cNvSpPr txBox="1">
            <a:spLocks noChangeArrowheads="1"/>
          </p:cNvSpPr>
          <p:nvPr/>
        </p:nvSpPr>
        <p:spPr bwMode="auto">
          <a:xfrm flipH="1">
            <a:off x="3924300" y="537368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6643" name="Text Box 22"/>
          <p:cNvSpPr txBox="1">
            <a:spLocks noChangeArrowheads="1"/>
          </p:cNvSpPr>
          <p:nvPr/>
        </p:nvSpPr>
        <p:spPr bwMode="auto">
          <a:xfrm>
            <a:off x="971550" y="220503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26644" name="Freeform 23"/>
          <p:cNvSpPr>
            <a:spLocks/>
          </p:cNvSpPr>
          <p:nvPr/>
        </p:nvSpPr>
        <p:spPr bwMode="auto">
          <a:xfrm>
            <a:off x="2679700" y="5448300"/>
            <a:ext cx="1155700" cy="647700"/>
          </a:xfrm>
          <a:custGeom>
            <a:avLst/>
            <a:gdLst>
              <a:gd name="T0" fmla="*/ 0 w 728"/>
              <a:gd name="T1" fmla="*/ 2147483647 h 408"/>
              <a:gd name="T2" fmla="*/ 2147483647 w 728"/>
              <a:gd name="T3" fmla="*/ 0 h 408"/>
              <a:gd name="T4" fmla="*/ 0 60000 65536"/>
              <a:gd name="T5" fmla="*/ 0 60000 65536"/>
              <a:gd name="T6" fmla="*/ 0 w 728"/>
              <a:gd name="T7" fmla="*/ 0 h 408"/>
              <a:gd name="T8" fmla="*/ 728 w 728"/>
              <a:gd name="T9" fmla="*/ 408 h 4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8" h="408">
                <a:moveTo>
                  <a:pt x="0" y="408"/>
                </a:moveTo>
                <a:lnTo>
                  <a:pt x="728" y="0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5" name="Oval 25"/>
          <p:cNvSpPr>
            <a:spLocks noChangeArrowheads="1"/>
          </p:cNvSpPr>
          <p:nvPr/>
        </p:nvSpPr>
        <p:spPr bwMode="auto">
          <a:xfrm>
            <a:off x="2555875" y="6021388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6" name="Text Box 26"/>
          <p:cNvSpPr txBox="1">
            <a:spLocks noChangeArrowheads="1"/>
          </p:cNvSpPr>
          <p:nvPr/>
        </p:nvSpPr>
        <p:spPr bwMode="auto">
          <a:xfrm>
            <a:off x="2555875" y="6021388"/>
            <a:ext cx="479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6647" name="Freeform 28"/>
          <p:cNvSpPr>
            <a:spLocks/>
          </p:cNvSpPr>
          <p:nvPr/>
        </p:nvSpPr>
        <p:spPr bwMode="auto">
          <a:xfrm>
            <a:off x="1258888" y="2193925"/>
            <a:ext cx="3046412" cy="314325"/>
          </a:xfrm>
          <a:custGeom>
            <a:avLst/>
            <a:gdLst>
              <a:gd name="T0" fmla="*/ 0 w 1919"/>
              <a:gd name="T1" fmla="*/ 0 h 198"/>
              <a:gd name="T2" fmla="*/ 2147483647 w 1919"/>
              <a:gd name="T3" fmla="*/ 2147483647 h 198"/>
              <a:gd name="T4" fmla="*/ 0 60000 65536"/>
              <a:gd name="T5" fmla="*/ 0 60000 65536"/>
              <a:gd name="T6" fmla="*/ 0 w 1919"/>
              <a:gd name="T7" fmla="*/ 0 h 198"/>
              <a:gd name="T8" fmla="*/ 1919 w 1919"/>
              <a:gd name="T9" fmla="*/ 198 h 1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19" h="198">
                <a:moveTo>
                  <a:pt x="0" y="0"/>
                </a:moveTo>
                <a:lnTo>
                  <a:pt x="1919" y="198"/>
                </a:lnTo>
              </a:path>
            </a:pathLst>
          </a:custGeom>
          <a:solidFill>
            <a:srgbClr val="FF0000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8" name="Oval 32"/>
          <p:cNvSpPr>
            <a:spLocks noChangeArrowheads="1"/>
          </p:cNvSpPr>
          <p:nvPr/>
        </p:nvSpPr>
        <p:spPr bwMode="auto">
          <a:xfrm>
            <a:off x="4140200" y="239712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 rot="11440897" flipV="1">
            <a:off x="4427538" y="404813"/>
            <a:ext cx="1009650" cy="2135187"/>
            <a:chOff x="2930" y="255"/>
            <a:chExt cx="766" cy="1844"/>
          </a:xfrm>
        </p:grpSpPr>
        <p:sp>
          <p:nvSpPr>
            <p:cNvPr id="26671" name="Freeform 39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 rot="78698">
              <a:off x="3499" y="1747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73" name="Freeform 41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4" name="Freeform 42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50" name="Rectangle 43"/>
          <p:cNvSpPr>
            <a:spLocks noChangeArrowheads="1"/>
          </p:cNvSpPr>
          <p:nvPr/>
        </p:nvSpPr>
        <p:spPr bwMode="auto">
          <a:xfrm>
            <a:off x="6011863" y="404813"/>
            <a:ext cx="198913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latin typeface="Monotype Corsiva" pitchFamily="66" charset="0"/>
              </a:rPr>
              <a:t>Блиц-опрос.</a:t>
            </a:r>
          </a:p>
        </p:txBody>
      </p:sp>
      <p:sp>
        <p:nvSpPr>
          <p:cNvPr id="26651" name="Oval 45"/>
          <p:cNvSpPr>
            <a:spLocks noChangeArrowheads="1"/>
          </p:cNvSpPr>
          <p:nvPr/>
        </p:nvSpPr>
        <p:spPr bwMode="auto">
          <a:xfrm>
            <a:off x="1187450" y="2109788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851275" y="2492375"/>
            <a:ext cx="4903788" cy="2943225"/>
            <a:chOff x="2426" y="1570"/>
            <a:chExt cx="3089" cy="1854"/>
          </a:xfrm>
        </p:grpSpPr>
        <p:sp>
          <p:nvSpPr>
            <p:cNvPr id="26669" name="Freeform 19"/>
            <p:cNvSpPr>
              <a:spLocks/>
            </p:cNvSpPr>
            <p:nvPr/>
          </p:nvSpPr>
          <p:spPr bwMode="auto">
            <a:xfrm>
              <a:off x="2426" y="1797"/>
              <a:ext cx="2808" cy="1627"/>
            </a:xfrm>
            <a:custGeom>
              <a:avLst/>
              <a:gdLst>
                <a:gd name="T0" fmla="*/ 0 w 2808"/>
                <a:gd name="T1" fmla="*/ 1627 h 1627"/>
                <a:gd name="T2" fmla="*/ 2808 w 2808"/>
                <a:gd name="T3" fmla="*/ 0 h 1627"/>
                <a:gd name="T4" fmla="*/ 0 60000 65536"/>
                <a:gd name="T5" fmla="*/ 0 60000 65536"/>
                <a:gd name="T6" fmla="*/ 0 w 2808"/>
                <a:gd name="T7" fmla="*/ 0 h 1627"/>
                <a:gd name="T8" fmla="*/ 2808 w 2808"/>
                <a:gd name="T9" fmla="*/ 1627 h 16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08" h="1627">
                  <a:moveTo>
                    <a:pt x="0" y="1627"/>
                  </a:moveTo>
                  <a:lnTo>
                    <a:pt x="280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0" name="Freeform 46"/>
            <p:cNvSpPr>
              <a:spLocks/>
            </p:cNvSpPr>
            <p:nvPr/>
          </p:nvSpPr>
          <p:spPr bwMode="auto">
            <a:xfrm>
              <a:off x="2699" y="1570"/>
              <a:ext cx="2816" cy="336"/>
            </a:xfrm>
            <a:custGeom>
              <a:avLst/>
              <a:gdLst>
                <a:gd name="T0" fmla="*/ 0 w 2816"/>
                <a:gd name="T1" fmla="*/ 0 h 336"/>
                <a:gd name="T2" fmla="*/ 2816 w 2816"/>
                <a:gd name="T3" fmla="*/ 336 h 336"/>
                <a:gd name="T4" fmla="*/ 0 60000 65536"/>
                <a:gd name="T5" fmla="*/ 0 60000 65536"/>
                <a:gd name="T6" fmla="*/ 0 w 2816"/>
                <a:gd name="T7" fmla="*/ 0 h 336"/>
                <a:gd name="T8" fmla="*/ 2816 w 2816"/>
                <a:gd name="T9" fmla="*/ 336 h 3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16" h="336">
                  <a:moveTo>
                    <a:pt x="0" y="0"/>
                  </a:moveTo>
                  <a:lnTo>
                    <a:pt x="2816" y="33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8101013" y="285273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54" name="Text Box 48"/>
          <p:cNvSpPr txBox="1">
            <a:spLocks noChangeArrowheads="1"/>
          </p:cNvSpPr>
          <p:nvPr/>
        </p:nvSpPr>
        <p:spPr bwMode="auto">
          <a:xfrm flipH="1">
            <a:off x="3995738" y="1844675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1797" name="Freeform 53"/>
          <p:cNvSpPr>
            <a:spLocks/>
          </p:cNvSpPr>
          <p:nvPr/>
        </p:nvSpPr>
        <p:spPr bwMode="auto">
          <a:xfrm>
            <a:off x="3898900" y="4978400"/>
            <a:ext cx="736600" cy="431800"/>
          </a:xfrm>
          <a:custGeom>
            <a:avLst/>
            <a:gdLst>
              <a:gd name="T0" fmla="*/ 0 w 464"/>
              <a:gd name="T1" fmla="*/ 2147483647 h 272"/>
              <a:gd name="T2" fmla="*/ 2147483647 w 464"/>
              <a:gd name="T3" fmla="*/ 0 h 272"/>
              <a:gd name="T4" fmla="*/ 0 60000 65536"/>
              <a:gd name="T5" fmla="*/ 0 60000 65536"/>
              <a:gd name="T6" fmla="*/ 0 w 464"/>
              <a:gd name="T7" fmla="*/ 0 h 272"/>
              <a:gd name="T8" fmla="*/ 464 w 464"/>
              <a:gd name="T9" fmla="*/ 272 h 2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4" h="272">
                <a:moveTo>
                  <a:pt x="0" y="272"/>
                </a:moveTo>
                <a:lnTo>
                  <a:pt x="464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56" name="Oval 31"/>
          <p:cNvSpPr>
            <a:spLocks noChangeArrowheads="1"/>
          </p:cNvSpPr>
          <p:nvPr/>
        </p:nvSpPr>
        <p:spPr bwMode="auto">
          <a:xfrm>
            <a:off x="3779838" y="5373688"/>
            <a:ext cx="182562" cy="1651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 rot="-7454922" flipH="1" flipV="1">
            <a:off x="3994150" y="3359150"/>
            <a:ext cx="1009650" cy="2159000"/>
            <a:chOff x="2930" y="255"/>
            <a:chExt cx="766" cy="1844"/>
          </a:xfrm>
        </p:grpSpPr>
        <p:sp>
          <p:nvSpPr>
            <p:cNvPr id="26665" name="Freeform 34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79" name="Freeform 35"/>
            <p:cNvSpPr>
              <a:spLocks/>
            </p:cNvSpPr>
            <p:nvPr/>
          </p:nvSpPr>
          <p:spPr bwMode="auto">
            <a:xfrm rot="78698">
              <a:off x="3480" y="1743"/>
              <a:ext cx="195" cy="355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67" name="Freeform 36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8" name="Freeform 37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98" name="Text Box 54"/>
          <p:cNvSpPr txBox="1">
            <a:spLocks noChangeArrowheads="1"/>
          </p:cNvSpPr>
          <p:nvPr/>
        </p:nvSpPr>
        <p:spPr bwMode="auto">
          <a:xfrm>
            <a:off x="5940425" y="5013325"/>
            <a:ext cx="21318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На чертеже есть 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ещё ошибка!</a:t>
            </a:r>
          </a:p>
        </p:txBody>
      </p:sp>
      <p:grpSp>
        <p:nvGrpSpPr>
          <p:cNvPr id="5" name="Group 55"/>
          <p:cNvGrpSpPr>
            <a:grpSpLocks/>
          </p:cNvGrpSpPr>
          <p:nvPr/>
        </p:nvGrpSpPr>
        <p:grpSpPr bwMode="auto">
          <a:xfrm rot="48601" flipH="1">
            <a:off x="3276600" y="3860800"/>
            <a:ext cx="1319213" cy="1116013"/>
            <a:chOff x="519" y="587"/>
            <a:chExt cx="951" cy="1168"/>
          </a:xfrm>
        </p:grpSpPr>
        <p:sp>
          <p:nvSpPr>
            <p:cNvPr id="26660" name="Freeform 56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1" name="Freeform 57"/>
            <p:cNvSpPr>
              <a:spLocks/>
            </p:cNvSpPr>
            <p:nvPr/>
          </p:nvSpPr>
          <p:spPr bwMode="auto">
            <a:xfrm>
              <a:off x="524" y="1500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62" name="Freeform 58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3" name="Freeform 59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4" name="Freeform 60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" name="Прямоугольник 50"/>
          <p:cNvSpPr/>
          <p:nvPr/>
        </p:nvSpPr>
        <p:spPr>
          <a:xfrm flipH="1">
            <a:off x="1187621" y="1484784"/>
            <a:ext cx="7920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</a:rPr>
              <a:t>D</a:t>
            </a:r>
            <a:r>
              <a:rPr lang="en-US" sz="3200" b="1" baseline="-25000" dirty="0" smtClean="0">
                <a:solidFill>
                  <a:prstClr val="black"/>
                </a:solidFill>
                <a:latin typeface="Times New Roman" pitchFamily="18" charset="0"/>
              </a:rPr>
              <a:t>1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7504" y="6669360"/>
            <a:ext cx="172819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0.46059 0.0648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" y="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0.48056 -0.4201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69" dur="615" decel="100000"/>
                                        <p:tgtEl>
                                          <p:spTgt spid="3177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0" dur="615" decel="100000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1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2" dur="615" decel="100000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3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0.09583 0.0763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6" grpId="0" animBg="1"/>
      <p:bldP spid="31795" grpId="0" animBg="1"/>
      <p:bldP spid="31774" grpId="0" animBg="1"/>
      <p:bldP spid="31774" grpId="1" animBg="1"/>
      <p:bldP spid="31797" grpId="0" animBg="1"/>
      <p:bldP spid="31798" grpId="0"/>
      <p:bldP spid="3179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reeform 2" descr="Контурные ромбики"/>
          <p:cNvSpPr>
            <a:spLocks/>
          </p:cNvSpPr>
          <p:nvPr/>
        </p:nvSpPr>
        <p:spPr bwMode="auto">
          <a:xfrm>
            <a:off x="-12700" y="1955800"/>
            <a:ext cx="7824788" cy="968375"/>
          </a:xfrm>
          <a:custGeom>
            <a:avLst/>
            <a:gdLst>
              <a:gd name="T0" fmla="*/ 0 w 4929"/>
              <a:gd name="T1" fmla="*/ 2147483647 h 610"/>
              <a:gd name="T2" fmla="*/ 2147483647 w 4929"/>
              <a:gd name="T3" fmla="*/ 0 h 610"/>
              <a:gd name="T4" fmla="*/ 2147483647 w 4929"/>
              <a:gd name="T5" fmla="*/ 2147483647 h 610"/>
              <a:gd name="T6" fmla="*/ 2147483647 w 4929"/>
              <a:gd name="T7" fmla="*/ 2147483647 h 610"/>
              <a:gd name="T8" fmla="*/ 0 w 4929"/>
              <a:gd name="T9" fmla="*/ 2147483647 h 6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29"/>
              <a:gd name="T16" fmla="*/ 0 h 610"/>
              <a:gd name="T17" fmla="*/ 4929 w 4929"/>
              <a:gd name="T18" fmla="*/ 610 h 6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29" h="610">
                <a:moveTo>
                  <a:pt x="0" y="32"/>
                </a:moveTo>
                <a:lnTo>
                  <a:pt x="4230" y="0"/>
                </a:lnTo>
                <a:lnTo>
                  <a:pt x="4929" y="579"/>
                </a:lnTo>
                <a:lnTo>
                  <a:pt x="234" y="610"/>
                </a:lnTo>
                <a:lnTo>
                  <a:pt x="0" y="32"/>
                </a:lnTo>
                <a:close/>
              </a:path>
            </a:pathLst>
          </a:custGeom>
          <a:pattFill prst="openDmnd">
            <a:fgClr>
              <a:srgbClr val="0066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83" name="Freeform 3" descr="Контурные ромбики"/>
          <p:cNvSpPr>
            <a:spLocks/>
          </p:cNvSpPr>
          <p:nvPr/>
        </p:nvSpPr>
        <p:spPr bwMode="auto">
          <a:xfrm>
            <a:off x="-38100" y="5219700"/>
            <a:ext cx="8197850" cy="1055688"/>
          </a:xfrm>
          <a:custGeom>
            <a:avLst/>
            <a:gdLst>
              <a:gd name="T0" fmla="*/ 0 w 5164"/>
              <a:gd name="T1" fmla="*/ 0 h 665"/>
              <a:gd name="T2" fmla="*/ 2147483647 w 5164"/>
              <a:gd name="T3" fmla="*/ 2147483647 h 665"/>
              <a:gd name="T4" fmla="*/ 2147483647 w 5164"/>
              <a:gd name="T5" fmla="*/ 2147483647 h 665"/>
              <a:gd name="T6" fmla="*/ 2147483647 w 5164"/>
              <a:gd name="T7" fmla="*/ 2147483647 h 665"/>
              <a:gd name="T8" fmla="*/ 0 w 5164"/>
              <a:gd name="T9" fmla="*/ 0 h 6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4"/>
              <a:gd name="T16" fmla="*/ 0 h 665"/>
              <a:gd name="T17" fmla="*/ 5164 w 5164"/>
              <a:gd name="T18" fmla="*/ 665 h 6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4" h="665">
                <a:moveTo>
                  <a:pt x="0" y="0"/>
                </a:moveTo>
                <a:lnTo>
                  <a:pt x="4600" y="59"/>
                </a:lnTo>
                <a:lnTo>
                  <a:pt x="5164" y="658"/>
                </a:lnTo>
                <a:lnTo>
                  <a:pt x="438" y="665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0066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flipH="1">
            <a:off x="1042988" y="1989138"/>
            <a:ext cx="3609975" cy="4111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H="1">
            <a:off x="3640138" y="1987550"/>
            <a:ext cx="90487" cy="32893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Freeform 6"/>
          <p:cNvSpPr>
            <a:spLocks/>
          </p:cNvSpPr>
          <p:nvPr/>
        </p:nvSpPr>
        <p:spPr bwMode="auto">
          <a:xfrm>
            <a:off x="1041400" y="5238750"/>
            <a:ext cx="2595563" cy="39688"/>
          </a:xfrm>
          <a:custGeom>
            <a:avLst/>
            <a:gdLst>
              <a:gd name="T0" fmla="*/ 0 w 1635"/>
              <a:gd name="T1" fmla="*/ 0 h 25"/>
              <a:gd name="T2" fmla="*/ 2147483647 w 1635"/>
              <a:gd name="T3" fmla="*/ 2147483647 h 25"/>
              <a:gd name="T4" fmla="*/ 0 60000 65536"/>
              <a:gd name="T5" fmla="*/ 0 60000 65536"/>
              <a:gd name="T6" fmla="*/ 0 w 1635"/>
              <a:gd name="T7" fmla="*/ 0 h 25"/>
              <a:gd name="T8" fmla="*/ 1635 w 163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35" h="25">
                <a:moveTo>
                  <a:pt x="0" y="0"/>
                </a:moveTo>
                <a:lnTo>
                  <a:pt x="1635" y="25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3636963" y="5276850"/>
            <a:ext cx="1019175" cy="8223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547813" y="58054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643438" y="5876925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203575" y="47974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259632" y="4725145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itchFamily="18" charset="0"/>
              </a:rPr>
              <a:t>D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403350" y="27813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971600" y="1340769"/>
            <a:ext cx="108012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itchFamily="18" charset="0"/>
              </a:rPr>
              <a:t>D</a:t>
            </a:r>
            <a:r>
              <a:rPr lang="en-US" sz="3200" b="1" baseline="-25000" dirty="0">
                <a:latin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492500" y="14843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643438" y="2924175"/>
            <a:ext cx="58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2524125" y="28114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1619671" y="548679"/>
            <a:ext cx="53285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Пересекаются ли прямые Н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 А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 flipH="1">
            <a:off x="4140200" y="558958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971550" y="220503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46100" name="Freeform 20"/>
          <p:cNvSpPr>
            <a:spLocks/>
          </p:cNvSpPr>
          <p:nvPr/>
        </p:nvSpPr>
        <p:spPr bwMode="auto">
          <a:xfrm>
            <a:off x="2679700" y="5499100"/>
            <a:ext cx="1955800" cy="596900"/>
          </a:xfrm>
          <a:custGeom>
            <a:avLst/>
            <a:gdLst>
              <a:gd name="T0" fmla="*/ 0 w 1232"/>
              <a:gd name="T1" fmla="*/ 2147483647 h 376"/>
              <a:gd name="T2" fmla="*/ 2147483647 w 1232"/>
              <a:gd name="T3" fmla="*/ 0 h 376"/>
              <a:gd name="T4" fmla="*/ 0 60000 65536"/>
              <a:gd name="T5" fmla="*/ 0 60000 65536"/>
              <a:gd name="T6" fmla="*/ 0 w 1232"/>
              <a:gd name="T7" fmla="*/ 0 h 376"/>
              <a:gd name="T8" fmla="*/ 1232 w 123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32" h="376">
                <a:moveTo>
                  <a:pt x="0" y="376"/>
                </a:moveTo>
                <a:lnTo>
                  <a:pt x="1232" y="0"/>
                </a:lnTo>
              </a:path>
            </a:pathLst>
          </a:cu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69" name="Text Box 22"/>
          <p:cNvSpPr txBox="1">
            <a:spLocks noChangeArrowheads="1"/>
          </p:cNvSpPr>
          <p:nvPr/>
        </p:nvSpPr>
        <p:spPr bwMode="auto">
          <a:xfrm>
            <a:off x="2555875" y="6092825"/>
            <a:ext cx="47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7670" name="Freeform 23"/>
          <p:cNvSpPr>
            <a:spLocks/>
          </p:cNvSpPr>
          <p:nvPr/>
        </p:nvSpPr>
        <p:spPr bwMode="auto">
          <a:xfrm>
            <a:off x="1258888" y="2193925"/>
            <a:ext cx="6564312" cy="714375"/>
          </a:xfrm>
          <a:custGeom>
            <a:avLst/>
            <a:gdLst>
              <a:gd name="T0" fmla="*/ 0 w 4135"/>
              <a:gd name="T1" fmla="*/ 0 h 450"/>
              <a:gd name="T2" fmla="*/ 2147483647 w 4135"/>
              <a:gd name="T3" fmla="*/ 2147483647 h 450"/>
              <a:gd name="T4" fmla="*/ 0 60000 65536"/>
              <a:gd name="T5" fmla="*/ 0 60000 65536"/>
              <a:gd name="T6" fmla="*/ 0 w 4135"/>
              <a:gd name="T7" fmla="*/ 0 h 450"/>
              <a:gd name="T8" fmla="*/ 4135 w 4135"/>
              <a:gd name="T9" fmla="*/ 450 h 4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35" h="450">
                <a:moveTo>
                  <a:pt x="0" y="0"/>
                </a:moveTo>
                <a:lnTo>
                  <a:pt x="4135" y="450"/>
                </a:lnTo>
              </a:path>
            </a:pathLst>
          </a:custGeom>
          <a:solidFill>
            <a:srgbClr val="FF0000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71" name="Oval 24"/>
          <p:cNvSpPr>
            <a:spLocks noChangeArrowheads="1"/>
          </p:cNvSpPr>
          <p:nvPr/>
        </p:nvSpPr>
        <p:spPr bwMode="auto">
          <a:xfrm>
            <a:off x="4140200" y="2397125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2" name="Rectangle 30"/>
          <p:cNvSpPr>
            <a:spLocks noChangeArrowheads="1"/>
          </p:cNvSpPr>
          <p:nvPr/>
        </p:nvSpPr>
        <p:spPr bwMode="auto">
          <a:xfrm>
            <a:off x="6659563" y="404813"/>
            <a:ext cx="198913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latin typeface="Monotype Corsiva" pitchFamily="66" charset="0"/>
              </a:rPr>
              <a:t>Блиц-опрос.</a:t>
            </a:r>
          </a:p>
        </p:txBody>
      </p:sp>
      <p:sp>
        <p:nvSpPr>
          <p:cNvPr id="27673" name="Freeform 33"/>
          <p:cNvSpPr>
            <a:spLocks/>
          </p:cNvSpPr>
          <p:nvPr/>
        </p:nvSpPr>
        <p:spPr bwMode="auto">
          <a:xfrm>
            <a:off x="1979613" y="2846388"/>
            <a:ext cx="5545137" cy="69850"/>
          </a:xfrm>
          <a:custGeom>
            <a:avLst/>
            <a:gdLst>
              <a:gd name="T0" fmla="*/ 0 w 2808"/>
              <a:gd name="T1" fmla="*/ 2147483647 h 1627"/>
              <a:gd name="T2" fmla="*/ 2147483647 w 2808"/>
              <a:gd name="T3" fmla="*/ 0 h 1627"/>
              <a:gd name="T4" fmla="*/ 0 60000 65536"/>
              <a:gd name="T5" fmla="*/ 0 60000 65536"/>
              <a:gd name="T6" fmla="*/ 0 w 2808"/>
              <a:gd name="T7" fmla="*/ 0 h 1627"/>
              <a:gd name="T8" fmla="*/ 2808 w 2808"/>
              <a:gd name="T9" fmla="*/ 1627 h 16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08" h="1627">
                <a:moveTo>
                  <a:pt x="0" y="1627"/>
                </a:moveTo>
                <a:lnTo>
                  <a:pt x="2808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74" name="Text Box 36"/>
          <p:cNvSpPr txBox="1">
            <a:spLocks noChangeArrowheads="1"/>
          </p:cNvSpPr>
          <p:nvPr/>
        </p:nvSpPr>
        <p:spPr bwMode="auto">
          <a:xfrm flipH="1">
            <a:off x="3995738" y="1844675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675" name="Oval 38"/>
          <p:cNvSpPr>
            <a:spLocks noChangeArrowheads="1"/>
          </p:cNvSpPr>
          <p:nvPr/>
        </p:nvSpPr>
        <p:spPr bwMode="auto">
          <a:xfrm>
            <a:off x="4067175" y="5589588"/>
            <a:ext cx="182563" cy="1651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31" name="Freeform 51"/>
          <p:cNvSpPr>
            <a:spLocks/>
          </p:cNvSpPr>
          <p:nvPr/>
        </p:nvSpPr>
        <p:spPr bwMode="auto">
          <a:xfrm>
            <a:off x="1054100" y="5232400"/>
            <a:ext cx="3606800" cy="38100"/>
          </a:xfrm>
          <a:custGeom>
            <a:avLst/>
            <a:gdLst>
              <a:gd name="T0" fmla="*/ 0 w 2272"/>
              <a:gd name="T1" fmla="*/ 0 h 24"/>
              <a:gd name="T2" fmla="*/ 2147483647 w 2272"/>
              <a:gd name="T3" fmla="*/ 2147483647 h 24"/>
              <a:gd name="T4" fmla="*/ 0 60000 65536"/>
              <a:gd name="T5" fmla="*/ 0 60000 65536"/>
              <a:gd name="T6" fmla="*/ 0 w 2272"/>
              <a:gd name="T7" fmla="*/ 0 h 24"/>
              <a:gd name="T8" fmla="*/ 2272 w 2272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72" h="24">
                <a:moveTo>
                  <a:pt x="0" y="0"/>
                </a:moveTo>
                <a:lnTo>
                  <a:pt x="2272" y="24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3" name="Freeform 53"/>
          <p:cNvSpPr>
            <a:spLocks/>
          </p:cNvSpPr>
          <p:nvPr/>
        </p:nvSpPr>
        <p:spPr bwMode="auto">
          <a:xfrm>
            <a:off x="4648200" y="5232400"/>
            <a:ext cx="1168400" cy="38100"/>
          </a:xfrm>
          <a:custGeom>
            <a:avLst/>
            <a:gdLst>
              <a:gd name="T0" fmla="*/ 0 w 736"/>
              <a:gd name="T1" fmla="*/ 2147483647 h 24"/>
              <a:gd name="T2" fmla="*/ 2147483647 w 736"/>
              <a:gd name="T3" fmla="*/ 0 h 24"/>
              <a:gd name="T4" fmla="*/ 0 60000 65536"/>
              <a:gd name="T5" fmla="*/ 0 60000 65536"/>
              <a:gd name="T6" fmla="*/ 0 w 736"/>
              <a:gd name="T7" fmla="*/ 0 h 24"/>
              <a:gd name="T8" fmla="*/ 736 w 736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36" h="24">
                <a:moveTo>
                  <a:pt x="0" y="24"/>
                </a:moveTo>
                <a:lnTo>
                  <a:pt x="736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4" name="Freeform 54"/>
          <p:cNvSpPr>
            <a:spLocks/>
          </p:cNvSpPr>
          <p:nvPr/>
        </p:nvSpPr>
        <p:spPr bwMode="auto">
          <a:xfrm>
            <a:off x="4643438" y="5084763"/>
            <a:ext cx="1109662" cy="411162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15" name="Oval 35"/>
          <p:cNvSpPr>
            <a:spLocks noChangeArrowheads="1"/>
          </p:cNvSpPr>
          <p:nvPr/>
        </p:nvSpPr>
        <p:spPr bwMode="auto">
          <a:xfrm>
            <a:off x="5219700" y="515778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0" name="Oval 55"/>
          <p:cNvSpPr>
            <a:spLocks noChangeArrowheads="1"/>
          </p:cNvSpPr>
          <p:nvPr/>
        </p:nvSpPr>
        <p:spPr bwMode="auto">
          <a:xfrm>
            <a:off x="7164388" y="2781300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36" name="Freeform 56"/>
          <p:cNvSpPr>
            <a:spLocks/>
          </p:cNvSpPr>
          <p:nvPr/>
        </p:nvSpPr>
        <p:spPr bwMode="auto">
          <a:xfrm>
            <a:off x="1547813" y="6092825"/>
            <a:ext cx="1109662" cy="411163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7" name="Freeform 57"/>
          <p:cNvSpPr>
            <a:spLocks/>
          </p:cNvSpPr>
          <p:nvPr/>
        </p:nvSpPr>
        <p:spPr bwMode="auto">
          <a:xfrm flipH="1">
            <a:off x="1042988" y="5229225"/>
            <a:ext cx="1512887" cy="1439863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3" name="Freeform 58"/>
          <p:cNvSpPr>
            <a:spLocks/>
          </p:cNvSpPr>
          <p:nvPr/>
        </p:nvSpPr>
        <p:spPr bwMode="auto">
          <a:xfrm>
            <a:off x="12700" y="2006600"/>
            <a:ext cx="1041400" cy="1588"/>
          </a:xfrm>
          <a:custGeom>
            <a:avLst/>
            <a:gdLst>
              <a:gd name="T0" fmla="*/ 0 w 656"/>
              <a:gd name="T1" fmla="*/ 0 h 1"/>
              <a:gd name="T2" fmla="*/ 2147483647 w 656"/>
              <a:gd name="T3" fmla="*/ 0 h 1"/>
              <a:gd name="T4" fmla="*/ 0 60000 65536"/>
              <a:gd name="T5" fmla="*/ 0 60000 65536"/>
              <a:gd name="T6" fmla="*/ 0 w 656"/>
              <a:gd name="T7" fmla="*/ 0 h 1"/>
              <a:gd name="T8" fmla="*/ 656 w 65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56" h="1">
                <a:moveTo>
                  <a:pt x="0" y="0"/>
                </a:moveTo>
                <a:lnTo>
                  <a:pt x="656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4" name="Freeform 59"/>
          <p:cNvSpPr>
            <a:spLocks/>
          </p:cNvSpPr>
          <p:nvPr/>
        </p:nvSpPr>
        <p:spPr bwMode="auto">
          <a:xfrm>
            <a:off x="63500" y="2006600"/>
            <a:ext cx="1219200" cy="177800"/>
          </a:xfrm>
          <a:custGeom>
            <a:avLst/>
            <a:gdLst>
              <a:gd name="T0" fmla="*/ 0 w 768"/>
              <a:gd name="T1" fmla="*/ 0 h 112"/>
              <a:gd name="T2" fmla="*/ 2147483647 w 768"/>
              <a:gd name="T3" fmla="*/ 2147483647 h 112"/>
              <a:gd name="T4" fmla="*/ 0 60000 65536"/>
              <a:gd name="T5" fmla="*/ 0 60000 65536"/>
              <a:gd name="T6" fmla="*/ 0 w 768"/>
              <a:gd name="T7" fmla="*/ 0 h 112"/>
              <a:gd name="T8" fmla="*/ 768 w 768"/>
              <a:gd name="T9" fmla="*/ 112 h 1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8" h="112">
                <a:moveTo>
                  <a:pt x="0" y="0"/>
                </a:moveTo>
                <a:lnTo>
                  <a:pt x="768" y="112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40" name="Oval 60"/>
          <p:cNvSpPr>
            <a:spLocks noChangeArrowheads="1"/>
          </p:cNvSpPr>
          <p:nvPr/>
        </p:nvSpPr>
        <p:spPr bwMode="auto">
          <a:xfrm>
            <a:off x="2051050" y="623728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6" name="Oval 61"/>
          <p:cNvSpPr>
            <a:spLocks noChangeArrowheads="1"/>
          </p:cNvSpPr>
          <p:nvPr/>
        </p:nvSpPr>
        <p:spPr bwMode="auto">
          <a:xfrm>
            <a:off x="0" y="1916113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7" name="Text Box 62"/>
          <p:cNvSpPr txBox="1">
            <a:spLocks noChangeArrowheads="1"/>
          </p:cNvSpPr>
          <p:nvPr/>
        </p:nvSpPr>
        <p:spPr bwMode="auto">
          <a:xfrm>
            <a:off x="1475656" y="1052736"/>
            <a:ext cx="59046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Пересекаются ли прямые Н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 С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46143" name="Text Box 63"/>
          <p:cNvSpPr txBox="1">
            <a:spLocks noChangeArrowheads="1"/>
          </p:cNvSpPr>
          <p:nvPr/>
        </p:nvSpPr>
        <p:spPr bwMode="auto">
          <a:xfrm>
            <a:off x="5435600" y="3284983"/>
            <a:ext cx="34568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Пересекаются ли 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прямые 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46144" name="Text Box 64"/>
          <p:cNvSpPr txBox="1">
            <a:spLocks noChangeArrowheads="1"/>
          </p:cNvSpPr>
          <p:nvPr/>
        </p:nvSpPr>
        <p:spPr bwMode="auto">
          <a:xfrm>
            <a:off x="5796136" y="4221087"/>
            <a:ext cx="2808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Пересекаются ли </a:t>
            </a:r>
          </a:p>
          <a:p>
            <a:pPr algn="ctr"/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прямые 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 А</a:t>
            </a:r>
            <a:r>
              <a:rPr lang="en-US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27690" name="Oval 21"/>
          <p:cNvSpPr>
            <a:spLocks noChangeArrowheads="1"/>
          </p:cNvSpPr>
          <p:nvPr/>
        </p:nvSpPr>
        <p:spPr bwMode="auto">
          <a:xfrm>
            <a:off x="2555875" y="6021388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91" name="Oval 31"/>
          <p:cNvSpPr>
            <a:spLocks noChangeArrowheads="1"/>
          </p:cNvSpPr>
          <p:nvPr/>
        </p:nvSpPr>
        <p:spPr bwMode="auto">
          <a:xfrm>
            <a:off x="1187450" y="2109788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0" y="6669360"/>
            <a:ext cx="1691680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  <p:bldP spid="46100" grpId="0" animBg="1"/>
      <p:bldP spid="46131" grpId="0" animBg="1"/>
      <p:bldP spid="46133" grpId="0" animBg="1"/>
      <p:bldP spid="46134" grpId="0" animBg="1"/>
      <p:bldP spid="46115" grpId="0" animBg="1"/>
      <p:bldP spid="46136" grpId="0" animBg="1"/>
      <p:bldP spid="46137" grpId="0" animBg="1"/>
      <p:bldP spid="46140" grpId="0" animBg="1"/>
      <p:bldP spid="46143" grpId="0"/>
      <p:bldP spid="461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052736"/>
            <a:ext cx="7272808" cy="4824536"/>
          </a:xfrm>
        </p:spPr>
        <p:txBody>
          <a:bodyPr/>
          <a:lstStyle/>
          <a:p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Суть метода заключается в построении вспомогательной прямой, являющейся изображением линии пересечения секущей плоскости с плоскостью какой-либо грани фигуры . </a:t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Удобнее всего строить изображение линии пересечения секущей плоскости с плоскостью нижнего основания. </a:t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Эту линию называют следом секущей плоскости.</a:t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Используя след, легко построить изображения точек секущей плоскости, находящихся на боковых ребрах</a:t>
            </a: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или гранях фигуры</a:t>
            </a:r>
            <a:b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32656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 следов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985838" y="5800725"/>
            <a:ext cx="376237" cy="225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6"/>
          <p:cNvSpPr>
            <a:spLocks noChangeArrowheads="1"/>
          </p:cNvSpPr>
          <p:nvPr/>
        </p:nvSpPr>
        <p:spPr bwMode="auto">
          <a:xfrm>
            <a:off x="1423988" y="5651500"/>
            <a:ext cx="179387" cy="1651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7"/>
          <p:cNvSpPr>
            <a:spLocks noChangeArrowheads="1"/>
          </p:cNvSpPr>
          <p:nvPr/>
        </p:nvSpPr>
        <p:spPr bwMode="auto">
          <a:xfrm>
            <a:off x="1500188" y="5851525"/>
            <a:ext cx="119062" cy="13493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Oval 8"/>
          <p:cNvSpPr>
            <a:spLocks noChangeArrowheads="1"/>
          </p:cNvSpPr>
          <p:nvPr/>
        </p:nvSpPr>
        <p:spPr bwMode="auto">
          <a:xfrm>
            <a:off x="1427163" y="6027738"/>
            <a:ext cx="119062" cy="1492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2230438" y="5368925"/>
            <a:ext cx="376237" cy="225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>
            <a:off x="2744788" y="5419725"/>
            <a:ext cx="119062" cy="13493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Oval 11"/>
          <p:cNvSpPr>
            <a:spLocks noChangeArrowheads="1"/>
          </p:cNvSpPr>
          <p:nvPr/>
        </p:nvSpPr>
        <p:spPr bwMode="auto">
          <a:xfrm>
            <a:off x="2671763" y="5595938"/>
            <a:ext cx="119062" cy="1492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Oval 12"/>
          <p:cNvSpPr>
            <a:spLocks noChangeArrowheads="1"/>
          </p:cNvSpPr>
          <p:nvPr/>
        </p:nvSpPr>
        <p:spPr bwMode="auto">
          <a:xfrm>
            <a:off x="3790950" y="5775325"/>
            <a:ext cx="376238" cy="225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auto">
          <a:xfrm>
            <a:off x="4229100" y="5626100"/>
            <a:ext cx="179388" cy="1651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Oval 14"/>
          <p:cNvSpPr>
            <a:spLocks noChangeArrowheads="1"/>
          </p:cNvSpPr>
          <p:nvPr/>
        </p:nvSpPr>
        <p:spPr bwMode="auto">
          <a:xfrm>
            <a:off x="4305300" y="5826125"/>
            <a:ext cx="119063" cy="13493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15"/>
          <p:cNvSpPr>
            <a:spLocks noChangeArrowheads="1"/>
          </p:cNvSpPr>
          <p:nvPr/>
        </p:nvSpPr>
        <p:spPr bwMode="auto">
          <a:xfrm>
            <a:off x="4232275" y="6002338"/>
            <a:ext cx="119063" cy="1492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16"/>
          <p:cNvSpPr>
            <a:spLocks noChangeArrowheads="1"/>
          </p:cNvSpPr>
          <p:nvPr/>
        </p:nvSpPr>
        <p:spPr bwMode="auto">
          <a:xfrm>
            <a:off x="5457825" y="6016625"/>
            <a:ext cx="376238" cy="225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Oval 17"/>
          <p:cNvSpPr>
            <a:spLocks noChangeArrowheads="1"/>
          </p:cNvSpPr>
          <p:nvPr/>
        </p:nvSpPr>
        <p:spPr bwMode="auto">
          <a:xfrm>
            <a:off x="5895975" y="5867400"/>
            <a:ext cx="179388" cy="1651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Oval 18"/>
          <p:cNvSpPr>
            <a:spLocks noChangeArrowheads="1"/>
          </p:cNvSpPr>
          <p:nvPr/>
        </p:nvSpPr>
        <p:spPr bwMode="auto">
          <a:xfrm>
            <a:off x="5972175" y="6067425"/>
            <a:ext cx="119063" cy="13493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Oval 19"/>
          <p:cNvSpPr>
            <a:spLocks noChangeArrowheads="1"/>
          </p:cNvSpPr>
          <p:nvPr/>
        </p:nvSpPr>
        <p:spPr bwMode="auto">
          <a:xfrm>
            <a:off x="5899150" y="6243638"/>
            <a:ext cx="119063" cy="1492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Oval 20"/>
          <p:cNvSpPr>
            <a:spLocks noChangeArrowheads="1"/>
          </p:cNvSpPr>
          <p:nvPr/>
        </p:nvSpPr>
        <p:spPr bwMode="auto">
          <a:xfrm>
            <a:off x="7343775" y="5835650"/>
            <a:ext cx="376238" cy="225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21"/>
          <p:cNvSpPr>
            <a:spLocks noChangeArrowheads="1"/>
          </p:cNvSpPr>
          <p:nvPr/>
        </p:nvSpPr>
        <p:spPr bwMode="auto">
          <a:xfrm>
            <a:off x="7781925" y="5686425"/>
            <a:ext cx="179388" cy="1651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auto">
          <a:xfrm>
            <a:off x="7858125" y="5886450"/>
            <a:ext cx="119063" cy="13493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Oval 23"/>
          <p:cNvSpPr>
            <a:spLocks noChangeArrowheads="1"/>
          </p:cNvSpPr>
          <p:nvPr/>
        </p:nvSpPr>
        <p:spPr bwMode="auto">
          <a:xfrm>
            <a:off x="7785100" y="6062663"/>
            <a:ext cx="119063" cy="1492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4" name="Freeform 44" descr="Широкий диагональный 2"/>
          <p:cNvSpPr>
            <a:spLocks/>
          </p:cNvSpPr>
          <p:nvPr/>
        </p:nvSpPr>
        <p:spPr bwMode="auto">
          <a:xfrm>
            <a:off x="4424363" y="2689225"/>
            <a:ext cx="2455862" cy="3417888"/>
          </a:xfrm>
          <a:custGeom>
            <a:avLst/>
            <a:gdLst>
              <a:gd name="T0" fmla="*/ 0 w 1547"/>
              <a:gd name="T1" fmla="*/ 2153 h 2153"/>
              <a:gd name="T2" fmla="*/ 1547 w 1547"/>
              <a:gd name="T3" fmla="*/ 1797 h 2153"/>
              <a:gd name="T4" fmla="*/ 1312 w 1547"/>
              <a:gd name="T5" fmla="*/ 0 h 2153"/>
              <a:gd name="T6" fmla="*/ 675 w 1547"/>
              <a:gd name="T7" fmla="*/ 122 h 2153"/>
              <a:gd name="T8" fmla="*/ 0 w 1547"/>
              <a:gd name="T9" fmla="*/ 2153 h 2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7"/>
              <a:gd name="T16" fmla="*/ 0 h 2153"/>
              <a:gd name="T17" fmla="*/ 1547 w 1547"/>
              <a:gd name="T18" fmla="*/ 2153 h 21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7" h="2153">
                <a:moveTo>
                  <a:pt x="0" y="2153"/>
                </a:moveTo>
                <a:lnTo>
                  <a:pt x="1547" y="1797"/>
                </a:lnTo>
                <a:lnTo>
                  <a:pt x="1312" y="0"/>
                </a:lnTo>
                <a:lnTo>
                  <a:pt x="675" y="122"/>
                </a:lnTo>
                <a:lnTo>
                  <a:pt x="0" y="2153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7" name="Freeform 37" descr="Широкий диагональный 2"/>
          <p:cNvSpPr>
            <a:spLocks/>
          </p:cNvSpPr>
          <p:nvPr/>
        </p:nvSpPr>
        <p:spPr bwMode="auto">
          <a:xfrm>
            <a:off x="6300788" y="-215900"/>
            <a:ext cx="887412" cy="6343650"/>
          </a:xfrm>
          <a:custGeom>
            <a:avLst/>
            <a:gdLst>
              <a:gd name="T0" fmla="*/ 0 w 559"/>
              <a:gd name="T1" fmla="*/ 3996 h 3996"/>
              <a:gd name="T2" fmla="*/ 559 w 559"/>
              <a:gd name="T3" fmla="*/ 3420 h 3996"/>
              <a:gd name="T4" fmla="*/ 527 w 559"/>
              <a:gd name="T5" fmla="*/ 0 h 3996"/>
              <a:gd name="T6" fmla="*/ 0 w 559"/>
              <a:gd name="T7" fmla="*/ 488 h 3996"/>
              <a:gd name="T8" fmla="*/ 0 w 559"/>
              <a:gd name="T9" fmla="*/ 3996 h 39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9"/>
              <a:gd name="T16" fmla="*/ 0 h 3996"/>
              <a:gd name="T17" fmla="*/ 559 w 559"/>
              <a:gd name="T18" fmla="*/ 3996 h 39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9" h="3996">
                <a:moveTo>
                  <a:pt x="0" y="3996"/>
                </a:moveTo>
                <a:lnTo>
                  <a:pt x="559" y="3420"/>
                </a:lnTo>
                <a:lnTo>
                  <a:pt x="527" y="0"/>
                </a:lnTo>
                <a:lnTo>
                  <a:pt x="0" y="488"/>
                </a:lnTo>
                <a:lnTo>
                  <a:pt x="0" y="3996"/>
                </a:lnTo>
                <a:close/>
              </a:path>
            </a:pathLst>
          </a:cu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6" name="Rectangle 36" descr="Широкий диагональный 2"/>
          <p:cNvSpPr>
            <a:spLocks noChangeArrowheads="1"/>
          </p:cNvSpPr>
          <p:nvPr/>
        </p:nvSpPr>
        <p:spPr bwMode="auto">
          <a:xfrm>
            <a:off x="3563938" y="549275"/>
            <a:ext cx="2736850" cy="5589588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9" name="Text Box 23"/>
          <p:cNvSpPr txBox="1">
            <a:spLocks noChangeArrowheads="1"/>
          </p:cNvSpPr>
          <p:nvPr/>
        </p:nvSpPr>
        <p:spPr bwMode="auto">
          <a:xfrm>
            <a:off x="5008563" y="2332038"/>
            <a:ext cx="501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K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68700" y="2009775"/>
            <a:ext cx="3611563" cy="4111625"/>
            <a:chOff x="1202" y="1026"/>
            <a:chExt cx="1769" cy="2268"/>
          </a:xfrm>
        </p:grpSpPr>
        <p:sp>
          <p:nvSpPr>
            <p:cNvPr id="31779" name="AutoShape 4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80" name="Line 5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1" name="Line 6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2" name="Line 7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51" name="Text Box 13"/>
          <p:cNvSpPr txBox="1">
            <a:spLocks noChangeArrowheads="1"/>
          </p:cNvSpPr>
          <p:nvPr/>
        </p:nvSpPr>
        <p:spPr bwMode="auto">
          <a:xfrm>
            <a:off x="3013075" y="58737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31752" name="Text Box 14"/>
          <p:cNvSpPr txBox="1">
            <a:spLocks noChangeArrowheads="1"/>
          </p:cNvSpPr>
          <p:nvPr/>
        </p:nvSpPr>
        <p:spPr bwMode="auto">
          <a:xfrm>
            <a:off x="6161088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31753" name="Text Box 15"/>
          <p:cNvSpPr txBox="1">
            <a:spLocks noChangeArrowheads="1"/>
          </p:cNvSpPr>
          <p:nvPr/>
        </p:nvSpPr>
        <p:spPr bwMode="auto">
          <a:xfrm>
            <a:off x="7235825" y="4868863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31754" name="Text Box 16"/>
          <p:cNvSpPr txBox="1">
            <a:spLocks noChangeArrowheads="1"/>
          </p:cNvSpPr>
          <p:nvPr/>
        </p:nvSpPr>
        <p:spPr bwMode="auto">
          <a:xfrm>
            <a:off x="4032250" y="47259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1755" name="Text Box 17"/>
          <p:cNvSpPr txBox="1">
            <a:spLocks noChangeArrowheads="1"/>
          </p:cNvSpPr>
          <p:nvPr/>
        </p:nvSpPr>
        <p:spPr bwMode="auto">
          <a:xfrm>
            <a:off x="2919413" y="25050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1756" name="Text Box 18"/>
          <p:cNvSpPr txBox="1">
            <a:spLocks noChangeArrowheads="1"/>
          </p:cNvSpPr>
          <p:nvPr/>
        </p:nvSpPr>
        <p:spPr bwMode="auto">
          <a:xfrm>
            <a:off x="4124325" y="1435100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1757" name="Text Box 19"/>
          <p:cNvSpPr txBox="1">
            <a:spLocks noChangeArrowheads="1"/>
          </p:cNvSpPr>
          <p:nvPr/>
        </p:nvSpPr>
        <p:spPr bwMode="auto">
          <a:xfrm>
            <a:off x="7235825" y="1628775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1758" name="Text Box 21"/>
          <p:cNvSpPr txBox="1">
            <a:spLocks noChangeArrowheads="1"/>
          </p:cNvSpPr>
          <p:nvPr/>
        </p:nvSpPr>
        <p:spPr bwMode="auto">
          <a:xfrm>
            <a:off x="6877050" y="54451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1759" name="Text Box 22"/>
          <p:cNvSpPr txBox="1">
            <a:spLocks noChangeArrowheads="1"/>
          </p:cNvSpPr>
          <p:nvPr/>
        </p:nvSpPr>
        <p:spPr bwMode="auto">
          <a:xfrm>
            <a:off x="3995738" y="6092825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H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 flipH="1">
            <a:off x="4402138" y="2833688"/>
            <a:ext cx="1109662" cy="3287712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61" name="Line 32"/>
          <p:cNvSpPr>
            <a:spLocks noChangeShapeType="1"/>
          </p:cNvSpPr>
          <p:nvPr/>
        </p:nvSpPr>
        <p:spPr bwMode="auto">
          <a:xfrm>
            <a:off x="5048250" y="2833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3" name="Line 33"/>
          <p:cNvSpPr>
            <a:spLocks noChangeShapeType="1"/>
          </p:cNvSpPr>
          <p:nvPr/>
        </p:nvSpPr>
        <p:spPr bwMode="auto">
          <a:xfrm flipV="1">
            <a:off x="5511800" y="150813"/>
            <a:ext cx="1019175" cy="2682875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4" name="Line 34"/>
          <p:cNvSpPr>
            <a:spLocks noChangeShapeType="1"/>
          </p:cNvSpPr>
          <p:nvPr/>
        </p:nvSpPr>
        <p:spPr bwMode="auto">
          <a:xfrm flipV="1">
            <a:off x="6253163" y="150813"/>
            <a:ext cx="0" cy="61356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5" name="Freeform 35"/>
          <p:cNvSpPr>
            <a:spLocks/>
          </p:cNvSpPr>
          <p:nvPr/>
        </p:nvSpPr>
        <p:spPr bwMode="auto">
          <a:xfrm>
            <a:off x="6157913" y="0"/>
            <a:ext cx="738187" cy="5537200"/>
          </a:xfrm>
          <a:custGeom>
            <a:avLst/>
            <a:gdLst>
              <a:gd name="T0" fmla="*/ 465 w 465"/>
              <a:gd name="T1" fmla="*/ 3488 h 3488"/>
              <a:gd name="T2" fmla="*/ 0 w 465"/>
              <a:gd name="T3" fmla="*/ 0 h 3488"/>
              <a:gd name="T4" fmla="*/ 0 60000 65536"/>
              <a:gd name="T5" fmla="*/ 0 60000 65536"/>
              <a:gd name="T6" fmla="*/ 0 w 465"/>
              <a:gd name="T7" fmla="*/ 0 h 3488"/>
              <a:gd name="T8" fmla="*/ 465 w 465"/>
              <a:gd name="T9" fmla="*/ 3488 h 34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5" h="3488">
                <a:moveTo>
                  <a:pt x="465" y="3488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8" name="Oval 38"/>
          <p:cNvSpPr>
            <a:spLocks noChangeArrowheads="1"/>
          </p:cNvSpPr>
          <p:nvPr/>
        </p:nvSpPr>
        <p:spPr bwMode="auto">
          <a:xfrm>
            <a:off x="6161088" y="7778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4402138" y="5545138"/>
            <a:ext cx="2500312" cy="576262"/>
          </a:xfrm>
          <a:prstGeom prst="line">
            <a:avLst/>
          </a:prstGeom>
          <a:noFill/>
          <a:ln w="1905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2" name="Line 42"/>
          <p:cNvSpPr>
            <a:spLocks noChangeShapeType="1"/>
          </p:cNvSpPr>
          <p:nvPr/>
        </p:nvSpPr>
        <p:spPr bwMode="auto">
          <a:xfrm flipH="1">
            <a:off x="5440363" y="2692400"/>
            <a:ext cx="1008062" cy="21590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6588125" y="2349500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31770" name="Oval 12"/>
          <p:cNvSpPr>
            <a:spLocks noChangeArrowheads="1"/>
          </p:cNvSpPr>
          <p:nvPr/>
        </p:nvSpPr>
        <p:spPr bwMode="auto">
          <a:xfrm>
            <a:off x="4310063" y="6038850"/>
            <a:ext cx="182562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1" name="Oval 11"/>
          <p:cNvSpPr>
            <a:spLocks noChangeArrowheads="1"/>
          </p:cNvSpPr>
          <p:nvPr/>
        </p:nvSpPr>
        <p:spPr bwMode="auto">
          <a:xfrm>
            <a:off x="6808788" y="5462588"/>
            <a:ext cx="182562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59" name="Oval 39"/>
          <p:cNvSpPr>
            <a:spLocks noChangeArrowheads="1"/>
          </p:cNvSpPr>
          <p:nvPr/>
        </p:nvSpPr>
        <p:spPr bwMode="auto">
          <a:xfrm>
            <a:off x="6407150" y="2619375"/>
            <a:ext cx="184150" cy="163513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3" name="Oval 10"/>
          <p:cNvSpPr>
            <a:spLocks noChangeArrowheads="1"/>
          </p:cNvSpPr>
          <p:nvPr/>
        </p:nvSpPr>
        <p:spPr bwMode="auto">
          <a:xfrm>
            <a:off x="5367338" y="2835275"/>
            <a:ext cx="184150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72" name="Picture 52" descr="feet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610796" flipH="1">
            <a:off x="3678238" y="1958975"/>
            <a:ext cx="4286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76" name="Text Box 20"/>
          <p:cNvSpPr txBox="1">
            <a:spLocks noChangeArrowheads="1"/>
          </p:cNvSpPr>
          <p:nvPr/>
        </p:nvSpPr>
        <p:spPr bwMode="auto">
          <a:xfrm>
            <a:off x="5651500" y="27813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5173" name="Rectangle 53"/>
          <p:cNvSpPr>
            <a:spLocks noChangeArrowheads="1"/>
          </p:cNvSpPr>
          <p:nvPr/>
        </p:nvSpPr>
        <p:spPr bwMode="auto">
          <a:xfrm>
            <a:off x="1331640" y="332656"/>
            <a:ext cx="21418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Метод следов</a:t>
            </a:r>
          </a:p>
        </p:txBody>
      </p:sp>
      <p:sp>
        <p:nvSpPr>
          <p:cNvPr id="5174" name="Text Box 54"/>
          <p:cNvSpPr txBox="1">
            <a:spLocks noChangeArrowheads="1"/>
          </p:cNvSpPr>
          <p:nvPr/>
        </p:nvSpPr>
        <p:spPr bwMode="auto">
          <a:xfrm>
            <a:off x="6372225" y="54927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X</a:t>
            </a:r>
            <a:endParaRPr lang="ru-RU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6669360"/>
            <a:ext cx="1547664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5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animBg="1"/>
      <p:bldP spid="5157" grpId="0" animBg="1"/>
      <p:bldP spid="5157" grpId="1" animBg="1"/>
      <p:bldP spid="5156" grpId="0" animBg="1"/>
      <p:bldP spid="5156" grpId="1" animBg="1"/>
      <p:bldP spid="5151" grpId="0" animBg="1"/>
      <p:bldP spid="5153" grpId="0" animBg="1"/>
      <p:bldP spid="5154" grpId="0" animBg="1"/>
      <p:bldP spid="5155" grpId="0" animBg="1"/>
      <p:bldP spid="5158" grpId="0" animBg="1"/>
      <p:bldP spid="5129" grpId="0" animBg="1"/>
      <p:bldP spid="5162" grpId="0" animBg="1"/>
      <p:bldP spid="5165" grpId="0"/>
      <p:bldP spid="5159" grpId="0" animBg="1"/>
      <p:bldP spid="5173" grpId="0"/>
      <p:bldP spid="51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548679"/>
            <a:ext cx="7812360" cy="100811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Построение сечений многогранников.</a:t>
            </a:r>
          </a:p>
        </p:txBody>
      </p:sp>
      <p:grpSp>
        <p:nvGrpSpPr>
          <p:cNvPr id="2" name="Group 123"/>
          <p:cNvGrpSpPr>
            <a:grpSpLocks/>
          </p:cNvGrpSpPr>
          <p:nvPr/>
        </p:nvGrpSpPr>
        <p:grpSpPr bwMode="auto">
          <a:xfrm>
            <a:off x="1691680" y="1628800"/>
            <a:ext cx="6984777" cy="4824536"/>
            <a:chOff x="249" y="300"/>
            <a:chExt cx="5322" cy="3739"/>
          </a:xfrm>
        </p:grpSpPr>
        <p:grpSp>
          <p:nvGrpSpPr>
            <p:cNvPr id="3" name="Group 110"/>
            <p:cNvGrpSpPr>
              <a:grpSpLocks/>
            </p:cNvGrpSpPr>
            <p:nvPr/>
          </p:nvGrpSpPr>
          <p:grpSpPr bwMode="auto">
            <a:xfrm>
              <a:off x="2608" y="1207"/>
              <a:ext cx="2963" cy="2832"/>
              <a:chOff x="864" y="1056"/>
              <a:chExt cx="2736" cy="2832"/>
            </a:xfrm>
          </p:grpSpPr>
          <p:grpSp>
            <p:nvGrpSpPr>
              <p:cNvPr id="4" name="Group 111"/>
              <p:cNvGrpSpPr>
                <a:grpSpLocks/>
              </p:cNvGrpSpPr>
              <p:nvPr/>
            </p:nvGrpSpPr>
            <p:grpSpPr bwMode="auto">
              <a:xfrm>
                <a:off x="1008" y="1776"/>
                <a:ext cx="2448" cy="1488"/>
                <a:chOff x="960" y="1008"/>
                <a:chExt cx="2448" cy="1488"/>
              </a:xfrm>
            </p:grpSpPr>
            <p:sp>
              <p:nvSpPr>
                <p:cNvPr id="3184" name="AutoShape 112"/>
                <p:cNvSpPr>
                  <a:spLocks noChangeArrowheads="1"/>
                </p:cNvSpPr>
                <p:nvPr/>
              </p:nvSpPr>
              <p:spPr bwMode="auto">
                <a:xfrm>
                  <a:off x="960" y="1008"/>
                  <a:ext cx="2448" cy="1488"/>
                </a:xfrm>
                <a:prstGeom prst="cube">
                  <a:avLst>
                    <a:gd name="adj" fmla="val 25000"/>
                  </a:avLst>
                </a:prstGeom>
                <a:gradFill rotWithShape="1">
                  <a:gsLst>
                    <a:gs pos="0">
                      <a:srgbClr val="80CE9E">
                        <a:alpha val="50999"/>
                      </a:srgbClr>
                    </a:gs>
                    <a:gs pos="50000">
                      <a:srgbClr val="418744">
                        <a:alpha val="27000"/>
                      </a:srgbClr>
                    </a:gs>
                    <a:gs pos="100000">
                      <a:srgbClr val="80CE9E">
                        <a:alpha val="50999"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7434" name="Line 113"/>
                <p:cNvSpPr>
                  <a:spLocks noChangeShapeType="1"/>
                </p:cNvSpPr>
                <p:nvPr/>
              </p:nvSpPr>
              <p:spPr bwMode="auto">
                <a:xfrm>
                  <a:off x="1344" y="1008"/>
                  <a:ext cx="0" cy="110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35" name="Line 114"/>
                <p:cNvSpPr>
                  <a:spLocks noChangeShapeType="1"/>
                </p:cNvSpPr>
                <p:nvPr/>
              </p:nvSpPr>
              <p:spPr bwMode="auto">
                <a:xfrm flipV="1">
                  <a:off x="960" y="2112"/>
                  <a:ext cx="384" cy="3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36" name="Line 115"/>
                <p:cNvSpPr>
                  <a:spLocks noChangeShapeType="1"/>
                </p:cNvSpPr>
                <p:nvPr/>
              </p:nvSpPr>
              <p:spPr bwMode="auto">
                <a:xfrm>
                  <a:off x="1344" y="2112"/>
                  <a:ext cx="206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88" name="AutoShape 116"/>
              <p:cNvSpPr>
                <a:spLocks noChangeArrowheads="1"/>
              </p:cNvSpPr>
              <p:nvPr/>
            </p:nvSpPr>
            <p:spPr bwMode="auto">
              <a:xfrm>
                <a:off x="864" y="1056"/>
                <a:ext cx="2736" cy="2832"/>
              </a:xfrm>
              <a:prstGeom prst="parallelogram">
                <a:avLst>
                  <a:gd name="adj" fmla="val 25000"/>
                </a:avLst>
              </a:prstGeom>
              <a:gradFill rotWithShape="1">
                <a:gsLst>
                  <a:gs pos="0">
                    <a:srgbClr val="006600">
                      <a:alpha val="23000"/>
                    </a:srgbClr>
                  </a:gs>
                  <a:gs pos="50000">
                    <a:srgbClr val="FFFF99">
                      <a:alpha val="62000"/>
                    </a:srgbClr>
                  </a:gs>
                  <a:gs pos="100000">
                    <a:srgbClr val="006600">
                      <a:alpha val="2300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427" name="Line 117"/>
              <p:cNvSpPr>
                <a:spLocks noChangeShapeType="1"/>
              </p:cNvSpPr>
              <p:nvPr/>
            </p:nvSpPr>
            <p:spPr bwMode="auto">
              <a:xfrm flipH="1">
                <a:off x="3072" y="1776"/>
                <a:ext cx="384" cy="1488"/>
              </a:xfrm>
              <a:prstGeom prst="line">
                <a:avLst/>
              </a:prstGeom>
              <a:noFill/>
              <a:ln w="5715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8" name="Line 118"/>
              <p:cNvSpPr>
                <a:spLocks noChangeShapeType="1"/>
              </p:cNvSpPr>
              <p:nvPr/>
            </p:nvSpPr>
            <p:spPr bwMode="auto">
              <a:xfrm flipH="1">
                <a:off x="1008" y="1776"/>
                <a:ext cx="384" cy="1488"/>
              </a:xfrm>
              <a:prstGeom prst="line">
                <a:avLst/>
              </a:prstGeom>
              <a:noFill/>
              <a:ln w="5715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9" name="Line 119"/>
              <p:cNvSpPr>
                <a:spLocks noChangeShapeType="1"/>
              </p:cNvSpPr>
              <p:nvPr/>
            </p:nvSpPr>
            <p:spPr bwMode="auto">
              <a:xfrm>
                <a:off x="1008" y="3264"/>
                <a:ext cx="2064" cy="0"/>
              </a:xfrm>
              <a:prstGeom prst="line">
                <a:avLst/>
              </a:prstGeom>
              <a:noFill/>
              <a:ln w="5715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0" name="Line 120"/>
              <p:cNvSpPr>
                <a:spLocks noChangeShapeType="1"/>
              </p:cNvSpPr>
              <p:nvPr/>
            </p:nvSpPr>
            <p:spPr bwMode="auto">
              <a:xfrm>
                <a:off x="1392" y="1776"/>
                <a:ext cx="2064" cy="0"/>
              </a:xfrm>
              <a:prstGeom prst="line">
                <a:avLst/>
              </a:prstGeom>
              <a:noFill/>
              <a:ln w="5715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22"/>
            <p:cNvGrpSpPr>
              <a:grpSpLocks/>
            </p:cNvGrpSpPr>
            <p:nvPr/>
          </p:nvGrpSpPr>
          <p:grpSpPr bwMode="auto">
            <a:xfrm>
              <a:off x="249" y="300"/>
              <a:ext cx="1905" cy="2585"/>
              <a:chOff x="431" y="890"/>
              <a:chExt cx="1905" cy="2585"/>
            </a:xfrm>
          </p:grpSpPr>
          <p:sp>
            <p:nvSpPr>
              <p:cNvPr id="3163" name="AutoShape 91"/>
              <p:cNvSpPr>
                <a:spLocks noChangeArrowheads="1"/>
              </p:cNvSpPr>
              <p:nvPr/>
            </p:nvSpPr>
            <p:spPr bwMode="auto">
              <a:xfrm rot="-2378441">
                <a:off x="476" y="2203"/>
                <a:ext cx="1817" cy="801"/>
              </a:xfrm>
              <a:prstGeom prst="rtTriangle">
                <a:avLst/>
              </a:prstGeom>
              <a:gradFill rotWithShape="1">
                <a:gsLst>
                  <a:gs pos="0">
                    <a:srgbClr val="000099">
                      <a:alpha val="42999"/>
                    </a:srgbClr>
                  </a:gs>
                  <a:gs pos="50000">
                    <a:srgbClr val="66CCFF">
                      <a:alpha val="44000"/>
                    </a:srgbClr>
                  </a:gs>
                  <a:gs pos="100000">
                    <a:srgbClr val="000099">
                      <a:alpha val="42999"/>
                    </a:srgbClr>
                  </a:gs>
                </a:gsLst>
                <a:lin ang="5400000" scaled="1"/>
              </a:gra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66" name="AutoShape 94"/>
              <p:cNvSpPr>
                <a:spLocks noChangeArrowheads="1"/>
              </p:cNvSpPr>
              <p:nvPr/>
            </p:nvSpPr>
            <p:spPr bwMode="auto">
              <a:xfrm rot="-1973954">
                <a:off x="793" y="1570"/>
                <a:ext cx="945" cy="429"/>
              </a:xfrm>
              <a:prstGeom prst="rtTriangle">
                <a:avLst/>
              </a:prstGeom>
              <a:gradFill rotWithShape="1">
                <a:gsLst>
                  <a:gs pos="0">
                    <a:srgbClr val="000099">
                      <a:alpha val="44000"/>
                    </a:srgbClr>
                  </a:gs>
                  <a:gs pos="50000">
                    <a:srgbClr val="66CCFF">
                      <a:alpha val="46001"/>
                    </a:srgbClr>
                  </a:gs>
                  <a:gs pos="100000">
                    <a:srgbClr val="000099">
                      <a:alpha val="44000"/>
                    </a:srgbClr>
                  </a:gs>
                </a:gsLst>
                <a:lin ang="5400000" scaled="1"/>
              </a:gra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420" name="Line 98"/>
              <p:cNvSpPr>
                <a:spLocks noChangeShapeType="1"/>
              </p:cNvSpPr>
              <p:nvPr/>
            </p:nvSpPr>
            <p:spPr bwMode="auto">
              <a:xfrm flipH="1">
                <a:off x="930" y="890"/>
                <a:ext cx="136" cy="258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1" name="Line 102"/>
              <p:cNvSpPr>
                <a:spLocks noChangeShapeType="1"/>
              </p:cNvSpPr>
              <p:nvPr/>
            </p:nvSpPr>
            <p:spPr bwMode="auto">
              <a:xfrm flipH="1" flipV="1">
                <a:off x="1066" y="890"/>
                <a:ext cx="1270" cy="14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2" name="Line 121"/>
              <p:cNvSpPr>
                <a:spLocks noChangeShapeType="1"/>
              </p:cNvSpPr>
              <p:nvPr/>
            </p:nvSpPr>
            <p:spPr bwMode="auto">
              <a:xfrm flipV="1">
                <a:off x="431" y="890"/>
                <a:ext cx="635" cy="19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0" y="6669360"/>
            <a:ext cx="1547664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3" name="Freeform 33" descr="Контурные ромбики"/>
          <p:cNvSpPr>
            <a:spLocks/>
          </p:cNvSpPr>
          <p:nvPr/>
        </p:nvSpPr>
        <p:spPr bwMode="auto">
          <a:xfrm>
            <a:off x="4324350" y="3860800"/>
            <a:ext cx="2498725" cy="1422400"/>
          </a:xfrm>
          <a:custGeom>
            <a:avLst/>
            <a:gdLst/>
            <a:ahLst/>
            <a:cxnLst>
              <a:cxn ang="0">
                <a:pos x="46" y="48"/>
              </a:cxn>
              <a:cxn ang="0">
                <a:pos x="1574" y="896"/>
              </a:cxn>
              <a:cxn ang="0">
                <a:pos x="182" y="862"/>
              </a:cxn>
              <a:cxn ang="0">
                <a:pos x="0" y="0"/>
              </a:cxn>
            </a:cxnLst>
            <a:rect l="0" t="0" r="r" b="b"/>
            <a:pathLst>
              <a:path w="1574" h="896">
                <a:moveTo>
                  <a:pt x="46" y="48"/>
                </a:moveTo>
                <a:lnTo>
                  <a:pt x="1574" y="896"/>
                </a:lnTo>
                <a:lnTo>
                  <a:pt x="182" y="862"/>
                </a:lnTo>
                <a:lnTo>
                  <a:pt x="0" y="0"/>
                </a:lnTo>
              </a:path>
            </a:pathLst>
          </a:custGeom>
          <a:pattFill prst="openDmnd">
            <a:fgClr>
              <a:srgbClr val="0099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8" name="Freeform 28"/>
          <p:cNvSpPr>
            <a:spLocks/>
          </p:cNvSpPr>
          <p:nvPr/>
        </p:nvSpPr>
        <p:spPr bwMode="auto">
          <a:xfrm>
            <a:off x="1447800" y="5054600"/>
            <a:ext cx="3140075" cy="17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78" y="112"/>
              </a:cxn>
            </a:cxnLst>
            <a:rect l="0" t="0" r="r" b="b"/>
            <a:pathLst>
              <a:path w="1978" h="112">
                <a:moveTo>
                  <a:pt x="0" y="0"/>
                </a:moveTo>
                <a:lnTo>
                  <a:pt x="1978" y="112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4" name="Freeform 24" descr="Контурные ромбики"/>
          <p:cNvSpPr>
            <a:spLocks/>
          </p:cNvSpPr>
          <p:nvPr/>
        </p:nvSpPr>
        <p:spPr bwMode="auto">
          <a:xfrm>
            <a:off x="4324350" y="2492375"/>
            <a:ext cx="2486025" cy="2816225"/>
          </a:xfrm>
          <a:custGeom>
            <a:avLst/>
            <a:gdLst/>
            <a:ahLst/>
            <a:cxnLst>
              <a:cxn ang="0">
                <a:pos x="0" y="878"/>
              </a:cxn>
              <a:cxn ang="0">
                <a:pos x="1450" y="0"/>
              </a:cxn>
              <a:cxn ang="0">
                <a:pos x="1566" y="1774"/>
              </a:cxn>
              <a:cxn ang="0">
                <a:pos x="0" y="878"/>
              </a:cxn>
            </a:cxnLst>
            <a:rect l="0" t="0" r="r" b="b"/>
            <a:pathLst>
              <a:path w="1566" h="1774">
                <a:moveTo>
                  <a:pt x="0" y="878"/>
                </a:moveTo>
                <a:lnTo>
                  <a:pt x="1450" y="0"/>
                </a:lnTo>
                <a:lnTo>
                  <a:pt x="1566" y="1774"/>
                </a:lnTo>
                <a:lnTo>
                  <a:pt x="0" y="878"/>
                </a:lnTo>
                <a:close/>
              </a:path>
            </a:pathLst>
          </a:custGeom>
          <a:pattFill prst="openDmnd">
            <a:fgClr>
              <a:srgbClr val="0099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555875" y="549275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Monotype Corsiva" pitchFamily="66" charset="0"/>
              </a:rPr>
              <a:t>Задание с ошибкой.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748088" y="1268413"/>
            <a:ext cx="3889375" cy="4752975"/>
            <a:chOff x="1156" y="1071"/>
            <a:chExt cx="2450" cy="2767"/>
          </a:xfrm>
        </p:grpSpPr>
        <p:sp>
          <p:nvSpPr>
            <p:cNvPr id="61445" name="Freeform 5"/>
            <p:cNvSpPr>
              <a:spLocks/>
            </p:cNvSpPr>
            <p:nvPr/>
          </p:nvSpPr>
          <p:spPr bwMode="auto">
            <a:xfrm>
              <a:off x="1156" y="1071"/>
              <a:ext cx="1588" cy="2767"/>
            </a:xfrm>
            <a:custGeom>
              <a:avLst/>
              <a:gdLst/>
              <a:ahLst/>
              <a:cxnLst>
                <a:cxn ang="0">
                  <a:pos x="0" y="2087"/>
                </a:cxn>
                <a:cxn ang="0">
                  <a:pos x="1361" y="0"/>
                </a:cxn>
                <a:cxn ang="0">
                  <a:pos x="1588" y="2767"/>
                </a:cxn>
                <a:cxn ang="0">
                  <a:pos x="0" y="2087"/>
                </a:cxn>
              </a:cxnLst>
              <a:rect l="0" t="0" r="r" b="b"/>
              <a:pathLst>
                <a:path w="1588" h="2767">
                  <a:moveTo>
                    <a:pt x="0" y="2087"/>
                  </a:moveTo>
                  <a:lnTo>
                    <a:pt x="1361" y="0"/>
                  </a:lnTo>
                  <a:lnTo>
                    <a:pt x="1588" y="2767"/>
                  </a:lnTo>
                  <a:lnTo>
                    <a:pt x="0" y="2087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auto">
            <a:xfrm>
              <a:off x="2517" y="1071"/>
              <a:ext cx="1089" cy="27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9" y="1679"/>
                </a:cxn>
                <a:cxn ang="0">
                  <a:pos x="227" y="2767"/>
                </a:cxn>
              </a:cxnLst>
              <a:rect l="0" t="0" r="r" b="b"/>
              <a:pathLst>
                <a:path w="1089" h="2767">
                  <a:moveTo>
                    <a:pt x="0" y="0"/>
                  </a:moveTo>
                  <a:lnTo>
                    <a:pt x="1089" y="1679"/>
                  </a:lnTo>
                  <a:lnTo>
                    <a:pt x="227" y="2767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8" name="Line 8"/>
            <p:cNvSpPr>
              <a:spLocks noChangeShapeType="1"/>
            </p:cNvSpPr>
            <p:nvPr/>
          </p:nvSpPr>
          <p:spPr bwMode="auto">
            <a:xfrm flipV="1">
              <a:off x="1156" y="2750"/>
              <a:ext cx="2450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50" name="Freeform 10"/>
          <p:cNvSpPr>
            <a:spLocks/>
          </p:cNvSpPr>
          <p:nvPr/>
        </p:nvSpPr>
        <p:spPr bwMode="auto">
          <a:xfrm>
            <a:off x="4321175" y="2492375"/>
            <a:ext cx="2308225" cy="1368425"/>
          </a:xfrm>
          <a:custGeom>
            <a:avLst/>
            <a:gdLst/>
            <a:ahLst/>
            <a:cxnLst>
              <a:cxn ang="0">
                <a:pos x="0" y="862"/>
              </a:cxn>
              <a:cxn ang="0">
                <a:pos x="1454" y="0"/>
              </a:cxn>
            </a:cxnLst>
            <a:rect l="0" t="0" r="r" b="b"/>
            <a:pathLst>
              <a:path w="1454" h="862">
                <a:moveTo>
                  <a:pt x="0" y="862"/>
                </a:moveTo>
                <a:lnTo>
                  <a:pt x="1454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Freeform 11"/>
          <p:cNvSpPr>
            <a:spLocks/>
          </p:cNvSpPr>
          <p:nvPr/>
        </p:nvSpPr>
        <p:spPr bwMode="auto">
          <a:xfrm>
            <a:off x="6619875" y="2476500"/>
            <a:ext cx="190500" cy="2781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1752"/>
              </a:cxn>
            </a:cxnLst>
            <a:rect l="0" t="0" r="r" b="b"/>
            <a:pathLst>
              <a:path w="120" h="1752">
                <a:moveTo>
                  <a:pt x="0" y="0"/>
                </a:moveTo>
                <a:lnTo>
                  <a:pt x="120" y="1752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7" name="Text Box 17"/>
          <p:cNvSpPr txBox="1">
            <a:spLocks noChangeArrowheads="1"/>
          </p:cNvSpPr>
          <p:nvPr/>
        </p:nvSpPr>
        <p:spPr bwMode="auto">
          <a:xfrm>
            <a:off x="6629400" y="2060575"/>
            <a:ext cx="47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3676650" y="3284538"/>
            <a:ext cx="568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М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6772275" y="49418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3348038" y="436562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endParaRPr lang="ru-RU"/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6300788" y="5949950"/>
            <a:ext cx="455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  <a:endParaRPr lang="ru-RU"/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7708900" y="3789363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endParaRPr lang="ru-RU"/>
          </a:p>
        </p:txBody>
      </p:sp>
      <p:sp>
        <p:nvSpPr>
          <p:cNvPr id="61463" name="Text Box 23"/>
          <p:cNvSpPr txBox="1">
            <a:spLocks noChangeArrowheads="1"/>
          </p:cNvSpPr>
          <p:nvPr/>
        </p:nvSpPr>
        <p:spPr bwMode="auto">
          <a:xfrm>
            <a:off x="5940425" y="76517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/>
          </a:p>
        </p:txBody>
      </p:sp>
      <p:sp>
        <p:nvSpPr>
          <p:cNvPr id="61465" name="Freeform 25"/>
          <p:cNvSpPr>
            <a:spLocks/>
          </p:cNvSpPr>
          <p:nvPr/>
        </p:nvSpPr>
        <p:spPr bwMode="auto">
          <a:xfrm>
            <a:off x="900113" y="3898900"/>
            <a:ext cx="3446462" cy="2109788"/>
          </a:xfrm>
          <a:custGeom>
            <a:avLst/>
            <a:gdLst/>
            <a:ahLst/>
            <a:cxnLst>
              <a:cxn ang="0">
                <a:pos x="0" y="1329"/>
              </a:cxn>
              <a:cxn ang="0">
                <a:pos x="2171" y="0"/>
              </a:cxn>
            </a:cxnLst>
            <a:rect l="0" t="0" r="r" b="b"/>
            <a:pathLst>
              <a:path w="2171" h="1329">
                <a:moveTo>
                  <a:pt x="0" y="1329"/>
                </a:moveTo>
                <a:lnTo>
                  <a:pt x="2171" y="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6" name="Freeform 26"/>
          <p:cNvSpPr>
            <a:spLocks/>
          </p:cNvSpPr>
          <p:nvPr/>
        </p:nvSpPr>
        <p:spPr bwMode="auto">
          <a:xfrm>
            <a:off x="1079500" y="4851400"/>
            <a:ext cx="2730500" cy="482600"/>
          </a:xfrm>
          <a:custGeom>
            <a:avLst/>
            <a:gdLst/>
            <a:ahLst/>
            <a:cxnLst>
              <a:cxn ang="0">
                <a:pos x="0" y="304"/>
              </a:cxn>
              <a:cxn ang="0">
                <a:pos x="1720" y="0"/>
              </a:cxn>
            </a:cxnLst>
            <a:rect l="0" t="0" r="r" b="b"/>
            <a:pathLst>
              <a:path w="1720" h="304">
                <a:moveTo>
                  <a:pt x="0" y="304"/>
                </a:moveTo>
                <a:lnTo>
                  <a:pt x="1720" y="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7" name="Oval 27"/>
          <p:cNvSpPr>
            <a:spLocks noChangeArrowheads="1"/>
          </p:cNvSpPr>
          <p:nvPr/>
        </p:nvSpPr>
        <p:spPr bwMode="auto">
          <a:xfrm>
            <a:off x="2339975" y="501332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Freeform 29"/>
          <p:cNvSpPr>
            <a:spLocks/>
          </p:cNvSpPr>
          <p:nvPr/>
        </p:nvSpPr>
        <p:spPr bwMode="auto">
          <a:xfrm>
            <a:off x="4600575" y="5219700"/>
            <a:ext cx="2197100" cy="10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84" y="64"/>
              </a:cxn>
            </a:cxnLst>
            <a:rect l="0" t="0" r="r" b="b"/>
            <a:pathLst>
              <a:path w="1384" h="64">
                <a:moveTo>
                  <a:pt x="0" y="0"/>
                </a:moveTo>
                <a:lnTo>
                  <a:pt x="1384" y="64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71" name="Freeform 31"/>
          <p:cNvSpPr>
            <a:spLocks/>
          </p:cNvSpPr>
          <p:nvPr/>
        </p:nvSpPr>
        <p:spPr bwMode="auto">
          <a:xfrm>
            <a:off x="4333875" y="3898900"/>
            <a:ext cx="241300" cy="128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2" y="808"/>
              </a:cxn>
            </a:cxnLst>
            <a:rect l="0" t="0" r="r" b="b"/>
            <a:pathLst>
              <a:path w="152" h="808">
                <a:moveTo>
                  <a:pt x="0" y="0"/>
                </a:moveTo>
                <a:lnTo>
                  <a:pt x="152" y="808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72" name="Oval 32"/>
          <p:cNvSpPr>
            <a:spLocks noChangeArrowheads="1"/>
          </p:cNvSpPr>
          <p:nvPr/>
        </p:nvSpPr>
        <p:spPr bwMode="auto">
          <a:xfrm>
            <a:off x="6556375" y="2420938"/>
            <a:ext cx="144463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Freeform 16"/>
          <p:cNvSpPr>
            <a:spLocks/>
          </p:cNvSpPr>
          <p:nvPr/>
        </p:nvSpPr>
        <p:spPr bwMode="auto">
          <a:xfrm>
            <a:off x="4321175" y="3886200"/>
            <a:ext cx="2524125" cy="1414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0" y="891"/>
              </a:cxn>
            </a:cxnLst>
            <a:rect l="0" t="0" r="r" b="b"/>
            <a:pathLst>
              <a:path w="1590" h="891">
                <a:moveTo>
                  <a:pt x="0" y="0"/>
                </a:moveTo>
                <a:lnTo>
                  <a:pt x="1590" y="891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4" name="Oval 14"/>
          <p:cNvSpPr>
            <a:spLocks noChangeArrowheads="1"/>
          </p:cNvSpPr>
          <p:nvPr/>
        </p:nvSpPr>
        <p:spPr bwMode="auto">
          <a:xfrm>
            <a:off x="4252913" y="3789363"/>
            <a:ext cx="142875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Oval 13"/>
          <p:cNvSpPr>
            <a:spLocks noChangeArrowheads="1"/>
          </p:cNvSpPr>
          <p:nvPr/>
        </p:nvSpPr>
        <p:spPr bwMode="auto">
          <a:xfrm>
            <a:off x="6700838" y="5229225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474" name="Picture 34" descr="feet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38959" flipH="1">
            <a:off x="34925" y="4878388"/>
            <a:ext cx="4752975" cy="422275"/>
          </a:xfrm>
          <a:prstGeom prst="rect">
            <a:avLst/>
          </a:prstGeom>
          <a:noFill/>
        </p:spPr>
      </p:pic>
      <p:sp>
        <p:nvSpPr>
          <p:cNvPr id="61475" name="Text Box 35"/>
          <p:cNvSpPr txBox="1">
            <a:spLocks noChangeArrowheads="1"/>
          </p:cNvSpPr>
          <p:nvPr/>
        </p:nvSpPr>
        <p:spPr bwMode="auto">
          <a:xfrm>
            <a:off x="4427538" y="522922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61476" name="Text Box 36"/>
          <p:cNvSpPr txBox="1">
            <a:spLocks noChangeArrowheads="1"/>
          </p:cNvSpPr>
          <p:nvPr/>
        </p:nvSpPr>
        <p:spPr bwMode="auto">
          <a:xfrm>
            <a:off x="2124075" y="43656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X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1470" name="Oval 30"/>
          <p:cNvSpPr>
            <a:spLocks noChangeArrowheads="1"/>
          </p:cNvSpPr>
          <p:nvPr/>
        </p:nvSpPr>
        <p:spPr bwMode="auto">
          <a:xfrm>
            <a:off x="4540250" y="5157788"/>
            <a:ext cx="144463" cy="142875"/>
          </a:xfrm>
          <a:prstGeom prst="ellipse">
            <a:avLst/>
          </a:prstGeom>
          <a:solidFill>
            <a:srgbClr val="CC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07504" y="6669360"/>
            <a:ext cx="1512168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1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3" grpId="0" animBg="1"/>
      <p:bldP spid="61468" grpId="0" animBg="1"/>
      <p:bldP spid="61465" grpId="0" animBg="1"/>
      <p:bldP spid="61466" grpId="0" animBg="1"/>
      <p:bldP spid="61467" grpId="0" animBg="1"/>
      <p:bldP spid="61469" grpId="0" animBg="1"/>
      <p:bldP spid="61471" grpId="0" animBg="1"/>
      <p:bldP spid="61456" grpId="0" animBg="1"/>
      <p:bldP spid="61475" grpId="0"/>
      <p:bldP spid="61476" grpId="0"/>
      <p:bldP spid="614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58750" y="5392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1683" name="Freeform 3" descr="Широкий диагональный 2"/>
          <p:cNvSpPr>
            <a:spLocks/>
          </p:cNvSpPr>
          <p:nvPr/>
        </p:nvSpPr>
        <p:spPr bwMode="auto">
          <a:xfrm>
            <a:off x="3000375" y="1690688"/>
            <a:ext cx="3175000" cy="2905125"/>
          </a:xfrm>
          <a:custGeom>
            <a:avLst/>
            <a:gdLst>
              <a:gd name="T0" fmla="*/ 1048 w 2000"/>
              <a:gd name="T1" fmla="*/ 1830 h 1830"/>
              <a:gd name="T2" fmla="*/ 1840 w 2000"/>
              <a:gd name="T3" fmla="*/ 1574 h 1830"/>
              <a:gd name="T4" fmla="*/ 2000 w 2000"/>
              <a:gd name="T5" fmla="*/ 870 h 1830"/>
              <a:gd name="T6" fmla="*/ 1382 w 2000"/>
              <a:gd name="T7" fmla="*/ 0 h 1830"/>
              <a:gd name="T8" fmla="*/ 0 w 2000"/>
              <a:gd name="T9" fmla="*/ 454 h 1830"/>
              <a:gd name="T10" fmla="*/ 1048 w 2000"/>
              <a:gd name="T11" fmla="*/ 1830 h 18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"/>
              <a:gd name="T19" fmla="*/ 0 h 1830"/>
              <a:gd name="T20" fmla="*/ 2000 w 2000"/>
              <a:gd name="T21" fmla="*/ 1830 h 18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" h="1830">
                <a:moveTo>
                  <a:pt x="1048" y="1830"/>
                </a:moveTo>
                <a:lnTo>
                  <a:pt x="1840" y="1574"/>
                </a:lnTo>
                <a:lnTo>
                  <a:pt x="2000" y="870"/>
                </a:lnTo>
                <a:lnTo>
                  <a:pt x="1382" y="0"/>
                </a:lnTo>
                <a:lnTo>
                  <a:pt x="0" y="454"/>
                </a:lnTo>
                <a:lnTo>
                  <a:pt x="1048" y="1830"/>
                </a:lnTo>
                <a:close/>
              </a:path>
            </a:pathLst>
          </a:cu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482850" y="2411413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K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266950" y="1690688"/>
            <a:ext cx="3959225" cy="2968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3059113" y="1674813"/>
            <a:ext cx="50800" cy="2260600"/>
          </a:xfrm>
          <a:custGeom>
            <a:avLst/>
            <a:gdLst>
              <a:gd name="T0" fmla="*/ 0 w 32"/>
              <a:gd name="T1" fmla="*/ 0 h 1424"/>
              <a:gd name="T2" fmla="*/ 32 w 32"/>
              <a:gd name="T3" fmla="*/ 1424 h 1424"/>
              <a:gd name="T4" fmla="*/ 0 60000 65536"/>
              <a:gd name="T5" fmla="*/ 0 60000 65536"/>
              <a:gd name="T6" fmla="*/ 0 w 32"/>
              <a:gd name="T7" fmla="*/ 0 h 1424"/>
              <a:gd name="T8" fmla="*/ 32 w 32"/>
              <a:gd name="T9" fmla="*/ 1424 h 14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1424">
                <a:moveTo>
                  <a:pt x="0" y="0"/>
                </a:moveTo>
                <a:lnTo>
                  <a:pt x="32" y="1424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3122613" y="3922713"/>
            <a:ext cx="3060700" cy="25400"/>
          </a:xfrm>
          <a:custGeom>
            <a:avLst/>
            <a:gdLst>
              <a:gd name="T0" fmla="*/ 1928 w 1928"/>
              <a:gd name="T1" fmla="*/ 0 h 16"/>
              <a:gd name="T2" fmla="*/ 0 w 1928"/>
              <a:gd name="T3" fmla="*/ 16 h 16"/>
              <a:gd name="T4" fmla="*/ 0 60000 65536"/>
              <a:gd name="T5" fmla="*/ 0 60000 65536"/>
              <a:gd name="T6" fmla="*/ 0 w 1928"/>
              <a:gd name="T7" fmla="*/ 0 h 16"/>
              <a:gd name="T8" fmla="*/ 1928 w 1928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8" h="16">
                <a:moveTo>
                  <a:pt x="1928" y="0"/>
                </a:moveTo>
                <a:lnTo>
                  <a:pt x="0" y="16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2266950" y="3948113"/>
            <a:ext cx="842963" cy="711200"/>
          </a:xfrm>
          <a:custGeom>
            <a:avLst/>
            <a:gdLst>
              <a:gd name="T0" fmla="*/ 531 w 531"/>
              <a:gd name="T1" fmla="*/ 0 h 448"/>
              <a:gd name="T2" fmla="*/ 0 w 531"/>
              <a:gd name="T3" fmla="*/ 448 h 448"/>
              <a:gd name="T4" fmla="*/ 0 60000 65536"/>
              <a:gd name="T5" fmla="*/ 0 60000 65536"/>
              <a:gd name="T6" fmla="*/ 0 w 531"/>
              <a:gd name="T7" fmla="*/ 0 h 448"/>
              <a:gd name="T8" fmla="*/ 531 w 531"/>
              <a:gd name="T9" fmla="*/ 448 h 4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1" h="448">
                <a:moveTo>
                  <a:pt x="531" y="0"/>
                </a:moveTo>
                <a:lnTo>
                  <a:pt x="0" y="448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979613" y="449897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006975" y="4572000"/>
            <a:ext cx="455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083300" y="377983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059113" y="342900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1763713" y="2205038"/>
            <a:ext cx="611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2843213" y="1114425"/>
            <a:ext cx="611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940425" y="1330325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859338" y="2338388"/>
            <a:ext cx="588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6302375" y="2843213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4211638" y="4643438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H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1699" name="Freeform 19"/>
          <p:cNvSpPr>
            <a:spLocks/>
          </p:cNvSpPr>
          <p:nvPr/>
        </p:nvSpPr>
        <p:spPr bwMode="auto">
          <a:xfrm>
            <a:off x="2932113" y="1674813"/>
            <a:ext cx="2286000" cy="774700"/>
          </a:xfrm>
          <a:custGeom>
            <a:avLst/>
            <a:gdLst>
              <a:gd name="T0" fmla="*/ 1440 w 1440"/>
              <a:gd name="T1" fmla="*/ 0 h 488"/>
              <a:gd name="T2" fmla="*/ 0 w 1440"/>
              <a:gd name="T3" fmla="*/ 488 h 488"/>
              <a:gd name="T4" fmla="*/ 0 60000 65536"/>
              <a:gd name="T5" fmla="*/ 0 60000 65536"/>
              <a:gd name="T6" fmla="*/ 0 w 1440"/>
              <a:gd name="T7" fmla="*/ 0 h 488"/>
              <a:gd name="T8" fmla="*/ 1440 w 1440"/>
              <a:gd name="T9" fmla="*/ 488 h 4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0" h="488">
                <a:moveTo>
                  <a:pt x="1440" y="0"/>
                </a:moveTo>
                <a:lnTo>
                  <a:pt x="0" y="488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>
            <a:off x="4022725" y="16557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5219700" y="1114425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71702" name="Freeform 22"/>
          <p:cNvSpPr>
            <a:spLocks/>
          </p:cNvSpPr>
          <p:nvPr/>
        </p:nvSpPr>
        <p:spPr bwMode="auto">
          <a:xfrm>
            <a:off x="2970213" y="2436813"/>
            <a:ext cx="1727200" cy="2235200"/>
          </a:xfrm>
          <a:custGeom>
            <a:avLst/>
            <a:gdLst>
              <a:gd name="T0" fmla="*/ 1088 w 1088"/>
              <a:gd name="T1" fmla="*/ 1408 h 1408"/>
              <a:gd name="T2" fmla="*/ 0 w 1088"/>
              <a:gd name="T3" fmla="*/ 0 h 1408"/>
              <a:gd name="T4" fmla="*/ 0 60000 65536"/>
              <a:gd name="T5" fmla="*/ 0 60000 65536"/>
              <a:gd name="T6" fmla="*/ 0 w 1088"/>
              <a:gd name="T7" fmla="*/ 0 h 1408"/>
              <a:gd name="T8" fmla="*/ 1088 w 1088"/>
              <a:gd name="T9" fmla="*/ 1408 h 14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88" h="1408">
                <a:moveTo>
                  <a:pt x="1088" y="1408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3" name="Freeform 23"/>
          <p:cNvSpPr>
            <a:spLocks/>
          </p:cNvSpPr>
          <p:nvPr/>
        </p:nvSpPr>
        <p:spPr bwMode="auto">
          <a:xfrm>
            <a:off x="4643438" y="4675188"/>
            <a:ext cx="1371600" cy="1778000"/>
          </a:xfrm>
          <a:custGeom>
            <a:avLst/>
            <a:gdLst>
              <a:gd name="T0" fmla="*/ 0 w 864"/>
              <a:gd name="T1" fmla="*/ 0 h 1120"/>
              <a:gd name="T2" fmla="*/ 864 w 864"/>
              <a:gd name="T3" fmla="*/ 1120 h 1120"/>
              <a:gd name="T4" fmla="*/ 0 60000 65536"/>
              <a:gd name="T5" fmla="*/ 0 60000 65536"/>
              <a:gd name="T6" fmla="*/ 0 w 864"/>
              <a:gd name="T7" fmla="*/ 0 h 1120"/>
              <a:gd name="T8" fmla="*/ 864 w 864"/>
              <a:gd name="T9" fmla="*/ 1120 h 11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64" h="1120">
                <a:moveTo>
                  <a:pt x="0" y="0"/>
                </a:moveTo>
                <a:lnTo>
                  <a:pt x="864" y="112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4" name="Freeform 24"/>
          <p:cNvSpPr>
            <a:spLocks/>
          </p:cNvSpPr>
          <p:nvPr/>
        </p:nvSpPr>
        <p:spPr bwMode="auto">
          <a:xfrm>
            <a:off x="5218113" y="1674813"/>
            <a:ext cx="1011237" cy="1422400"/>
          </a:xfrm>
          <a:custGeom>
            <a:avLst/>
            <a:gdLst>
              <a:gd name="T0" fmla="*/ 0 w 637"/>
              <a:gd name="T1" fmla="*/ 0 h 896"/>
              <a:gd name="T2" fmla="*/ 637 w 637"/>
              <a:gd name="T3" fmla="*/ 896 h 896"/>
              <a:gd name="T4" fmla="*/ 0 60000 65536"/>
              <a:gd name="T5" fmla="*/ 0 60000 65536"/>
              <a:gd name="T6" fmla="*/ 0 w 637"/>
              <a:gd name="T7" fmla="*/ 0 h 896"/>
              <a:gd name="T8" fmla="*/ 637 w 637"/>
              <a:gd name="T9" fmla="*/ 896 h 8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37" h="896">
                <a:moveTo>
                  <a:pt x="0" y="0"/>
                </a:moveTo>
                <a:lnTo>
                  <a:pt x="637" y="896"/>
                </a:lnTo>
              </a:path>
            </a:pathLst>
          </a:custGeom>
          <a:noFill/>
          <a:ln w="28575" cap="flat" cmpd="sng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5" name="Freeform 25"/>
          <p:cNvSpPr>
            <a:spLocks/>
          </p:cNvSpPr>
          <p:nvPr/>
        </p:nvSpPr>
        <p:spPr bwMode="auto">
          <a:xfrm>
            <a:off x="4684713" y="4202113"/>
            <a:ext cx="1282700" cy="419100"/>
          </a:xfrm>
          <a:custGeom>
            <a:avLst/>
            <a:gdLst>
              <a:gd name="T0" fmla="*/ 0 w 808"/>
              <a:gd name="T1" fmla="*/ 264 h 264"/>
              <a:gd name="T2" fmla="*/ 808 w 808"/>
              <a:gd name="T3" fmla="*/ 0 h 264"/>
              <a:gd name="T4" fmla="*/ 0 60000 65536"/>
              <a:gd name="T5" fmla="*/ 0 60000 65536"/>
              <a:gd name="T6" fmla="*/ 0 w 808"/>
              <a:gd name="T7" fmla="*/ 0 h 264"/>
              <a:gd name="T8" fmla="*/ 808 w 808"/>
              <a:gd name="T9" fmla="*/ 264 h 2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8" h="264">
                <a:moveTo>
                  <a:pt x="0" y="264"/>
                </a:moveTo>
                <a:lnTo>
                  <a:pt x="808" y="0"/>
                </a:lnTo>
              </a:path>
            </a:pathLst>
          </a:custGeom>
          <a:noFill/>
          <a:ln w="28575" cap="flat" cmpd="sng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6" name="Freeform 26"/>
          <p:cNvSpPr>
            <a:spLocks/>
          </p:cNvSpPr>
          <p:nvPr/>
        </p:nvSpPr>
        <p:spPr bwMode="auto">
          <a:xfrm>
            <a:off x="5205413" y="1103313"/>
            <a:ext cx="1778000" cy="596900"/>
          </a:xfrm>
          <a:custGeom>
            <a:avLst/>
            <a:gdLst>
              <a:gd name="T0" fmla="*/ 1120 w 1120"/>
              <a:gd name="T1" fmla="*/ 0 h 376"/>
              <a:gd name="T2" fmla="*/ 0 w 1120"/>
              <a:gd name="T3" fmla="*/ 376 h 376"/>
              <a:gd name="T4" fmla="*/ 0 60000 65536"/>
              <a:gd name="T5" fmla="*/ 0 60000 65536"/>
              <a:gd name="T6" fmla="*/ 0 w 1120"/>
              <a:gd name="T7" fmla="*/ 0 h 376"/>
              <a:gd name="T8" fmla="*/ 1120 w 1120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20" h="376">
                <a:moveTo>
                  <a:pt x="1120" y="0"/>
                </a:moveTo>
                <a:lnTo>
                  <a:pt x="0" y="376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7" name="Freeform 27"/>
          <p:cNvSpPr>
            <a:spLocks/>
          </p:cNvSpPr>
          <p:nvPr/>
        </p:nvSpPr>
        <p:spPr bwMode="auto">
          <a:xfrm>
            <a:off x="6216650" y="836613"/>
            <a:ext cx="817563" cy="884237"/>
          </a:xfrm>
          <a:custGeom>
            <a:avLst/>
            <a:gdLst>
              <a:gd name="T0" fmla="*/ 515 w 515"/>
              <a:gd name="T1" fmla="*/ 0 h 557"/>
              <a:gd name="T2" fmla="*/ 0 w 515"/>
              <a:gd name="T3" fmla="*/ 557 h 557"/>
              <a:gd name="T4" fmla="*/ 0 60000 65536"/>
              <a:gd name="T5" fmla="*/ 0 60000 65536"/>
              <a:gd name="T6" fmla="*/ 0 w 515"/>
              <a:gd name="T7" fmla="*/ 0 h 557"/>
              <a:gd name="T8" fmla="*/ 515 w 515"/>
              <a:gd name="T9" fmla="*/ 557 h 5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5" h="557">
                <a:moveTo>
                  <a:pt x="515" y="0"/>
                </a:moveTo>
                <a:lnTo>
                  <a:pt x="0" y="557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8" name="Freeform 28"/>
          <p:cNvSpPr>
            <a:spLocks/>
          </p:cNvSpPr>
          <p:nvPr/>
        </p:nvSpPr>
        <p:spPr bwMode="auto">
          <a:xfrm>
            <a:off x="5472113" y="4646613"/>
            <a:ext cx="12700" cy="1638300"/>
          </a:xfrm>
          <a:custGeom>
            <a:avLst/>
            <a:gdLst>
              <a:gd name="T0" fmla="*/ 0 w 8"/>
              <a:gd name="T1" fmla="*/ 0 h 1032"/>
              <a:gd name="T2" fmla="*/ 8 w 8"/>
              <a:gd name="T3" fmla="*/ 1032 h 1032"/>
              <a:gd name="T4" fmla="*/ 0 60000 65536"/>
              <a:gd name="T5" fmla="*/ 0 60000 65536"/>
              <a:gd name="T6" fmla="*/ 0 w 8"/>
              <a:gd name="T7" fmla="*/ 0 h 1032"/>
              <a:gd name="T8" fmla="*/ 8 w 8"/>
              <a:gd name="T9" fmla="*/ 1032 h 10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032">
                <a:moveTo>
                  <a:pt x="0" y="0"/>
                </a:moveTo>
                <a:lnTo>
                  <a:pt x="8" y="1032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9" name="Freeform 29"/>
          <p:cNvSpPr>
            <a:spLocks/>
          </p:cNvSpPr>
          <p:nvPr/>
        </p:nvSpPr>
        <p:spPr bwMode="auto">
          <a:xfrm>
            <a:off x="5292725" y="571500"/>
            <a:ext cx="1603375" cy="5794375"/>
          </a:xfrm>
          <a:custGeom>
            <a:avLst/>
            <a:gdLst>
              <a:gd name="T0" fmla="*/ 1010 w 1010"/>
              <a:gd name="T1" fmla="*/ 0 h 3650"/>
              <a:gd name="T2" fmla="*/ 0 w 1010"/>
              <a:gd name="T3" fmla="*/ 3650 h 3650"/>
              <a:gd name="T4" fmla="*/ 0 60000 65536"/>
              <a:gd name="T5" fmla="*/ 0 60000 65536"/>
              <a:gd name="T6" fmla="*/ 0 w 1010"/>
              <a:gd name="T7" fmla="*/ 0 h 3650"/>
              <a:gd name="T8" fmla="*/ 1010 w 1010"/>
              <a:gd name="T9" fmla="*/ 3650 h 36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10" h="3650">
                <a:moveTo>
                  <a:pt x="1010" y="0"/>
                </a:moveTo>
                <a:lnTo>
                  <a:pt x="0" y="365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0" name="Oval 30"/>
          <p:cNvSpPr>
            <a:spLocks noChangeArrowheads="1"/>
          </p:cNvSpPr>
          <p:nvPr/>
        </p:nvSpPr>
        <p:spPr bwMode="auto">
          <a:xfrm flipH="1">
            <a:off x="6659563" y="1114425"/>
            <a:ext cx="141287" cy="1254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1" name="Oval 31"/>
          <p:cNvSpPr>
            <a:spLocks noChangeArrowheads="1"/>
          </p:cNvSpPr>
          <p:nvPr/>
        </p:nvSpPr>
        <p:spPr bwMode="auto">
          <a:xfrm flipH="1">
            <a:off x="5435600" y="5670550"/>
            <a:ext cx="141288" cy="1254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5940425" y="4354513"/>
            <a:ext cx="455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Z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825" name="Oval 37"/>
          <p:cNvSpPr>
            <a:spLocks noChangeArrowheads="1"/>
          </p:cNvSpPr>
          <p:nvPr/>
        </p:nvSpPr>
        <p:spPr bwMode="auto">
          <a:xfrm>
            <a:off x="2916238" y="2338388"/>
            <a:ext cx="150812" cy="1397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6" name="Oval 38"/>
          <p:cNvSpPr>
            <a:spLocks noChangeArrowheads="1"/>
          </p:cNvSpPr>
          <p:nvPr/>
        </p:nvSpPr>
        <p:spPr bwMode="auto">
          <a:xfrm>
            <a:off x="4572000" y="4572000"/>
            <a:ext cx="149225" cy="14128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7" name="Oval 39"/>
          <p:cNvSpPr>
            <a:spLocks noChangeArrowheads="1"/>
          </p:cNvSpPr>
          <p:nvPr/>
        </p:nvSpPr>
        <p:spPr bwMode="auto">
          <a:xfrm>
            <a:off x="5148263" y="1619250"/>
            <a:ext cx="149225" cy="14128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0" name="Oval 40"/>
          <p:cNvSpPr>
            <a:spLocks noChangeArrowheads="1"/>
          </p:cNvSpPr>
          <p:nvPr/>
        </p:nvSpPr>
        <p:spPr bwMode="auto">
          <a:xfrm>
            <a:off x="5795963" y="4211638"/>
            <a:ext cx="149225" cy="141287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1" name="Oval 41"/>
          <p:cNvSpPr>
            <a:spLocks noChangeArrowheads="1"/>
          </p:cNvSpPr>
          <p:nvPr/>
        </p:nvSpPr>
        <p:spPr bwMode="auto">
          <a:xfrm>
            <a:off x="6156325" y="2987675"/>
            <a:ext cx="149225" cy="1412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3" name="Text Box 43"/>
          <p:cNvSpPr txBox="1">
            <a:spLocks noChangeArrowheads="1"/>
          </p:cNvSpPr>
          <p:nvPr/>
        </p:nvSpPr>
        <p:spPr bwMode="auto">
          <a:xfrm>
            <a:off x="6761163" y="10429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Y</a:t>
            </a:r>
            <a:endParaRPr lang="ru-RU"/>
          </a:p>
        </p:txBody>
      </p:sp>
      <p:sp>
        <p:nvSpPr>
          <p:cNvPr id="71724" name="Text Box 44"/>
          <p:cNvSpPr txBox="1">
            <a:spLocks noChangeArrowheads="1"/>
          </p:cNvSpPr>
          <p:nvPr/>
        </p:nvSpPr>
        <p:spPr bwMode="auto">
          <a:xfrm>
            <a:off x="5510213" y="5364163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X</a:t>
            </a: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491880" y="47667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 следов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7504" y="6669360"/>
            <a:ext cx="1584176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1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  <p:bldP spid="71697" grpId="0"/>
      <p:bldP spid="71699" grpId="0" animBg="1"/>
      <p:bldP spid="71702" grpId="0" animBg="1"/>
      <p:bldP spid="71703" grpId="0" animBg="1"/>
      <p:bldP spid="71704" grpId="0" animBg="1"/>
      <p:bldP spid="71705" grpId="0" animBg="1"/>
      <p:bldP spid="71706" grpId="0" animBg="1"/>
      <p:bldP spid="71707" grpId="0" animBg="1"/>
      <p:bldP spid="71708" grpId="0" animBg="1"/>
      <p:bldP spid="71709" grpId="0" animBg="1"/>
      <p:bldP spid="71710" grpId="0" animBg="1"/>
      <p:bldP spid="71711" grpId="0" animBg="1"/>
      <p:bldP spid="71712" grpId="0"/>
      <p:bldP spid="71720" grpId="0" animBg="1"/>
      <p:bldP spid="71721" grpId="0" animBg="1"/>
      <p:bldP spid="71723" grpId="0"/>
      <p:bldP spid="717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04665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(с последующей проверкой)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105"/>
          <p:cNvGrpSpPr>
            <a:grpSpLocks/>
          </p:cNvGrpSpPr>
          <p:nvPr/>
        </p:nvGrpSpPr>
        <p:grpSpPr bwMode="auto">
          <a:xfrm>
            <a:off x="1259631" y="1412776"/>
            <a:ext cx="7303343" cy="4608512"/>
            <a:chOff x="68" y="935"/>
            <a:chExt cx="5463" cy="334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58" y="984"/>
              <a:ext cx="1678" cy="1374"/>
              <a:chOff x="340" y="1661"/>
              <a:chExt cx="1361" cy="1860"/>
            </a:xfrm>
          </p:grpSpPr>
          <p:sp>
            <p:nvSpPr>
              <p:cNvPr id="86" name="Line 7"/>
              <p:cNvSpPr>
                <a:spLocks noChangeShapeType="1"/>
              </p:cNvSpPr>
              <p:nvPr/>
            </p:nvSpPr>
            <p:spPr bwMode="auto">
              <a:xfrm flipH="1">
                <a:off x="340" y="1661"/>
                <a:ext cx="816" cy="1225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8"/>
              <p:cNvSpPr>
                <a:spLocks noChangeShapeType="1"/>
              </p:cNvSpPr>
              <p:nvPr/>
            </p:nvSpPr>
            <p:spPr bwMode="auto">
              <a:xfrm>
                <a:off x="340" y="2886"/>
                <a:ext cx="1361" cy="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Line 9"/>
              <p:cNvSpPr>
                <a:spLocks noChangeShapeType="1"/>
              </p:cNvSpPr>
              <p:nvPr/>
            </p:nvSpPr>
            <p:spPr bwMode="auto">
              <a:xfrm>
                <a:off x="1156" y="1661"/>
                <a:ext cx="545" cy="1225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10"/>
              <p:cNvSpPr>
                <a:spLocks noChangeShapeType="1"/>
              </p:cNvSpPr>
              <p:nvPr/>
            </p:nvSpPr>
            <p:spPr bwMode="auto">
              <a:xfrm>
                <a:off x="340" y="2886"/>
                <a:ext cx="544" cy="635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11"/>
              <p:cNvSpPr>
                <a:spLocks noChangeShapeType="1"/>
              </p:cNvSpPr>
              <p:nvPr/>
            </p:nvSpPr>
            <p:spPr bwMode="auto">
              <a:xfrm flipV="1">
                <a:off x="884" y="2886"/>
                <a:ext cx="817" cy="635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12"/>
              <p:cNvSpPr>
                <a:spLocks noChangeShapeType="1"/>
              </p:cNvSpPr>
              <p:nvPr/>
            </p:nvSpPr>
            <p:spPr bwMode="auto">
              <a:xfrm flipV="1">
                <a:off x="884" y="1661"/>
                <a:ext cx="272" cy="186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68" y="2692"/>
              <a:ext cx="1633" cy="1407"/>
              <a:chOff x="340" y="1661"/>
              <a:chExt cx="1361" cy="1860"/>
            </a:xfrm>
          </p:grpSpPr>
          <p:sp>
            <p:nvSpPr>
              <p:cNvPr id="80" name="Line 14"/>
              <p:cNvSpPr>
                <a:spLocks noChangeShapeType="1"/>
              </p:cNvSpPr>
              <p:nvPr/>
            </p:nvSpPr>
            <p:spPr bwMode="auto">
              <a:xfrm flipH="1">
                <a:off x="340" y="1661"/>
                <a:ext cx="816" cy="1225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Line 15"/>
              <p:cNvSpPr>
                <a:spLocks noChangeShapeType="1"/>
              </p:cNvSpPr>
              <p:nvPr/>
            </p:nvSpPr>
            <p:spPr bwMode="auto">
              <a:xfrm>
                <a:off x="340" y="2886"/>
                <a:ext cx="1361" cy="0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Line 16"/>
              <p:cNvSpPr>
                <a:spLocks noChangeShapeType="1"/>
              </p:cNvSpPr>
              <p:nvPr/>
            </p:nvSpPr>
            <p:spPr bwMode="auto">
              <a:xfrm>
                <a:off x="1156" y="1661"/>
                <a:ext cx="545" cy="1225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Line 17"/>
              <p:cNvSpPr>
                <a:spLocks noChangeShapeType="1"/>
              </p:cNvSpPr>
              <p:nvPr/>
            </p:nvSpPr>
            <p:spPr bwMode="auto">
              <a:xfrm>
                <a:off x="340" y="2886"/>
                <a:ext cx="544" cy="635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Line 18"/>
              <p:cNvSpPr>
                <a:spLocks noChangeShapeType="1"/>
              </p:cNvSpPr>
              <p:nvPr/>
            </p:nvSpPr>
            <p:spPr bwMode="auto">
              <a:xfrm flipV="1">
                <a:off x="884" y="2886"/>
                <a:ext cx="817" cy="635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19"/>
              <p:cNvSpPr>
                <a:spLocks noChangeShapeType="1"/>
              </p:cNvSpPr>
              <p:nvPr/>
            </p:nvSpPr>
            <p:spPr bwMode="auto">
              <a:xfrm flipV="1">
                <a:off x="884" y="1661"/>
                <a:ext cx="272" cy="1860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" name="Oval 20"/>
            <p:cNvSpPr>
              <a:spLocks noChangeArrowheads="1"/>
            </p:cNvSpPr>
            <p:nvPr/>
          </p:nvSpPr>
          <p:spPr bwMode="auto">
            <a:xfrm>
              <a:off x="1337" y="1252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21"/>
            <p:cNvSpPr txBox="1">
              <a:spLocks noChangeArrowheads="1"/>
            </p:cNvSpPr>
            <p:nvPr/>
          </p:nvSpPr>
          <p:spPr bwMode="auto">
            <a:xfrm>
              <a:off x="1337" y="935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M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12" name="Oval 22"/>
            <p:cNvSpPr>
              <a:spLocks noChangeArrowheads="1"/>
            </p:cNvSpPr>
            <p:nvPr/>
          </p:nvSpPr>
          <p:spPr bwMode="auto">
            <a:xfrm>
              <a:off x="1156" y="2141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23"/>
            <p:cNvSpPr txBox="1">
              <a:spLocks noChangeArrowheads="1"/>
            </p:cNvSpPr>
            <p:nvPr/>
          </p:nvSpPr>
          <p:spPr bwMode="auto">
            <a:xfrm>
              <a:off x="1201" y="2082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14" name="Oval 24"/>
            <p:cNvSpPr>
              <a:spLocks noChangeArrowheads="1"/>
            </p:cNvSpPr>
            <p:nvPr/>
          </p:nvSpPr>
          <p:spPr bwMode="auto">
            <a:xfrm>
              <a:off x="430" y="1853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25"/>
            <p:cNvSpPr txBox="1">
              <a:spLocks noChangeArrowheads="1"/>
            </p:cNvSpPr>
            <p:nvPr/>
          </p:nvSpPr>
          <p:spPr bwMode="auto">
            <a:xfrm>
              <a:off x="430" y="1538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16" name="Oval 26"/>
            <p:cNvSpPr>
              <a:spLocks noChangeArrowheads="1"/>
            </p:cNvSpPr>
            <p:nvPr/>
          </p:nvSpPr>
          <p:spPr bwMode="auto">
            <a:xfrm>
              <a:off x="703" y="2935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385" y="2786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latin typeface="Times New Roman" pitchFamily="18" charset="0"/>
                </a:rPr>
                <a:t>M</a:t>
              </a:r>
              <a:endParaRPr lang="ru-RU" b="1" dirty="0">
                <a:latin typeface="Times New Roman" pitchFamily="18" charset="0"/>
              </a:endParaRPr>
            </a:p>
          </p:txBody>
        </p:sp>
        <p:sp>
          <p:nvSpPr>
            <p:cNvPr id="18" name="Oval 28"/>
            <p:cNvSpPr>
              <a:spLocks noChangeArrowheads="1"/>
            </p:cNvSpPr>
            <p:nvPr/>
          </p:nvSpPr>
          <p:spPr bwMode="auto">
            <a:xfrm>
              <a:off x="1429" y="3239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29"/>
            <p:cNvSpPr txBox="1">
              <a:spLocks noChangeArrowheads="1"/>
            </p:cNvSpPr>
            <p:nvPr/>
          </p:nvSpPr>
          <p:spPr bwMode="auto">
            <a:xfrm>
              <a:off x="1429" y="3067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20" name="Oval 30"/>
            <p:cNvSpPr>
              <a:spLocks noChangeArrowheads="1"/>
            </p:cNvSpPr>
            <p:nvPr/>
          </p:nvSpPr>
          <p:spPr bwMode="auto">
            <a:xfrm>
              <a:off x="748" y="3748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31"/>
            <p:cNvSpPr txBox="1">
              <a:spLocks noChangeArrowheads="1"/>
            </p:cNvSpPr>
            <p:nvPr/>
          </p:nvSpPr>
          <p:spPr bwMode="auto">
            <a:xfrm>
              <a:off x="340" y="3566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2107" y="935"/>
              <a:ext cx="1496" cy="1332"/>
              <a:chOff x="3852" y="420"/>
              <a:chExt cx="1496" cy="1332"/>
            </a:xfrm>
          </p:grpSpPr>
          <p:sp>
            <p:nvSpPr>
              <p:cNvPr id="71" name="Line 34"/>
              <p:cNvSpPr>
                <a:spLocks noChangeShapeType="1"/>
              </p:cNvSpPr>
              <p:nvPr/>
            </p:nvSpPr>
            <p:spPr bwMode="auto">
              <a:xfrm flipV="1">
                <a:off x="3854" y="424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Line 35"/>
              <p:cNvSpPr>
                <a:spLocks noChangeShapeType="1"/>
              </p:cNvSpPr>
              <p:nvPr/>
            </p:nvSpPr>
            <p:spPr bwMode="auto">
              <a:xfrm flipV="1">
                <a:off x="4712" y="422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Line 36"/>
              <p:cNvSpPr>
                <a:spLocks noChangeShapeType="1"/>
              </p:cNvSpPr>
              <p:nvPr/>
            </p:nvSpPr>
            <p:spPr bwMode="auto">
              <a:xfrm flipV="1">
                <a:off x="3854" y="1475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Line 37"/>
              <p:cNvSpPr>
                <a:spLocks noChangeShapeType="1"/>
              </p:cNvSpPr>
              <p:nvPr/>
            </p:nvSpPr>
            <p:spPr bwMode="auto">
              <a:xfrm flipV="1">
                <a:off x="4713" y="1479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Line 38"/>
              <p:cNvSpPr>
                <a:spLocks noChangeShapeType="1"/>
              </p:cNvSpPr>
              <p:nvPr/>
            </p:nvSpPr>
            <p:spPr bwMode="auto">
              <a:xfrm rot="-60000">
                <a:off x="4485" y="420"/>
                <a:ext cx="857" cy="9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Line 39"/>
              <p:cNvSpPr>
                <a:spLocks noChangeShapeType="1"/>
              </p:cNvSpPr>
              <p:nvPr/>
            </p:nvSpPr>
            <p:spPr bwMode="auto">
              <a:xfrm rot="-60000">
                <a:off x="4489" y="1471"/>
                <a:ext cx="857" cy="9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Line 40"/>
              <p:cNvSpPr>
                <a:spLocks noChangeShapeType="1"/>
              </p:cNvSpPr>
              <p:nvPr/>
            </p:nvSpPr>
            <p:spPr bwMode="auto">
              <a:xfrm>
                <a:off x="4486" y="427"/>
                <a:ext cx="0" cy="1044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" name="Line 41"/>
              <p:cNvSpPr>
                <a:spLocks noChangeShapeType="1"/>
              </p:cNvSpPr>
              <p:nvPr/>
            </p:nvSpPr>
            <p:spPr bwMode="auto">
              <a:xfrm>
                <a:off x="5344" y="424"/>
                <a:ext cx="0" cy="1044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Rectangle 42"/>
              <p:cNvSpPr>
                <a:spLocks noChangeArrowheads="1"/>
              </p:cNvSpPr>
              <p:nvPr/>
            </p:nvSpPr>
            <p:spPr bwMode="auto">
              <a:xfrm>
                <a:off x="3852" y="695"/>
                <a:ext cx="861" cy="1057"/>
              </a:xfrm>
              <a:prstGeom prst="rect">
                <a:avLst/>
              </a:prstGeom>
              <a:noFill/>
              <a:ln w="38100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3" name="Oval 43"/>
            <p:cNvSpPr>
              <a:spLocks noChangeArrowheads="1"/>
            </p:cNvSpPr>
            <p:nvPr/>
          </p:nvSpPr>
          <p:spPr bwMode="auto">
            <a:xfrm>
              <a:off x="2541" y="2237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44"/>
            <p:cNvSpPr txBox="1">
              <a:spLocks noChangeArrowheads="1"/>
            </p:cNvSpPr>
            <p:nvPr/>
          </p:nvSpPr>
          <p:spPr bwMode="auto">
            <a:xfrm>
              <a:off x="2562" y="1933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M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25" name="Oval 45"/>
            <p:cNvSpPr>
              <a:spLocks noChangeArrowheads="1"/>
            </p:cNvSpPr>
            <p:nvPr/>
          </p:nvSpPr>
          <p:spPr bwMode="auto">
            <a:xfrm>
              <a:off x="3265" y="2091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 Box 46"/>
            <p:cNvSpPr txBox="1">
              <a:spLocks noChangeArrowheads="1"/>
            </p:cNvSpPr>
            <p:nvPr/>
          </p:nvSpPr>
          <p:spPr bwMode="auto">
            <a:xfrm>
              <a:off x="3275" y="2059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27" name="Oval 47"/>
            <p:cNvSpPr>
              <a:spLocks noChangeArrowheads="1"/>
            </p:cNvSpPr>
            <p:nvPr/>
          </p:nvSpPr>
          <p:spPr bwMode="auto">
            <a:xfrm>
              <a:off x="3560" y="1434"/>
              <a:ext cx="68" cy="68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Text Box 48"/>
            <p:cNvSpPr txBox="1">
              <a:spLocks noChangeArrowheads="1"/>
            </p:cNvSpPr>
            <p:nvPr/>
          </p:nvSpPr>
          <p:spPr bwMode="auto">
            <a:xfrm>
              <a:off x="3560" y="1162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grpSp>
          <p:nvGrpSpPr>
            <p:cNvPr id="29" name="Group 49"/>
            <p:cNvGrpSpPr>
              <a:grpSpLocks/>
            </p:cNvGrpSpPr>
            <p:nvPr/>
          </p:nvGrpSpPr>
          <p:grpSpPr bwMode="auto">
            <a:xfrm>
              <a:off x="2105" y="2673"/>
              <a:ext cx="1496" cy="1332"/>
              <a:chOff x="3852" y="420"/>
              <a:chExt cx="1496" cy="1332"/>
            </a:xfrm>
          </p:grpSpPr>
          <p:sp>
            <p:nvSpPr>
              <p:cNvPr id="62" name="Line 50"/>
              <p:cNvSpPr>
                <a:spLocks noChangeShapeType="1"/>
              </p:cNvSpPr>
              <p:nvPr/>
            </p:nvSpPr>
            <p:spPr bwMode="auto">
              <a:xfrm flipV="1">
                <a:off x="3854" y="424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Line 51"/>
              <p:cNvSpPr>
                <a:spLocks noChangeShapeType="1"/>
              </p:cNvSpPr>
              <p:nvPr/>
            </p:nvSpPr>
            <p:spPr bwMode="auto">
              <a:xfrm flipV="1">
                <a:off x="4712" y="422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Line 52"/>
              <p:cNvSpPr>
                <a:spLocks noChangeShapeType="1"/>
              </p:cNvSpPr>
              <p:nvPr/>
            </p:nvSpPr>
            <p:spPr bwMode="auto">
              <a:xfrm flipV="1">
                <a:off x="3854" y="1475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" name="Line 53"/>
              <p:cNvSpPr>
                <a:spLocks noChangeShapeType="1"/>
              </p:cNvSpPr>
              <p:nvPr/>
            </p:nvSpPr>
            <p:spPr bwMode="auto">
              <a:xfrm flipV="1">
                <a:off x="4713" y="1479"/>
                <a:ext cx="635" cy="273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Line 54"/>
              <p:cNvSpPr>
                <a:spLocks noChangeShapeType="1"/>
              </p:cNvSpPr>
              <p:nvPr/>
            </p:nvSpPr>
            <p:spPr bwMode="auto">
              <a:xfrm rot="-60000">
                <a:off x="4485" y="420"/>
                <a:ext cx="857" cy="9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Line 55"/>
              <p:cNvSpPr>
                <a:spLocks noChangeShapeType="1"/>
              </p:cNvSpPr>
              <p:nvPr/>
            </p:nvSpPr>
            <p:spPr bwMode="auto">
              <a:xfrm rot="-60000">
                <a:off x="4489" y="1471"/>
                <a:ext cx="857" cy="9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Line 56"/>
              <p:cNvSpPr>
                <a:spLocks noChangeShapeType="1"/>
              </p:cNvSpPr>
              <p:nvPr/>
            </p:nvSpPr>
            <p:spPr bwMode="auto">
              <a:xfrm>
                <a:off x="4486" y="427"/>
                <a:ext cx="0" cy="1044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Line 57"/>
              <p:cNvSpPr>
                <a:spLocks noChangeShapeType="1"/>
              </p:cNvSpPr>
              <p:nvPr/>
            </p:nvSpPr>
            <p:spPr bwMode="auto">
              <a:xfrm>
                <a:off x="5344" y="424"/>
                <a:ext cx="0" cy="1044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" name="Rectangle 58"/>
              <p:cNvSpPr>
                <a:spLocks noChangeArrowheads="1"/>
              </p:cNvSpPr>
              <p:nvPr/>
            </p:nvSpPr>
            <p:spPr bwMode="auto">
              <a:xfrm>
                <a:off x="3852" y="695"/>
                <a:ext cx="861" cy="1057"/>
              </a:xfrm>
              <a:prstGeom prst="rect">
                <a:avLst/>
              </a:prstGeom>
              <a:noFill/>
              <a:ln w="38100">
                <a:solidFill>
                  <a:srgbClr val="A5002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" name="Oval 59"/>
            <p:cNvSpPr>
              <a:spLocks noChangeArrowheads="1"/>
            </p:cNvSpPr>
            <p:nvPr/>
          </p:nvSpPr>
          <p:spPr bwMode="auto">
            <a:xfrm>
              <a:off x="3244" y="3838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Text Box 60"/>
            <p:cNvSpPr txBox="1">
              <a:spLocks noChangeArrowheads="1"/>
            </p:cNvSpPr>
            <p:nvPr/>
          </p:nvSpPr>
          <p:spPr bwMode="auto">
            <a:xfrm>
              <a:off x="1825" y="3239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M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32" name="Oval 61"/>
            <p:cNvSpPr>
              <a:spLocks noChangeArrowheads="1"/>
            </p:cNvSpPr>
            <p:nvPr/>
          </p:nvSpPr>
          <p:spPr bwMode="auto">
            <a:xfrm>
              <a:off x="2064" y="3476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62"/>
            <p:cNvSpPr txBox="1">
              <a:spLocks noChangeArrowheads="1"/>
            </p:cNvSpPr>
            <p:nvPr/>
          </p:nvSpPr>
          <p:spPr bwMode="auto">
            <a:xfrm>
              <a:off x="2336" y="3929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34" name="Oval 63"/>
            <p:cNvSpPr>
              <a:spLocks noChangeArrowheads="1"/>
            </p:cNvSpPr>
            <p:nvPr/>
          </p:nvSpPr>
          <p:spPr bwMode="auto">
            <a:xfrm>
              <a:off x="2609" y="3974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Text Box 64"/>
            <p:cNvSpPr txBox="1">
              <a:spLocks noChangeArrowheads="1"/>
            </p:cNvSpPr>
            <p:nvPr/>
          </p:nvSpPr>
          <p:spPr bwMode="auto">
            <a:xfrm>
              <a:off x="3276" y="3784"/>
              <a:ext cx="330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grpSp>
          <p:nvGrpSpPr>
            <p:cNvPr id="36" name="Group 66"/>
            <p:cNvGrpSpPr>
              <a:grpSpLocks/>
            </p:cNvGrpSpPr>
            <p:nvPr/>
          </p:nvGrpSpPr>
          <p:grpSpPr bwMode="auto">
            <a:xfrm>
              <a:off x="3877" y="980"/>
              <a:ext cx="1604" cy="1429"/>
              <a:chOff x="2835" y="836"/>
              <a:chExt cx="2132" cy="2595"/>
            </a:xfrm>
          </p:grpSpPr>
          <p:sp>
            <p:nvSpPr>
              <p:cNvPr id="56" name="Line 67"/>
              <p:cNvSpPr>
                <a:spLocks noChangeShapeType="1"/>
              </p:cNvSpPr>
              <p:nvPr/>
            </p:nvSpPr>
            <p:spPr bwMode="auto">
              <a:xfrm flipH="1">
                <a:off x="2835" y="836"/>
                <a:ext cx="1278" cy="1732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Line 68"/>
              <p:cNvSpPr>
                <a:spLocks noChangeShapeType="1"/>
              </p:cNvSpPr>
              <p:nvPr/>
            </p:nvSpPr>
            <p:spPr bwMode="auto">
              <a:xfrm>
                <a:off x="2835" y="2568"/>
                <a:ext cx="2132" cy="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Line 69"/>
              <p:cNvSpPr>
                <a:spLocks noChangeShapeType="1"/>
              </p:cNvSpPr>
              <p:nvPr/>
            </p:nvSpPr>
            <p:spPr bwMode="auto">
              <a:xfrm>
                <a:off x="4113" y="836"/>
                <a:ext cx="854" cy="1732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Line 70"/>
              <p:cNvSpPr>
                <a:spLocks noChangeShapeType="1"/>
              </p:cNvSpPr>
              <p:nvPr/>
            </p:nvSpPr>
            <p:spPr bwMode="auto">
              <a:xfrm>
                <a:off x="2835" y="2568"/>
                <a:ext cx="1224" cy="863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Line 71"/>
              <p:cNvSpPr>
                <a:spLocks noChangeShapeType="1"/>
              </p:cNvSpPr>
              <p:nvPr/>
            </p:nvSpPr>
            <p:spPr bwMode="auto">
              <a:xfrm flipV="1">
                <a:off x="4059" y="2568"/>
                <a:ext cx="908" cy="862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Line 72"/>
              <p:cNvSpPr>
                <a:spLocks noChangeShapeType="1"/>
              </p:cNvSpPr>
              <p:nvPr/>
            </p:nvSpPr>
            <p:spPr bwMode="auto">
              <a:xfrm flipV="1">
                <a:off x="4059" y="845"/>
                <a:ext cx="54" cy="2586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" name="Group 73"/>
            <p:cNvGrpSpPr>
              <a:grpSpLocks/>
            </p:cNvGrpSpPr>
            <p:nvPr/>
          </p:nvGrpSpPr>
          <p:grpSpPr bwMode="auto">
            <a:xfrm>
              <a:off x="3918" y="2682"/>
              <a:ext cx="1604" cy="1429"/>
              <a:chOff x="2835" y="836"/>
              <a:chExt cx="2132" cy="2595"/>
            </a:xfrm>
          </p:grpSpPr>
          <p:sp>
            <p:nvSpPr>
              <p:cNvPr id="50" name="Line 74"/>
              <p:cNvSpPr>
                <a:spLocks noChangeShapeType="1"/>
              </p:cNvSpPr>
              <p:nvPr/>
            </p:nvSpPr>
            <p:spPr bwMode="auto">
              <a:xfrm flipH="1">
                <a:off x="2835" y="836"/>
                <a:ext cx="1278" cy="1732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Line 75"/>
              <p:cNvSpPr>
                <a:spLocks noChangeShapeType="1"/>
              </p:cNvSpPr>
              <p:nvPr/>
            </p:nvSpPr>
            <p:spPr bwMode="auto">
              <a:xfrm>
                <a:off x="2835" y="2568"/>
                <a:ext cx="2132" cy="0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Line 76"/>
              <p:cNvSpPr>
                <a:spLocks noChangeShapeType="1"/>
              </p:cNvSpPr>
              <p:nvPr/>
            </p:nvSpPr>
            <p:spPr bwMode="auto">
              <a:xfrm>
                <a:off x="4113" y="836"/>
                <a:ext cx="854" cy="1732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Line 77"/>
              <p:cNvSpPr>
                <a:spLocks noChangeShapeType="1"/>
              </p:cNvSpPr>
              <p:nvPr/>
            </p:nvSpPr>
            <p:spPr bwMode="auto">
              <a:xfrm>
                <a:off x="2835" y="2568"/>
                <a:ext cx="1224" cy="863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Line 78"/>
              <p:cNvSpPr>
                <a:spLocks noChangeShapeType="1"/>
              </p:cNvSpPr>
              <p:nvPr/>
            </p:nvSpPr>
            <p:spPr bwMode="auto">
              <a:xfrm flipV="1">
                <a:off x="4059" y="2568"/>
                <a:ext cx="908" cy="862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Line 79"/>
              <p:cNvSpPr>
                <a:spLocks noChangeShapeType="1"/>
              </p:cNvSpPr>
              <p:nvPr/>
            </p:nvSpPr>
            <p:spPr bwMode="auto">
              <a:xfrm flipV="1">
                <a:off x="4059" y="845"/>
                <a:ext cx="54" cy="2586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" name="Oval 80"/>
            <p:cNvSpPr>
              <a:spLocks noChangeArrowheads="1"/>
            </p:cNvSpPr>
            <p:nvPr/>
          </p:nvSpPr>
          <p:spPr bwMode="auto">
            <a:xfrm>
              <a:off x="4512" y="1246"/>
              <a:ext cx="60" cy="67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 Box 81"/>
            <p:cNvSpPr txBox="1">
              <a:spLocks noChangeArrowheads="1"/>
            </p:cNvSpPr>
            <p:nvPr/>
          </p:nvSpPr>
          <p:spPr bwMode="auto">
            <a:xfrm>
              <a:off x="4227" y="1018"/>
              <a:ext cx="292" cy="34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M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0" name="Oval 82"/>
            <p:cNvSpPr>
              <a:spLocks noChangeArrowheads="1"/>
            </p:cNvSpPr>
            <p:nvPr/>
          </p:nvSpPr>
          <p:spPr bwMode="auto">
            <a:xfrm>
              <a:off x="5278" y="1646"/>
              <a:ext cx="60" cy="66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Text Box 83"/>
            <p:cNvSpPr txBox="1">
              <a:spLocks noChangeArrowheads="1"/>
            </p:cNvSpPr>
            <p:nvPr/>
          </p:nvSpPr>
          <p:spPr bwMode="auto">
            <a:xfrm>
              <a:off x="5239" y="1379"/>
              <a:ext cx="292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2" name="Oval 84"/>
            <p:cNvSpPr>
              <a:spLocks noChangeArrowheads="1"/>
            </p:cNvSpPr>
            <p:nvPr/>
          </p:nvSpPr>
          <p:spPr bwMode="auto">
            <a:xfrm>
              <a:off x="4398" y="2179"/>
              <a:ext cx="60" cy="67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Text Box 85"/>
            <p:cNvSpPr txBox="1">
              <a:spLocks noChangeArrowheads="1"/>
            </p:cNvSpPr>
            <p:nvPr/>
          </p:nvSpPr>
          <p:spPr bwMode="auto">
            <a:xfrm>
              <a:off x="4176" y="2105"/>
              <a:ext cx="292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4" name="Text Box 87"/>
            <p:cNvSpPr txBox="1">
              <a:spLocks noChangeArrowheads="1"/>
            </p:cNvSpPr>
            <p:nvPr/>
          </p:nvSpPr>
          <p:spPr bwMode="auto">
            <a:xfrm>
              <a:off x="5039" y="3838"/>
              <a:ext cx="291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M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5" name="Text Box 89"/>
            <p:cNvSpPr txBox="1">
              <a:spLocks noChangeArrowheads="1"/>
            </p:cNvSpPr>
            <p:nvPr/>
          </p:nvSpPr>
          <p:spPr bwMode="auto">
            <a:xfrm>
              <a:off x="5039" y="2660"/>
              <a:ext cx="291" cy="34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N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6" name="Text Box 91"/>
            <p:cNvSpPr txBox="1">
              <a:spLocks noChangeArrowheads="1"/>
            </p:cNvSpPr>
            <p:nvPr/>
          </p:nvSpPr>
          <p:spPr bwMode="auto">
            <a:xfrm>
              <a:off x="4105" y="3748"/>
              <a:ext cx="292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P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47" name="Oval 100"/>
            <p:cNvSpPr>
              <a:spLocks noChangeArrowheads="1"/>
            </p:cNvSpPr>
            <p:nvPr/>
          </p:nvSpPr>
          <p:spPr bwMode="auto">
            <a:xfrm>
              <a:off x="5013" y="2886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01"/>
            <p:cNvSpPr>
              <a:spLocks noChangeArrowheads="1"/>
            </p:cNvSpPr>
            <p:nvPr/>
          </p:nvSpPr>
          <p:spPr bwMode="auto">
            <a:xfrm>
              <a:off x="5013" y="3929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03"/>
            <p:cNvSpPr>
              <a:spLocks noChangeArrowheads="1"/>
            </p:cNvSpPr>
            <p:nvPr/>
          </p:nvSpPr>
          <p:spPr bwMode="auto">
            <a:xfrm>
              <a:off x="4196" y="3748"/>
              <a:ext cx="68" cy="68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1259632" y="548680"/>
          <a:ext cx="7578726" cy="5688632"/>
        </p:xfrm>
        <a:graphic>
          <a:graphicData uri="http://schemas.openxmlformats.org/presentationml/2006/ole">
            <p:oleObj spid="_x0000_s10241" name="Слайд" r:id="rId3" imgW="4569445" imgH="3426611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548680"/>
            <a:ext cx="6912768" cy="1368152"/>
          </a:xfrm>
        </p:spPr>
        <p:txBody>
          <a:bodyPr/>
          <a:lstStyle/>
          <a:p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Творческое домашнее задание</a:t>
            </a:r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/>
            </a:r>
            <a:b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196752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Составить   две   задачи   на     построение сечений многогранников с использованием полученных знаний.</a:t>
            </a:r>
            <a:r>
              <a:rPr lang="ru-RU" sz="2400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Рисунок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0008" y="2636912"/>
            <a:ext cx="4406408" cy="369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340767"/>
            <a:ext cx="7416824" cy="2259683"/>
          </a:xfrm>
        </p:spPr>
        <p:txBody>
          <a:bodyPr/>
          <a:lstStyle/>
          <a:p>
            <a:r>
              <a:rPr lang="ru-RU" sz="28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Если вы хотите научиться плавать, то смело входите в воду, а если хотите научиться решать задачи, то решайте их </a:t>
            </a:r>
            <a:br>
              <a:rPr lang="ru-RU" sz="28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(Д. Пойа)</a:t>
            </a:r>
            <a:r>
              <a:rPr lang="ru-RU" b="1" dirty="0" smtClean="0">
                <a:latin typeface="BDfont" pitchFamily="2" charset="0"/>
              </a:rPr>
              <a:t/>
            </a:r>
            <a:br>
              <a:rPr lang="ru-RU" b="1" dirty="0" smtClean="0">
                <a:latin typeface="BDfont" pitchFamily="2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1691680" y="4869160"/>
            <a:ext cx="6696744" cy="6061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Arial"/>
                <a:cs typeface="Arial"/>
              </a:rPr>
              <a:t>СПАСИБО ЗА УРОК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1256716" y="2492896"/>
          <a:ext cx="3675324" cy="3532278"/>
        </p:xfrm>
        <a:graphic>
          <a:graphicData uri="http://schemas.openxmlformats.org/presentationml/2006/ole">
            <p:oleObj spid="_x0000_s30721" name="Слайд" r:id="rId3" imgW="7302470" imgH="5478904" progId="PowerPoint.Slide.12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31640" y="332656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Секущей плоскостью </a:t>
            </a: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параллелепипеда </a:t>
            </a:r>
            <a:r>
              <a:rPr lang="en-US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тетраэдра) называется любая плоскость, по обе стороны от которой имеются точки данного параллелепипеда</a:t>
            </a:r>
            <a:r>
              <a:rPr lang="en-US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(тетраэдра).</a:t>
            </a:r>
            <a:r>
              <a:rPr lang="ru-RU" sz="2400" b="1" i="1" dirty="0" smtClean="0"/>
              <a:t> </a:t>
            </a: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Секущая плоскость пересекает грани тетраэдра (параллелепипеда) по отрезкам.</a:t>
            </a:r>
          </a:p>
          <a:p>
            <a:pPr>
              <a:spcBef>
                <a:spcPct val="50000"/>
              </a:spcBef>
            </a:pPr>
            <a:endParaRPr lang="ru-RU" sz="24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5805264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Многоугольник</a:t>
            </a: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, сторонами которого являются данные отрезки, называется </a:t>
            </a:r>
            <a:r>
              <a:rPr lang="ru-RU" sz="20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сечением</a:t>
            </a: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тетраэдра ((параллелепипеда).</a:t>
            </a:r>
            <a:endParaRPr lang="ru-RU" sz="20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4716016" y="2348880"/>
          <a:ext cx="4135831" cy="3096344"/>
        </p:xfrm>
        <a:graphic>
          <a:graphicData uri="http://schemas.openxmlformats.org/presentationml/2006/ole">
            <p:oleObj spid="_x0000_s30723" name="Слайд" r:id="rId4" imgW="3561214" imgH="2669422" progId="PowerPoint.Slide.12">
              <p:embed/>
            </p:oleObj>
          </a:graphicData>
        </a:graphic>
      </p:graphicFrame>
      <p:sp>
        <p:nvSpPr>
          <p:cNvPr id="10" name="Овальная выноска 9"/>
          <p:cNvSpPr/>
          <p:nvPr/>
        </p:nvSpPr>
        <p:spPr>
          <a:xfrm>
            <a:off x="3707904" y="3212976"/>
            <a:ext cx="1224136" cy="504056"/>
          </a:xfrm>
          <a:prstGeom prst="wedgeEllipseCallout">
            <a:avLst>
              <a:gd name="adj1" fmla="val -48942"/>
              <a:gd name="adj2" fmla="val 102183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сечение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403648" y="3068960"/>
            <a:ext cx="1368152" cy="504056"/>
          </a:xfrm>
          <a:prstGeom prst="wedgeRectCallout">
            <a:avLst>
              <a:gd name="adj1" fmla="val 34167"/>
              <a:gd name="adj2" fmla="val 11730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Секущая плоскость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15616" y="404664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многоугольники могут получиться в сечении ?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39752" y="836713"/>
            <a:ext cx="5472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Тетраэдр имеет 4 грани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339752" y="1340768"/>
            <a:ext cx="5472607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 сечениях могут получиться: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1547663" y="2924944"/>
            <a:ext cx="230425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Треугольники</a:t>
            </a:r>
          </a:p>
          <a:p>
            <a:endParaRPr lang="ru-RU" dirty="0"/>
          </a:p>
        </p:txBody>
      </p:sp>
      <p:pic>
        <p:nvPicPr>
          <p:cNvPr id="9" name="Picture 16" descr="Безымянный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428999"/>
            <a:ext cx="3096344" cy="2549065"/>
          </a:xfrm>
          <a:prstGeom prst="rect">
            <a:avLst/>
          </a:prstGeom>
          <a:solidFill>
            <a:srgbClr val="F5F7AF">
              <a:alpha val="94901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Line 24"/>
          <p:cNvSpPr>
            <a:spLocks noChangeShapeType="1"/>
          </p:cNvSpPr>
          <p:nvPr/>
        </p:nvSpPr>
        <p:spPr bwMode="auto">
          <a:xfrm flipH="1">
            <a:off x="2987674" y="1772816"/>
            <a:ext cx="2016373" cy="107992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 rot="13945923" flipH="1">
            <a:off x="4966281" y="1849513"/>
            <a:ext cx="1999316" cy="88918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5652120" y="2924945"/>
            <a:ext cx="30235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ru-RU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Четырехугольники</a:t>
            </a:r>
          </a:p>
          <a:p>
            <a:pPr>
              <a:spcBef>
                <a:spcPct val="50000"/>
              </a:spcBef>
            </a:pPr>
            <a:endParaRPr lang="ru-RU" sz="2800" dirty="0"/>
          </a:p>
        </p:txBody>
      </p:sp>
      <p:pic>
        <p:nvPicPr>
          <p:cNvPr id="13" name="Picture 17" descr="Безымянный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008"/>
            <a:ext cx="3128997" cy="244827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 animBg="1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547664" y="764703"/>
            <a:ext cx="2486174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2000" b="1" dirty="0">
                <a:solidFill>
                  <a:srgbClr val="C00000"/>
                </a:solidFill>
              </a:rPr>
              <a:t>Треугольники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 sz="2800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3850" y="332656"/>
            <a:ext cx="8497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Параллелепипед имеет 6 граней</a:t>
            </a: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1403648" y="4292600"/>
            <a:ext cx="32403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Четырехугольники</a:t>
            </a:r>
          </a:p>
          <a:p>
            <a:r>
              <a:rPr lang="ru-RU" dirty="0"/>
              <a:t>   </a:t>
            </a:r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5832475" y="4292600"/>
            <a:ext cx="33115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Шестиугольники</a:t>
            </a:r>
          </a:p>
        </p:txBody>
      </p:sp>
      <p:pic>
        <p:nvPicPr>
          <p:cNvPr id="10275" name="Picture 35" descr="Безымянный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97152"/>
            <a:ext cx="2448272" cy="1598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7" name="Picture 37" descr="Безымянный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0637" y="1196752"/>
            <a:ext cx="2484276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8" name="Picture 38" descr="Безымянный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268760"/>
            <a:ext cx="2376937" cy="1584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9" name="Picture 39" descr="Безымянный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725144"/>
            <a:ext cx="2592263" cy="16617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5683250" y="764704"/>
            <a:ext cx="3460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Пятиугольники</a:t>
            </a:r>
          </a:p>
          <a:p>
            <a:endParaRPr lang="ru-RU" sz="2800" dirty="0"/>
          </a:p>
        </p:txBody>
      </p:sp>
      <p:sp>
        <p:nvSpPr>
          <p:cNvPr id="10282" name="Rectangle 42"/>
          <p:cNvSpPr>
            <a:spLocks noChangeArrowheads="1"/>
          </p:cNvSpPr>
          <p:nvPr/>
        </p:nvSpPr>
        <p:spPr bwMode="auto">
          <a:xfrm>
            <a:off x="3131840" y="3140968"/>
            <a:ext cx="2736304" cy="8617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 его сечениях </a:t>
            </a:r>
            <a:endParaRPr lang="en-US" sz="20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могут получиться:</a:t>
            </a:r>
          </a:p>
        </p:txBody>
      </p:sp>
      <p:sp>
        <p:nvSpPr>
          <p:cNvPr id="10287" name="Line 47"/>
          <p:cNvSpPr>
            <a:spLocks noChangeShapeType="1"/>
          </p:cNvSpPr>
          <p:nvPr/>
        </p:nvSpPr>
        <p:spPr bwMode="auto">
          <a:xfrm flipV="1">
            <a:off x="5868144" y="2852936"/>
            <a:ext cx="936104" cy="7200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89" name="Line 49"/>
          <p:cNvSpPr>
            <a:spLocks noChangeShapeType="1"/>
          </p:cNvSpPr>
          <p:nvPr/>
        </p:nvSpPr>
        <p:spPr bwMode="auto">
          <a:xfrm rot="10902943" flipV="1">
            <a:off x="2196797" y="3559015"/>
            <a:ext cx="925291" cy="6652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90" name="Line 50"/>
          <p:cNvSpPr>
            <a:spLocks noChangeShapeType="1"/>
          </p:cNvSpPr>
          <p:nvPr/>
        </p:nvSpPr>
        <p:spPr bwMode="auto">
          <a:xfrm rot="3704088" flipV="1">
            <a:off x="5778484" y="3777930"/>
            <a:ext cx="1043417" cy="42007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91" name="Line 51"/>
          <p:cNvSpPr>
            <a:spLocks noChangeShapeType="1"/>
          </p:cNvSpPr>
          <p:nvPr/>
        </p:nvSpPr>
        <p:spPr bwMode="auto">
          <a:xfrm rot="15250432" flipV="1">
            <a:off x="2211692" y="2877444"/>
            <a:ext cx="904189" cy="71668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669360"/>
            <a:ext cx="1691680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4" grpId="0"/>
      <p:bldP spid="10273" grpId="0"/>
      <p:bldP spid="10274" grpId="0"/>
      <p:bldP spid="10281" grpId="0"/>
      <p:bldP spid="10282" grpId="0" animBg="1"/>
      <p:bldP spid="10287" grpId="0" animBg="1"/>
      <p:bldP spid="10289" grpId="0" animBg="1"/>
      <p:bldP spid="10290" grpId="0" animBg="1"/>
      <p:bldP spid="102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404664"/>
            <a:ext cx="7488832" cy="6048672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построения сечения нужно построить точки пересечения секущей плоскости с ребрами и соединить их отрезками.</a:t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При этом необходимо учитывать следующее:</a:t>
            </a:r>
            <a:b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1. Соединять можно только две точки, лежащие</a:t>
            </a:r>
            <a:b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в плоскости одной грани.</a:t>
            </a:r>
            <a:b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2. Секущая плоскость пересекает      параллельные грани по параллельным отрезкам. </a:t>
            </a:r>
            <a:b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3. Если в плоскости грани отмечена только одна точка, принадлежащая плоскости сечения, то надо построить дополнительную точку. Для этого необходимо найти точки пересечения уже построенных прямых  с другими прямыми, лежащими в тех же гранях.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669360"/>
            <a:ext cx="1979712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76470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03648" y="1340768"/>
            <a:ext cx="7344816" cy="294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Используя полученные знания, применим их к построению сечений многогранников на основе аксиоматики.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66678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Построить сечение, определенное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точками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K, L, M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66678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Построить сечение, определяемое параллельными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прямыми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АА</a:t>
            </a:r>
            <a:r>
              <a:rPr kumimoji="0" lang="ru-RU" sz="2000" b="1" i="1" u="none" strike="noStrike" cap="none" normalizeH="0" baseline="-3000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CC</a:t>
            </a:r>
            <a:r>
              <a:rPr kumimoji="0" lang="ru-RU" sz="2000" b="1" i="1" u="none" strike="noStrike" cap="none" normalizeH="0" baseline="-3000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66678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Построить сечение, определяемое пересекающимися прямыми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</a:t>
            </a:r>
            <a:r>
              <a:rPr kumimoji="0" lang="ru-RU" sz="2000" b="1" i="1" u="none" strike="noStrike" cap="none" normalizeH="0" baseline="-3000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1" i="1" u="none" strike="noStrike" cap="none" normalizeH="0" baseline="-3000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66678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6667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Построить сечение по прямой и точке: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6667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66678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509120"/>
            <a:ext cx="13681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20882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509120"/>
            <a:ext cx="16764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581128"/>
            <a:ext cx="13620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Freeform 2050"/>
          <p:cNvSpPr>
            <a:spLocks/>
          </p:cNvSpPr>
          <p:nvPr/>
        </p:nvSpPr>
        <p:spPr bwMode="auto">
          <a:xfrm>
            <a:off x="684213" y="1746250"/>
            <a:ext cx="3887787" cy="3770313"/>
          </a:xfrm>
          <a:custGeom>
            <a:avLst/>
            <a:gdLst/>
            <a:ahLst/>
            <a:cxnLst>
              <a:cxn ang="0">
                <a:pos x="0" y="2375"/>
              </a:cxn>
              <a:cxn ang="0">
                <a:pos x="2449" y="1378"/>
              </a:cxn>
              <a:cxn ang="0">
                <a:pos x="1088" y="0"/>
              </a:cxn>
              <a:cxn ang="0">
                <a:pos x="0" y="2375"/>
              </a:cxn>
            </a:cxnLst>
            <a:rect l="0" t="0" r="r" b="b"/>
            <a:pathLst>
              <a:path w="2449" h="2375">
                <a:moveTo>
                  <a:pt x="0" y="2375"/>
                </a:moveTo>
                <a:lnTo>
                  <a:pt x="2449" y="1378"/>
                </a:lnTo>
                <a:lnTo>
                  <a:pt x="1088" y="0"/>
                </a:lnTo>
                <a:lnTo>
                  <a:pt x="0" y="2375"/>
                </a:lnTo>
                <a:close/>
              </a:path>
            </a:pathLst>
          </a:custGeom>
          <a:solidFill>
            <a:srgbClr val="CC0000">
              <a:alpha val="49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0929" name="Freeform 2049"/>
          <p:cNvSpPr>
            <a:spLocks/>
          </p:cNvSpPr>
          <p:nvPr/>
        </p:nvSpPr>
        <p:spPr bwMode="auto">
          <a:xfrm>
            <a:off x="2411413" y="1700213"/>
            <a:ext cx="2160587" cy="4346575"/>
          </a:xfrm>
          <a:custGeom>
            <a:avLst/>
            <a:gdLst/>
            <a:ahLst/>
            <a:cxnLst>
              <a:cxn ang="0">
                <a:pos x="981" y="2738"/>
              </a:cxn>
              <a:cxn ang="0">
                <a:pos x="0" y="0"/>
              </a:cxn>
              <a:cxn ang="0">
                <a:pos x="1361" y="1407"/>
              </a:cxn>
              <a:cxn ang="0">
                <a:pos x="981" y="2738"/>
              </a:cxn>
            </a:cxnLst>
            <a:rect l="0" t="0" r="r" b="b"/>
            <a:pathLst>
              <a:path w="1361" h="2738">
                <a:moveTo>
                  <a:pt x="981" y="2738"/>
                </a:moveTo>
                <a:lnTo>
                  <a:pt x="0" y="0"/>
                </a:lnTo>
                <a:lnTo>
                  <a:pt x="1361" y="1407"/>
                </a:lnTo>
                <a:lnTo>
                  <a:pt x="981" y="273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50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0928" name="Freeform 2048"/>
          <p:cNvSpPr>
            <a:spLocks/>
          </p:cNvSpPr>
          <p:nvPr/>
        </p:nvSpPr>
        <p:spPr bwMode="auto">
          <a:xfrm>
            <a:off x="684213" y="1700213"/>
            <a:ext cx="3287712" cy="4386262"/>
          </a:xfrm>
          <a:custGeom>
            <a:avLst/>
            <a:gdLst/>
            <a:ahLst/>
            <a:cxnLst>
              <a:cxn ang="0">
                <a:pos x="0" y="2404"/>
              </a:cxn>
              <a:cxn ang="0">
                <a:pos x="1088" y="0"/>
              </a:cxn>
              <a:cxn ang="0">
                <a:pos x="2071" y="2763"/>
              </a:cxn>
              <a:cxn ang="0">
                <a:pos x="0" y="2404"/>
              </a:cxn>
            </a:cxnLst>
            <a:rect l="0" t="0" r="r" b="b"/>
            <a:pathLst>
              <a:path w="2071" h="2763">
                <a:moveTo>
                  <a:pt x="0" y="2404"/>
                </a:moveTo>
                <a:lnTo>
                  <a:pt x="1088" y="0"/>
                </a:lnTo>
                <a:lnTo>
                  <a:pt x="2071" y="2763"/>
                </a:lnTo>
                <a:lnTo>
                  <a:pt x="0" y="2404"/>
                </a:lnTo>
                <a:close/>
              </a:path>
            </a:pathLst>
          </a:custGeom>
          <a:solidFill>
            <a:srgbClr val="FFFF00">
              <a:alpha val="49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8" name="Freeform 26" descr="Контурные ромбики"/>
          <p:cNvSpPr>
            <a:spLocks/>
          </p:cNvSpPr>
          <p:nvPr/>
        </p:nvSpPr>
        <p:spPr bwMode="auto">
          <a:xfrm>
            <a:off x="1763713" y="2997200"/>
            <a:ext cx="2160587" cy="3095625"/>
          </a:xfrm>
          <a:custGeom>
            <a:avLst/>
            <a:gdLst/>
            <a:ahLst/>
            <a:cxnLst>
              <a:cxn ang="0">
                <a:pos x="1361" y="1950"/>
              </a:cxn>
              <a:cxn ang="0">
                <a:pos x="1361" y="136"/>
              </a:cxn>
              <a:cxn ang="0">
                <a:pos x="0" y="0"/>
              </a:cxn>
              <a:cxn ang="0">
                <a:pos x="1361" y="1950"/>
              </a:cxn>
            </a:cxnLst>
            <a:rect l="0" t="0" r="r" b="b"/>
            <a:pathLst>
              <a:path w="1361" h="1950">
                <a:moveTo>
                  <a:pt x="1361" y="1950"/>
                </a:moveTo>
                <a:lnTo>
                  <a:pt x="1361" y="136"/>
                </a:lnTo>
                <a:lnTo>
                  <a:pt x="0" y="0"/>
                </a:lnTo>
                <a:lnTo>
                  <a:pt x="1361" y="1950"/>
                </a:lnTo>
                <a:close/>
              </a:path>
            </a:pathLst>
          </a:custGeom>
          <a:pattFill prst="openDmnd">
            <a:fgClr>
              <a:srgbClr val="FF00FF"/>
            </a:fgClr>
            <a:bgClr>
              <a:srgbClr val="FFA6FF"/>
            </a:bgClr>
          </a:pattFill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475656" y="317500"/>
            <a:ext cx="734449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</a:p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Построить сечение, определенное точками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K, L, M.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Line 1"/>
          <p:cNvSpPr>
            <a:spLocks noChangeShapeType="1"/>
          </p:cNvSpPr>
          <p:nvPr/>
        </p:nvSpPr>
        <p:spPr bwMode="auto">
          <a:xfrm flipV="1">
            <a:off x="684213" y="3940175"/>
            <a:ext cx="3889375" cy="1584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684213" y="5524500"/>
            <a:ext cx="3313112" cy="5762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 flipV="1">
            <a:off x="3925888" y="3940175"/>
            <a:ext cx="647700" cy="2232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Line 4"/>
          <p:cNvSpPr>
            <a:spLocks noChangeShapeType="1"/>
          </p:cNvSpPr>
          <p:nvPr/>
        </p:nvSpPr>
        <p:spPr bwMode="auto">
          <a:xfrm flipH="1">
            <a:off x="684213" y="1708150"/>
            <a:ext cx="1728787" cy="3816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2413000" y="1708150"/>
            <a:ext cx="1584325" cy="44640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2413000" y="1708150"/>
            <a:ext cx="2160588" cy="2232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900113" y="24288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 dirty="0">
                <a:solidFill>
                  <a:srgbClr val="266678"/>
                </a:solidFill>
              </a:rPr>
              <a:t>K</a:t>
            </a:r>
            <a:endParaRPr lang="ru-RU" sz="3600" b="1" i="1" dirty="0">
              <a:solidFill>
                <a:srgbClr val="266678"/>
              </a:solidFill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141788" y="5949280"/>
            <a:ext cx="86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 dirty="0">
                <a:solidFill>
                  <a:srgbClr val="266678"/>
                </a:solidFill>
              </a:rPr>
              <a:t>M</a:t>
            </a:r>
            <a:endParaRPr lang="ru-RU" sz="3600" b="1" i="1" dirty="0">
              <a:solidFill>
                <a:srgbClr val="266678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141788" y="26447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 dirty="0">
                <a:solidFill>
                  <a:srgbClr val="266678"/>
                </a:solidFill>
              </a:rPr>
              <a:t>L</a:t>
            </a:r>
            <a:endParaRPr lang="ru-RU" sz="3600" b="1" i="1" dirty="0">
              <a:solidFill>
                <a:srgbClr val="266678"/>
              </a:solidFill>
            </a:endParaRP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1765300" y="2997200"/>
            <a:ext cx="2089150" cy="302418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1836738" y="2997200"/>
            <a:ext cx="2016125" cy="215900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 flipV="1">
            <a:off x="3925888" y="3284538"/>
            <a:ext cx="0" cy="273685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692275" y="2860675"/>
            <a:ext cx="2376488" cy="3313113"/>
            <a:chOff x="1927" y="1802"/>
            <a:chExt cx="1497" cy="2087"/>
          </a:xfrm>
        </p:grpSpPr>
        <p:sp>
          <p:nvSpPr>
            <p:cNvPr id="18440" name="Oval 8"/>
            <p:cNvSpPr>
              <a:spLocks noChangeArrowheads="1"/>
            </p:cNvSpPr>
            <p:nvPr/>
          </p:nvSpPr>
          <p:spPr bwMode="auto">
            <a:xfrm>
              <a:off x="3288" y="3752"/>
              <a:ext cx="136" cy="137"/>
            </a:xfrm>
            <a:prstGeom prst="ellipse">
              <a:avLst/>
            </a:prstGeom>
            <a:gradFill rotWithShape="1">
              <a:gsLst>
                <a:gs pos="0">
                  <a:srgbClr val="FF00FF">
                    <a:gamma/>
                    <a:tint val="19216"/>
                    <a:invGamma/>
                  </a:srgbClr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3" name="Oval 11"/>
            <p:cNvSpPr>
              <a:spLocks noChangeArrowheads="1"/>
            </p:cNvSpPr>
            <p:nvPr/>
          </p:nvSpPr>
          <p:spPr bwMode="auto">
            <a:xfrm>
              <a:off x="1927" y="1802"/>
              <a:ext cx="136" cy="137"/>
            </a:xfrm>
            <a:prstGeom prst="ellipse">
              <a:avLst/>
            </a:prstGeom>
            <a:gradFill rotWithShape="1">
              <a:gsLst>
                <a:gs pos="0">
                  <a:srgbClr val="FF00FF">
                    <a:gamma/>
                    <a:tint val="19216"/>
                    <a:invGamma/>
                  </a:srgbClr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4" name="Oval 12"/>
            <p:cNvSpPr>
              <a:spLocks noChangeArrowheads="1"/>
            </p:cNvSpPr>
            <p:nvPr/>
          </p:nvSpPr>
          <p:spPr bwMode="auto">
            <a:xfrm>
              <a:off x="3288" y="1983"/>
              <a:ext cx="136" cy="137"/>
            </a:xfrm>
            <a:prstGeom prst="ellipse">
              <a:avLst/>
            </a:prstGeom>
            <a:gradFill rotWithShape="1">
              <a:gsLst>
                <a:gs pos="0">
                  <a:srgbClr val="FF00FF">
                    <a:gamma/>
                    <a:tint val="19216"/>
                    <a:invGamma/>
                  </a:srgbClr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5581650" y="1849438"/>
            <a:ext cx="33829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Прямая КМ</a:t>
            </a: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5508625" y="2492375"/>
            <a:ext cx="3313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3200" dirty="0">
                <a:solidFill>
                  <a:srgbClr val="00FF00"/>
                </a:solidFill>
              </a:rPr>
              <a:t> </a:t>
            </a:r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Прямая М</a:t>
            </a:r>
            <a:r>
              <a:rPr lang="en-US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5618163" y="3141663"/>
            <a:ext cx="2914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3. Прямая К</a:t>
            </a:r>
            <a:r>
              <a:rPr lang="en-US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2400" b="1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5651500" y="3933825"/>
            <a:ext cx="2186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en-US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4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 –сечение</a:t>
            </a:r>
          </a:p>
        </p:txBody>
      </p:sp>
      <p:sp>
        <p:nvSpPr>
          <p:cNvPr id="86016" name="Text Box 0"/>
          <p:cNvSpPr txBox="1">
            <a:spLocks noChangeArrowheads="1"/>
          </p:cNvSpPr>
          <p:nvPr/>
        </p:nvSpPr>
        <p:spPr bwMode="auto">
          <a:xfrm>
            <a:off x="827583" y="5661248"/>
            <a:ext cx="504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А</a:t>
            </a:r>
          </a:p>
        </p:txBody>
      </p:sp>
      <p:sp>
        <p:nvSpPr>
          <p:cNvPr id="86017" name="Text Box 1"/>
          <p:cNvSpPr txBox="1">
            <a:spLocks noChangeArrowheads="1"/>
          </p:cNvSpPr>
          <p:nvPr/>
        </p:nvSpPr>
        <p:spPr bwMode="auto">
          <a:xfrm>
            <a:off x="4572000" y="3789363"/>
            <a:ext cx="792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В</a:t>
            </a:r>
          </a:p>
        </p:txBody>
      </p:sp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2268538" y="1196975"/>
            <a:ext cx="792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Р</a:t>
            </a:r>
          </a:p>
        </p:txBody>
      </p:sp>
      <p:sp>
        <p:nvSpPr>
          <p:cNvPr id="380931" name="Text Box 2051"/>
          <p:cNvSpPr txBox="1">
            <a:spLocks noChangeArrowheads="1"/>
          </p:cNvSpPr>
          <p:nvPr/>
        </p:nvSpPr>
        <p:spPr bwMode="auto">
          <a:xfrm>
            <a:off x="6084888" y="6165850"/>
            <a:ext cx="2160587" cy="4889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600" b="1"/>
              <a:t>(аксиома 1)</a:t>
            </a:r>
          </a:p>
        </p:txBody>
      </p:sp>
      <p:sp>
        <p:nvSpPr>
          <p:cNvPr id="380938" name="Text Box 2058"/>
          <p:cNvSpPr txBox="1">
            <a:spLocks noChangeArrowheads="1"/>
          </p:cNvSpPr>
          <p:nvPr/>
        </p:nvSpPr>
        <p:spPr bwMode="auto">
          <a:xfrm>
            <a:off x="6516688" y="4652963"/>
            <a:ext cx="1223962" cy="1311275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50000">
                <a:srgbClr val="FFCCFF"/>
              </a:gs>
              <a:gs pos="100000">
                <a:srgbClr val="FF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6669360"/>
            <a:ext cx="1547664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0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1000"/>
                                        <p:tgtEl>
                                          <p:spTgt spid="380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80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380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0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0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0" grpId="0" animBg="1"/>
      <p:bldP spid="380930" grpId="1" animBg="1"/>
      <p:bldP spid="380929" grpId="0" animBg="1"/>
      <p:bldP spid="380929" grpId="1" animBg="1"/>
      <p:bldP spid="380928" grpId="0" animBg="1"/>
      <p:bldP spid="380928" grpId="1" animBg="1"/>
      <p:bldP spid="18458" grpId="0" animBg="1"/>
      <p:bldP spid="18449" grpId="0" animBg="1"/>
      <p:bldP spid="18450" grpId="0" animBg="1"/>
      <p:bldP spid="18451" grpId="0" animBg="1"/>
      <p:bldP spid="18460" grpId="0"/>
      <p:bldP spid="18461" grpId="0"/>
      <p:bldP spid="18462" grpId="0"/>
      <p:bldP spid="18463" grpId="0"/>
      <p:bldP spid="380931" grpId="0" animBg="1"/>
      <p:bldP spid="3809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6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5" name="Freeform 41"/>
          <p:cNvSpPr>
            <a:spLocks/>
          </p:cNvSpPr>
          <p:nvPr/>
        </p:nvSpPr>
        <p:spPr bwMode="auto">
          <a:xfrm>
            <a:off x="1547664" y="2420888"/>
            <a:ext cx="4606925" cy="3240088"/>
          </a:xfrm>
          <a:custGeom>
            <a:avLst/>
            <a:gdLst/>
            <a:ahLst/>
            <a:cxnLst>
              <a:cxn ang="0">
                <a:pos x="0" y="536"/>
              </a:cxn>
              <a:cxn ang="0">
                <a:pos x="376" y="2041"/>
              </a:cxn>
              <a:cxn ang="0">
                <a:pos x="2902" y="1507"/>
              </a:cxn>
              <a:cxn ang="0">
                <a:pos x="2484" y="0"/>
              </a:cxn>
              <a:cxn ang="0">
                <a:pos x="0" y="536"/>
              </a:cxn>
            </a:cxnLst>
            <a:rect l="0" t="0" r="r" b="b"/>
            <a:pathLst>
              <a:path w="2902" h="2041">
                <a:moveTo>
                  <a:pt x="0" y="536"/>
                </a:moveTo>
                <a:lnTo>
                  <a:pt x="376" y="2041"/>
                </a:lnTo>
                <a:lnTo>
                  <a:pt x="2902" y="1507"/>
                </a:lnTo>
                <a:lnTo>
                  <a:pt x="2484" y="0"/>
                </a:lnTo>
                <a:lnTo>
                  <a:pt x="0" y="536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50000">
                <a:srgbClr val="E85E00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 flipV="1">
            <a:off x="2051720" y="4797152"/>
            <a:ext cx="4032250" cy="863600"/>
          </a:xfrm>
          <a:prstGeom prst="line">
            <a:avLst/>
          </a:prstGeom>
          <a:noFill/>
          <a:ln w="57150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58" name="Line 34"/>
          <p:cNvSpPr>
            <a:spLocks noChangeShapeType="1"/>
          </p:cNvSpPr>
          <p:nvPr/>
        </p:nvSpPr>
        <p:spPr bwMode="auto">
          <a:xfrm flipV="1">
            <a:off x="1403648" y="2420888"/>
            <a:ext cx="4032250" cy="8636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475656" y="361803"/>
            <a:ext cx="73444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в тетрадях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N2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Построить сечение, определяемое параллельными прямыми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000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000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2123728" y="5733256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3059832" y="4797152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1475656" y="3284984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2483768" y="2348880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 flipH="1" flipV="1">
            <a:off x="1547664" y="3284983"/>
            <a:ext cx="575692" cy="2376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H="1" flipV="1">
            <a:off x="4427984" y="3284983"/>
            <a:ext cx="648072" cy="244827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 flipH="1" flipV="1">
            <a:off x="2483768" y="2420888"/>
            <a:ext cx="575692" cy="237648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 flipV="1">
            <a:off x="1475656" y="2348880"/>
            <a:ext cx="1008062" cy="935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 flipV="1">
            <a:off x="2051720" y="4797152"/>
            <a:ext cx="1008062" cy="9350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 flipV="1">
            <a:off x="5076056" y="4797152"/>
            <a:ext cx="1008062" cy="935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 flipV="1">
            <a:off x="4427984" y="2348880"/>
            <a:ext cx="1008062" cy="935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1763688" y="5589588"/>
            <a:ext cx="64807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А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1043608" y="3141663"/>
            <a:ext cx="7920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А</a:t>
            </a:r>
            <a:r>
              <a:rPr lang="ru-RU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2123728" y="1773238"/>
            <a:ext cx="11521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В</a:t>
            </a:r>
            <a:r>
              <a:rPr lang="ru-RU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5004048" y="1773238"/>
            <a:ext cx="720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С</a:t>
            </a:r>
            <a:r>
              <a:rPr lang="ru-RU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3995936" y="2708921"/>
            <a:ext cx="7920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266678"/>
                </a:solidFill>
              </a:rPr>
              <a:t>D</a:t>
            </a:r>
            <a:r>
              <a:rPr lang="en-US" sz="3200" b="1" baseline="-25000" dirty="0">
                <a:solidFill>
                  <a:srgbClr val="266678"/>
                </a:solidFill>
              </a:rPr>
              <a:t>1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5940152" y="4293096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С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3131840" y="4221087"/>
            <a:ext cx="720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266678"/>
                </a:solidFill>
              </a:rPr>
              <a:t>В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4860032" y="5733257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266678"/>
                </a:solidFill>
              </a:rPr>
              <a:t>D</a:t>
            </a:r>
            <a:endParaRPr lang="ru-RU" sz="3200" b="1" dirty="0">
              <a:solidFill>
                <a:srgbClr val="266678"/>
              </a:solidFill>
            </a:endParaRPr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 flipH="1" flipV="1">
            <a:off x="5436096" y="2420888"/>
            <a:ext cx="647700" cy="23764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52" name="Line 28"/>
          <p:cNvSpPr>
            <a:spLocks noChangeShapeType="1"/>
          </p:cNvSpPr>
          <p:nvPr/>
        </p:nvSpPr>
        <p:spPr bwMode="auto">
          <a:xfrm flipH="1" flipV="1">
            <a:off x="1547664" y="3284983"/>
            <a:ext cx="575692" cy="23764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 flipH="1" flipV="1">
            <a:off x="5436096" y="2420888"/>
            <a:ext cx="647700" cy="23764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403648" y="2276872"/>
            <a:ext cx="4103688" cy="1081088"/>
            <a:chOff x="567" y="1434"/>
            <a:chExt cx="2585" cy="681"/>
          </a:xfrm>
        </p:grpSpPr>
        <p:sp>
          <p:nvSpPr>
            <p:cNvPr id="26653" name="Oval 29"/>
            <p:cNvSpPr>
              <a:spLocks noChangeArrowheads="1"/>
            </p:cNvSpPr>
            <p:nvPr/>
          </p:nvSpPr>
          <p:spPr bwMode="auto">
            <a:xfrm>
              <a:off x="567" y="1979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E85E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Oval 30"/>
            <p:cNvSpPr>
              <a:spLocks noChangeArrowheads="1"/>
            </p:cNvSpPr>
            <p:nvPr/>
          </p:nvSpPr>
          <p:spPr bwMode="auto">
            <a:xfrm>
              <a:off x="3016" y="1434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E85E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1979712" y="4725144"/>
            <a:ext cx="4176713" cy="1079500"/>
            <a:chOff x="975" y="2931"/>
            <a:chExt cx="2631" cy="680"/>
          </a:xfrm>
        </p:grpSpPr>
        <p:sp>
          <p:nvSpPr>
            <p:cNvPr id="26655" name="Oval 31"/>
            <p:cNvSpPr>
              <a:spLocks noChangeArrowheads="1"/>
            </p:cNvSpPr>
            <p:nvPr/>
          </p:nvSpPr>
          <p:spPr bwMode="auto">
            <a:xfrm>
              <a:off x="3470" y="293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E85E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Oval 32"/>
            <p:cNvSpPr>
              <a:spLocks noChangeArrowheads="1"/>
            </p:cNvSpPr>
            <p:nvPr/>
          </p:nvSpPr>
          <p:spPr bwMode="auto">
            <a:xfrm>
              <a:off x="975" y="3475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E85E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5940425" y="2133600"/>
            <a:ext cx="320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1. Прямая А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5940425" y="2997200"/>
            <a:ext cx="320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2. Прямая АС</a:t>
            </a:r>
            <a:endParaRPr lang="ru-RU" sz="2000" b="1" baseline="-25000" dirty="0">
              <a:solidFill>
                <a:srgbClr val="26667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6156176" y="3773488"/>
            <a:ext cx="2987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u="sng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000" b="1" u="sng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u="sng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u="sng" baseline="-25000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u="sng" dirty="0">
                <a:solidFill>
                  <a:srgbClr val="266678"/>
                </a:solidFill>
                <a:latin typeface="Times New Roman" pitchFamily="18" charset="0"/>
                <a:cs typeface="Times New Roman" pitchFamily="18" charset="0"/>
              </a:rPr>
              <a:t>С - сечение</a:t>
            </a:r>
          </a:p>
        </p:txBody>
      </p:sp>
      <p:sp>
        <p:nvSpPr>
          <p:cNvPr id="395264" name="Text Box 2048"/>
          <p:cNvSpPr txBox="1">
            <a:spLocks noChangeArrowheads="1"/>
          </p:cNvSpPr>
          <p:nvPr/>
        </p:nvSpPr>
        <p:spPr bwMode="auto">
          <a:xfrm>
            <a:off x="6516688" y="4652963"/>
            <a:ext cx="1223962" cy="1311275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50000">
                <a:srgbClr val="FFCCFF"/>
              </a:gs>
              <a:gs pos="100000">
                <a:srgbClr val="FF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0" y="6669360"/>
            <a:ext cx="1691680" cy="215444"/>
          </a:xfrm>
          <a:prstGeom prst="rect">
            <a:avLst/>
          </a:prstGeom>
          <a:solidFill>
            <a:srgbClr val="266678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5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5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5" grpId="0" animBg="1"/>
      <p:bldP spid="26659" grpId="0" animBg="1"/>
      <p:bldP spid="26658" grpId="0" animBg="1"/>
      <p:bldP spid="26652" grpId="0" animBg="1"/>
      <p:bldP spid="26637" grpId="0" animBg="1"/>
      <p:bldP spid="84996" grpId="0"/>
      <p:bldP spid="39526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776</Words>
  <Application>Microsoft Office PowerPoint</Application>
  <PresentationFormat>Экран (4:3)</PresentationFormat>
  <Paragraphs>262</Paragraphs>
  <Slides>25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Слайд</vt:lpstr>
      <vt:lpstr>ПОСТРОЕНИЕ   СЕЧЕНИЙ  МНОГОГРАННИКОВ </vt:lpstr>
      <vt:lpstr>Тема урока:  Построение сечений многогранников.</vt:lpstr>
      <vt:lpstr>Слайд 3</vt:lpstr>
      <vt:lpstr>Слайд 4</vt:lpstr>
      <vt:lpstr>Слайд 5</vt:lpstr>
      <vt:lpstr>Для построения сечения нужно построить точки пересечения секущей плоскости с ребрами и соединить их отрезками.   При этом необходимо учитывать следующее:  1. Соединять можно только две точки, лежащие в плоскости одной грани.  2. Секущая плоскость пересекает      параллельные грани по параллельным отрезкам.  3. Если в плоскости грани отмечена только одна точка, принадлежащая плоскости сечения, то надо построить дополнительную точку. Для этого необходимо найти точки пересечения уже построенных прямых  с другими прямыми, лежащими в тех же гранях.  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Суть метода заключается в построении вспомогательной прямой, являющейся изображением линии пересечения секущей плоскости с плоскостью какой-либо грани фигуры .   Удобнее всего строить изображение линии пересечения секущей плоскости с плоскостью нижнего основания.   Эту линию называют следом секущей плоскости.   Используя след, легко построить изображения точек секущей плоскости, находящихся на боковых ребрах или гранях фигуры </vt:lpstr>
      <vt:lpstr>Слайд 19</vt:lpstr>
      <vt:lpstr>Слайд 20</vt:lpstr>
      <vt:lpstr>Слайд 21</vt:lpstr>
      <vt:lpstr>Слайд 22</vt:lpstr>
      <vt:lpstr>Слайд 23</vt:lpstr>
      <vt:lpstr>Творческое домашнее задание </vt:lpstr>
      <vt:lpstr>Если вы хотите научиться плавать, то смело входите в воду, а если хотите научиться решать задачи, то решайте их  (Д. Пойа)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Маргарита</cp:lastModifiedBy>
  <cp:revision>52</cp:revision>
  <dcterms:created xsi:type="dcterms:W3CDTF">2014-11-07T17:01:55Z</dcterms:created>
  <dcterms:modified xsi:type="dcterms:W3CDTF">2016-11-20T20:55:21Z</dcterms:modified>
</cp:coreProperties>
</file>