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2" r:id="rId3"/>
    <p:sldId id="285" r:id="rId4"/>
    <p:sldId id="264" r:id="rId5"/>
    <p:sldId id="265" r:id="rId6"/>
    <p:sldId id="267" r:id="rId7"/>
    <p:sldId id="269" r:id="rId8"/>
    <p:sldId id="282" r:id="rId9"/>
    <p:sldId id="273" r:id="rId10"/>
    <p:sldId id="283" r:id="rId11"/>
    <p:sldId id="275" r:id="rId12"/>
    <p:sldId id="276" r:id="rId13"/>
    <p:sldId id="284" r:id="rId14"/>
    <p:sldId id="263" r:id="rId15"/>
    <p:sldId id="279" r:id="rId16"/>
    <p:sldId id="28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 varScale="1">
        <p:scale>
          <a:sx n="79" d="100"/>
          <a:sy n="79" d="100"/>
        </p:scale>
        <p:origin x="1579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25DA35-552E-4AEE-ABE1-77F9936E6C71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91357-6820-4C1D-9057-839CB169A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Calibri" pitchFamily="34" charset="0"/>
              <a:buNone/>
              <a:defRPr/>
            </a:pPr>
            <a:fld id="{CAA2FC67-2944-462A-B92A-85EAE4367B1F}" type="slidenum">
              <a:rPr lang="en-GB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Calibri" pitchFamily="34" charset="0"/>
                <a:buNone/>
                <a:defRPr/>
              </a:pPr>
              <a:t>6</a:t>
            </a:fld>
            <a:endParaRPr lang="en-GB">
              <a:cs typeface="Arial" charset="0"/>
            </a:endParaRPr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6388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14.png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12" Type="http://schemas.openxmlformats.org/officeDocument/2006/relationships/image" Target="../media/image13.gif"/><Relationship Id="rId2" Type="http://schemas.openxmlformats.org/officeDocument/2006/relationships/slideLayout" Target="../slideLayouts/slideLayout11.xml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11" Type="http://schemas.openxmlformats.org/officeDocument/2006/relationships/image" Target="../media/image12.gif"/><Relationship Id="rId5" Type="http://schemas.openxmlformats.org/officeDocument/2006/relationships/image" Target="../media/image6.gif"/><Relationship Id="rId10" Type="http://schemas.openxmlformats.org/officeDocument/2006/relationships/image" Target="../media/image11.gif"/><Relationship Id="rId4" Type="http://schemas.openxmlformats.org/officeDocument/2006/relationships/image" Target="../media/image5.jpeg"/><Relationship Id="rId9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 rot="21079967">
            <a:off x="77378" y="2418576"/>
            <a:ext cx="4708831" cy="13837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Раскрытие скобок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Arial Black" pitchFamily="34" charset="0"/>
              </a:rPr>
              <a:t>Проверь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4038600" cy="4840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Вариант 1</a:t>
            </a:r>
          </a:p>
          <a:p>
            <a:r>
              <a:rPr lang="ru-RU" sz="3600" b="1" i="1" dirty="0">
                <a:solidFill>
                  <a:srgbClr val="002060"/>
                </a:solidFill>
              </a:rPr>
              <a:t>9,5</a:t>
            </a:r>
          </a:p>
          <a:p>
            <a:r>
              <a:rPr lang="ru-RU" sz="3600" b="1" i="1" dirty="0">
                <a:solidFill>
                  <a:srgbClr val="002060"/>
                </a:solidFill>
              </a:rPr>
              <a:t>5-2а</a:t>
            </a:r>
          </a:p>
          <a:p>
            <a:r>
              <a:rPr lang="ru-RU" sz="3600" b="1" i="1" dirty="0">
                <a:solidFill>
                  <a:srgbClr val="002060"/>
                </a:solidFill>
              </a:rPr>
              <a:t>13</a:t>
            </a:r>
          </a:p>
          <a:p>
            <a:r>
              <a:rPr lang="ru-RU" sz="3600" b="1" i="1" dirty="0">
                <a:solidFill>
                  <a:srgbClr val="002060"/>
                </a:solidFill>
              </a:rPr>
              <a:t>-5у-1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85860"/>
            <a:ext cx="4038600" cy="4840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Вариант 2 </a:t>
            </a:r>
          </a:p>
          <a:p>
            <a:r>
              <a:rPr lang="ru-RU" sz="3600" b="1" i="1" dirty="0">
                <a:solidFill>
                  <a:srgbClr val="002060"/>
                </a:solidFill>
              </a:rPr>
              <a:t>16</a:t>
            </a:r>
          </a:p>
          <a:p>
            <a:r>
              <a:rPr lang="ru-RU" sz="3600" b="1" i="1" dirty="0">
                <a:solidFill>
                  <a:srgbClr val="002060"/>
                </a:solidFill>
              </a:rPr>
              <a:t>-4-у</a:t>
            </a:r>
          </a:p>
          <a:p>
            <a:r>
              <a:rPr lang="ru-RU" sz="3600" b="1" i="1" dirty="0">
                <a:solidFill>
                  <a:srgbClr val="002060"/>
                </a:solidFill>
              </a:rPr>
              <a:t>-6 –</a:t>
            </a:r>
            <a:r>
              <a:rPr lang="en-US" sz="3600" b="1" i="1" dirty="0">
                <a:solidFill>
                  <a:srgbClr val="002060"/>
                </a:solidFill>
              </a:rPr>
              <a:t>d</a:t>
            </a:r>
            <a:endParaRPr lang="ru-RU" sz="3600" b="1" i="1" dirty="0">
              <a:solidFill>
                <a:srgbClr val="002060"/>
              </a:solidFill>
            </a:endParaRPr>
          </a:p>
          <a:p>
            <a:r>
              <a:rPr lang="ru-RU" sz="3600" b="1" i="1" dirty="0">
                <a:solidFill>
                  <a:srgbClr val="002060"/>
                </a:solidFill>
              </a:rPr>
              <a:t>-7х-7</a:t>
            </a:r>
          </a:p>
        </p:txBody>
      </p:sp>
    </p:spTree>
  </p:cSld>
  <p:clrMapOvr>
    <a:masterClrMapping/>
  </p:clrMapOvr>
  <p:transition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black4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72000" cy="355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5" descr="black4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0"/>
            <a:ext cx="4787900" cy="355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6" descr="black4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00413"/>
            <a:ext cx="4572000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7" descr="black4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3300413"/>
            <a:ext cx="4787900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8" name="AutoShape 8"/>
          <p:cNvSpPr>
            <a:spLocks noChangeArrowheads="1"/>
          </p:cNvSpPr>
          <p:nvPr/>
        </p:nvSpPr>
        <p:spPr bwMode="auto">
          <a:xfrm rot="-2453948">
            <a:off x="2987675" y="1989138"/>
            <a:ext cx="3384550" cy="3314700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rgbClr val="990099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89" name="AutoShape 9"/>
          <p:cNvSpPr>
            <a:spLocks noChangeArrowheads="1"/>
          </p:cNvSpPr>
          <p:nvPr/>
        </p:nvSpPr>
        <p:spPr bwMode="auto">
          <a:xfrm>
            <a:off x="3276600" y="2060575"/>
            <a:ext cx="2736850" cy="2954338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chemeClr val="accent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90" name="AutoShape 10"/>
          <p:cNvSpPr>
            <a:spLocks noChangeArrowheads="1"/>
          </p:cNvSpPr>
          <p:nvPr/>
        </p:nvSpPr>
        <p:spPr bwMode="auto">
          <a:xfrm rot="-1728264">
            <a:off x="6084888" y="765175"/>
            <a:ext cx="1795462" cy="1603375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46091" name="Picture 11" descr="05_moon_meteorit_alh-8100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620838" y="0"/>
            <a:ext cx="1404938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2" name="Picture 12" descr="05_moon_meteorit_alh-8100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24975" y="0"/>
            <a:ext cx="1404938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93" name="AutoShape 13"/>
          <p:cNvSpPr>
            <a:spLocks noChangeArrowheads="1"/>
          </p:cNvSpPr>
          <p:nvPr/>
        </p:nvSpPr>
        <p:spPr bwMode="auto">
          <a:xfrm>
            <a:off x="1042988" y="4797425"/>
            <a:ext cx="936625" cy="863600"/>
          </a:xfrm>
          <a:prstGeom prst="star5">
            <a:avLst/>
          </a:prstGeom>
          <a:gradFill rotWithShape="1">
            <a:gsLst>
              <a:gs pos="0">
                <a:srgbClr val="6699FF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6094" name="AutoShape 14"/>
          <p:cNvSpPr>
            <a:spLocks noChangeArrowheads="1"/>
          </p:cNvSpPr>
          <p:nvPr/>
        </p:nvSpPr>
        <p:spPr bwMode="auto">
          <a:xfrm>
            <a:off x="3635375" y="549275"/>
            <a:ext cx="1223963" cy="1079500"/>
          </a:xfrm>
          <a:prstGeom prst="star5">
            <a:avLst/>
          </a:prstGeom>
          <a:gradFill rotWithShape="1">
            <a:gsLst>
              <a:gs pos="0">
                <a:srgbClr val="FFFF6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6095" name="AutoShape 15"/>
          <p:cNvSpPr>
            <a:spLocks noChangeArrowheads="1"/>
          </p:cNvSpPr>
          <p:nvPr/>
        </p:nvSpPr>
        <p:spPr bwMode="auto">
          <a:xfrm rot="-1624394">
            <a:off x="6283325" y="3414713"/>
            <a:ext cx="1731963" cy="1655762"/>
          </a:xfrm>
          <a:prstGeom prst="star5">
            <a:avLst/>
          </a:prstGeom>
          <a:gradFill rotWithShape="1">
            <a:gsLst>
              <a:gs pos="0">
                <a:srgbClr val="FF0066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6096" name="AutoShape 16"/>
          <p:cNvSpPr>
            <a:spLocks noChangeArrowheads="1"/>
          </p:cNvSpPr>
          <p:nvPr/>
        </p:nvSpPr>
        <p:spPr bwMode="auto">
          <a:xfrm rot="-1624394">
            <a:off x="779463" y="1011238"/>
            <a:ext cx="1587500" cy="1511300"/>
          </a:xfrm>
          <a:prstGeom prst="star5">
            <a:avLst/>
          </a:prstGeom>
          <a:gradFill rotWithShape="1">
            <a:gsLst>
              <a:gs pos="0">
                <a:srgbClr val="990099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6097" name="AutoShape 17"/>
          <p:cNvSpPr>
            <a:spLocks noChangeArrowheads="1"/>
          </p:cNvSpPr>
          <p:nvPr/>
        </p:nvSpPr>
        <p:spPr bwMode="auto">
          <a:xfrm rot="-1624394">
            <a:off x="3567113" y="4805363"/>
            <a:ext cx="1873250" cy="1736725"/>
          </a:xfrm>
          <a:prstGeom prst="star5">
            <a:avLst/>
          </a:prstGeom>
          <a:gradFill rotWithShape="1">
            <a:gsLst>
              <a:gs pos="0">
                <a:srgbClr val="33CC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6098" name="Picture 18" descr="earth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71775" y="407670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9" name="Picture 19" descr="4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3860800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100" name="Picture 20" descr="mars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71775" y="2205038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101" name="Picture 21" descr="112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35825" y="3213100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102" name="Picture 22" descr="upiter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24075" y="708025"/>
            <a:ext cx="93503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103" name="Picture 23" descr="r4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-5400000">
            <a:off x="-33337" y="5857875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104" name="Picture 24" descr="r4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95288" y="188913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105" name="Picture 25" descr="r4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5400000">
            <a:off x="7888288" y="617538"/>
            <a:ext cx="142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106" name="Picture 26" descr="r7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-2096382">
            <a:off x="4211638" y="1700213"/>
            <a:ext cx="16573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107" name="Picture 27" descr="56r2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1371600" y="0"/>
            <a:ext cx="13716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108" name="Picture 2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ринц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3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3000"/>
                                        <p:tgtEl>
                                          <p:spTgt spid="46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46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9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1500"/>
                            </p:stCondLst>
                            <p:childTnLst>
                              <p:par>
                                <p:cTn id="8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3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4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45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0035 -0.80532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46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85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46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0.80382 -0.01018 " pathEditMode="relative" rAng="0" ptsTypes="AA">
                                      <p:cBhvr>
                                        <p:cTn id="115" dur="3000" fill="hold"/>
                                        <p:tgtEl>
                                          <p:spTgt spid="46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1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6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3000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4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1991 C 0.02951 0.0875 -0.01042 0.2169 -0.09566 0.26829 C -0.1809 0.32084 -0.28021 0.27384 -0.31649 0.16667 C -0.35295 0.05926 -0.31319 -0.06944 -0.2276 -0.12106 C -0.14236 -0.17245 -0.0434 -0.12731 -0.00677 -0.01991 Z " pathEditMode="relative" rAng="3942850" ptsTypes="fffff">
                                      <p:cBhvr>
                                        <p:cTn id="136" dur="3000" spd="-100000" fill="hold"/>
                                        <p:tgtEl>
                                          <p:spTgt spid="46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7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85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9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500"/>
                            </p:stCondLst>
                            <p:childTnLst>
                              <p:par>
                                <p:cTn id="15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0" fill="hold"/>
                                        <p:tgtEl>
                                          <p:spTgt spid="46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0" fill="hold"/>
                                        <p:tgtEl>
                                          <p:spTgt spid="46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3500"/>
                            </p:stCondLst>
                            <p:childTnLst>
                              <p:par>
                                <p:cTn id="1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6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6500"/>
                            </p:stCondLst>
                            <p:childTnLst>
                              <p:par>
                                <p:cTn id="1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13385 0.30463 " pathEditMode="relative" rAng="0" ptsTypes="AA">
                                      <p:cBhvr>
                                        <p:cTn id="160" dur="3000" fill="hold"/>
                                        <p:tgtEl>
                                          <p:spTgt spid="46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15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3000" fill="hold"/>
                                        <p:tgtEl>
                                          <p:spTgt spid="4610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9500"/>
                            </p:stCondLst>
                            <p:childTnLst>
                              <p:par>
                                <p:cTn id="16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460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15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25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3500"/>
                            </p:stCondLst>
                            <p:childTnLst>
                              <p:par>
                                <p:cTn id="1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46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4000"/>
                            </p:stCondLst>
                            <p:childTnLst>
                              <p:par>
                                <p:cTn id="1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108"/>
                </p:tgtEl>
              </p:cMediaNode>
            </p:audio>
          </p:childTnLst>
        </p:cTn>
      </p:par>
    </p:tnLst>
    <p:bldLst>
      <p:bldP spid="46088" grpId="0" animBg="1"/>
      <p:bldP spid="46088" grpId="1" animBg="1"/>
      <p:bldP spid="46088" grpId="2" animBg="1"/>
      <p:bldP spid="46089" grpId="0" animBg="1"/>
      <p:bldP spid="46089" grpId="1" animBg="1"/>
      <p:bldP spid="46089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Arial Black" pitchFamily="34" charset="0"/>
              </a:rPr>
              <a:t>4.Станция «Уравнений»</a:t>
            </a:r>
            <a:br>
              <a:rPr lang="ru-RU" b="1" i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b="1" i="1" dirty="0">
                <a:solidFill>
                  <a:srgbClr val="FF0000"/>
                </a:solidFill>
                <a:latin typeface="Arial Black" pitchFamily="34" charset="0"/>
              </a:rPr>
              <a:t>(</a:t>
            </a:r>
            <a:r>
              <a:rPr lang="ru-RU" sz="3100" b="1" i="1" dirty="0">
                <a:solidFill>
                  <a:srgbClr val="FF0000"/>
                </a:solidFill>
                <a:latin typeface="Arial Black" pitchFamily="34" charset="0"/>
              </a:rPr>
              <a:t>решить уравнение)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525963"/>
          </a:xfrm>
        </p:spPr>
        <p:txBody>
          <a:bodyPr/>
          <a:lstStyle/>
          <a:p>
            <a:pPr>
              <a:buNone/>
            </a:pPr>
            <a:r>
              <a:rPr lang="ru-RU" b="1" i="1" dirty="0">
                <a:solidFill>
                  <a:srgbClr val="002060"/>
                </a:solidFill>
              </a:rPr>
              <a:t>       </a:t>
            </a:r>
            <a:r>
              <a:rPr lang="ru-RU" b="1" i="1" dirty="0">
                <a:solidFill>
                  <a:srgbClr val="FF0000"/>
                </a:solidFill>
              </a:rPr>
              <a:t>Уровень  1                             Уровень 2                  </a:t>
            </a:r>
          </a:p>
          <a:p>
            <a:pPr>
              <a:buNone/>
            </a:pPr>
            <a:r>
              <a:rPr lang="ru-RU" b="1" i="1" dirty="0">
                <a:solidFill>
                  <a:srgbClr val="002060"/>
                </a:solidFill>
              </a:rPr>
              <a:t>    7 + (х+3) =8                       - (х-1,5)+2х =6</a:t>
            </a:r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</a:p>
          <a:p>
            <a:pPr>
              <a:buNone/>
            </a:pPr>
            <a:r>
              <a:rPr lang="ru-RU" b="1" i="1" dirty="0">
                <a:solidFill>
                  <a:srgbClr val="002060"/>
                </a:solidFill>
              </a:rPr>
              <a:t>     4 - (х-2) =0                        (2+3х) - (4х -7) =10</a:t>
            </a:r>
          </a:p>
          <a:p>
            <a:pPr>
              <a:buNone/>
            </a:pPr>
            <a:r>
              <a:rPr lang="ru-RU" b="1" i="1" dirty="0"/>
              <a:t>                            </a:t>
            </a:r>
            <a:r>
              <a:rPr lang="ru-RU" b="1" i="1" dirty="0">
                <a:solidFill>
                  <a:srgbClr val="FF0000"/>
                </a:solidFill>
              </a:rPr>
              <a:t>Уровень 3</a:t>
            </a:r>
          </a:p>
          <a:p>
            <a:pPr>
              <a:buNone/>
            </a:pPr>
            <a:r>
              <a:rPr lang="ru-RU" b="1" i="1" dirty="0">
                <a:solidFill>
                  <a:srgbClr val="002060"/>
                </a:solidFill>
              </a:rPr>
              <a:t>                      2-(3х -5) - (х-1)= -8</a:t>
            </a:r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</a:p>
          <a:p>
            <a:pPr>
              <a:buNone/>
            </a:pPr>
            <a:r>
              <a:rPr lang="ru-RU" b="1" i="1" dirty="0">
                <a:solidFill>
                  <a:srgbClr val="002060"/>
                </a:solidFill>
              </a:rPr>
              <a:t>                      -</a:t>
            </a:r>
            <a:r>
              <a:rPr lang="ru-RU" i="1" dirty="0">
                <a:solidFill>
                  <a:srgbClr val="002060"/>
                </a:solidFill>
              </a:rPr>
              <a:t> </a:t>
            </a:r>
            <a:r>
              <a:rPr lang="ru-RU" b="1" i="1" dirty="0">
                <a:solidFill>
                  <a:srgbClr val="002060"/>
                </a:solidFill>
              </a:rPr>
              <a:t>(-2х  -5) - (3х-7) =4</a:t>
            </a:r>
            <a:r>
              <a:rPr lang="ru-RU" i="1" dirty="0">
                <a:solidFill>
                  <a:srgbClr val="002060"/>
                </a:solidFill>
              </a:rPr>
              <a:t> 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Arial Black" pitchFamily="34" charset="0"/>
              </a:rPr>
              <a:t>«Лови ошибку»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4400" b="1" i="1" dirty="0">
                <a:solidFill>
                  <a:srgbClr val="002060"/>
                </a:solidFill>
              </a:rPr>
              <a:t>-(х+3)-2х=15</a:t>
            </a:r>
          </a:p>
          <a:p>
            <a:r>
              <a:rPr lang="ru-RU" sz="4400" b="1" i="1" dirty="0">
                <a:solidFill>
                  <a:srgbClr val="002060"/>
                </a:solidFill>
              </a:rPr>
              <a:t>х+3-2х =15</a:t>
            </a:r>
          </a:p>
          <a:p>
            <a:r>
              <a:rPr lang="ru-RU" sz="4400" b="1" i="1" dirty="0">
                <a:solidFill>
                  <a:srgbClr val="002060"/>
                </a:solidFill>
              </a:rPr>
              <a:t>-х=15-3</a:t>
            </a:r>
          </a:p>
          <a:p>
            <a:r>
              <a:rPr lang="ru-RU" sz="4400" b="1" i="1" dirty="0">
                <a:solidFill>
                  <a:srgbClr val="002060"/>
                </a:solidFill>
              </a:rPr>
              <a:t>х=-12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4400" b="1" i="1" dirty="0">
                <a:solidFill>
                  <a:srgbClr val="002060"/>
                </a:solidFill>
              </a:rPr>
              <a:t>2х-(х+5)=5</a:t>
            </a:r>
          </a:p>
          <a:p>
            <a:r>
              <a:rPr lang="ru-RU" sz="4400" b="1" i="1" dirty="0">
                <a:solidFill>
                  <a:srgbClr val="002060"/>
                </a:solidFill>
              </a:rPr>
              <a:t>2х-х+5=5</a:t>
            </a:r>
          </a:p>
          <a:p>
            <a:r>
              <a:rPr lang="ru-RU" sz="4400" b="1" i="1" dirty="0">
                <a:solidFill>
                  <a:srgbClr val="002060"/>
                </a:solidFill>
              </a:rPr>
              <a:t>х+5=5</a:t>
            </a:r>
          </a:p>
          <a:p>
            <a:r>
              <a:rPr lang="ru-RU" sz="4400" b="1" i="1" dirty="0">
                <a:solidFill>
                  <a:srgbClr val="002060"/>
                </a:solidFill>
              </a:rPr>
              <a:t>х=0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332656"/>
            <a:ext cx="7488832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285884"/>
          </a:xfrm>
        </p:spPr>
        <p:txBody>
          <a:bodyPr>
            <a:normAutofit fontScale="90000"/>
          </a:bodyPr>
          <a:lstStyle/>
          <a:p>
            <a:br>
              <a:rPr lang="ru-RU" b="1" i="1" dirty="0">
                <a:solidFill>
                  <a:srgbClr val="FF0000"/>
                </a:solidFill>
                <a:latin typeface="Arial Black" pitchFamily="34" charset="0"/>
              </a:rPr>
            </a:b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002060"/>
                </a:solidFill>
              </a:rPr>
              <a:t>Мне все понятно</a:t>
            </a:r>
          </a:p>
          <a:p>
            <a:r>
              <a:rPr lang="ru-RU" sz="3600" b="1" i="1" dirty="0">
                <a:solidFill>
                  <a:srgbClr val="002060"/>
                </a:solidFill>
              </a:rPr>
              <a:t>Мне не все  ясно, но я постараюсь…</a:t>
            </a:r>
          </a:p>
          <a:p>
            <a:r>
              <a:rPr lang="ru-RU" sz="3600" b="1" i="1" dirty="0">
                <a:solidFill>
                  <a:srgbClr val="002060"/>
                </a:solidFill>
              </a:rPr>
              <a:t>Мне нужна помощь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285728"/>
            <a:ext cx="8501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Arial Black" pitchFamily="34" charset="0"/>
              </a:rPr>
              <a:t>5. Станция: «Пункт размышлений»</a:t>
            </a:r>
          </a:p>
          <a:p>
            <a:pPr algn="ctr"/>
            <a:endParaRPr lang="ru-RU" sz="2800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332656"/>
            <a:ext cx="7488832" cy="7920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Arial Black" pitchFamily="34" charset="0"/>
              </a:rPr>
              <a:t>Задание на дом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>
            <a:normAutofit/>
          </a:bodyPr>
          <a:lstStyle/>
          <a:p>
            <a:r>
              <a:rPr lang="ru-RU" sz="4400" b="1" i="1" dirty="0">
                <a:solidFill>
                  <a:srgbClr val="002060"/>
                </a:solidFill>
              </a:rPr>
              <a:t>№ 1254(</a:t>
            </a:r>
            <a:r>
              <a:rPr lang="ru-RU" sz="4400" b="1" i="1" dirty="0" err="1">
                <a:solidFill>
                  <a:srgbClr val="002060"/>
                </a:solidFill>
              </a:rPr>
              <a:t>г,д</a:t>
            </a:r>
            <a:r>
              <a:rPr lang="ru-RU" sz="4400" b="1" i="1" dirty="0">
                <a:solidFill>
                  <a:srgbClr val="002060"/>
                </a:solidFill>
              </a:rPr>
              <a:t>)</a:t>
            </a:r>
          </a:p>
          <a:p>
            <a:r>
              <a:rPr lang="ru-RU" sz="4400" b="1" i="1" dirty="0">
                <a:solidFill>
                  <a:srgbClr val="002060"/>
                </a:solidFill>
              </a:rPr>
              <a:t>№ 1256(</a:t>
            </a:r>
            <a:r>
              <a:rPr lang="ru-RU" sz="4400" b="1" i="1" dirty="0" err="1">
                <a:solidFill>
                  <a:srgbClr val="002060"/>
                </a:solidFill>
              </a:rPr>
              <a:t>г,д</a:t>
            </a:r>
            <a:r>
              <a:rPr lang="ru-RU" sz="4400" b="1" i="1" dirty="0">
                <a:solidFill>
                  <a:srgbClr val="002060"/>
                </a:solidFill>
              </a:rPr>
              <a:t>)</a:t>
            </a:r>
          </a:p>
          <a:p>
            <a:r>
              <a:rPr lang="ru-RU" sz="4400" b="1" i="1" dirty="0">
                <a:solidFill>
                  <a:srgbClr val="002060"/>
                </a:solidFill>
              </a:rPr>
              <a:t>№1259(б)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071678"/>
            <a:ext cx="7929618" cy="923330"/>
          </a:xfrm>
          <a:prstGeom prst="rect">
            <a:avLst/>
          </a:prstGeom>
          <a:noFill/>
          <a:scene3d>
            <a:camera prst="isometricOffAxis2Righ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урок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>
                <a:solidFill>
                  <a:srgbClr val="FF0000"/>
                </a:solidFill>
                <a:latin typeface="Arial Black" pitchFamily="34" charset="0"/>
              </a:rPr>
              <a:t>Цели и задачи урока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3"/>
            <a:ext cx="8229600" cy="4429156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Закрепить умение  раскрывать скобки; выполнять упрощение выражений, использовать знания при решении уравнений;</a:t>
            </a:r>
          </a:p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Проверить знания по теме;</a:t>
            </a:r>
          </a:p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Развивать познавательную активность; математическое мышление; внимание , память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Arial Black" pitchFamily="34" charset="0"/>
              </a:rPr>
              <a:t>Эпиграф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         Кто ничего не изучает,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pPr algn="just">
              <a:buNone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        Тот ничего не замечает.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pPr algn="just">
              <a:buNone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        Кто ничего не замечает</a:t>
            </a:r>
            <a:endParaRPr lang="en-US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pPr algn="just">
              <a:buNone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     Тот вечно хнычет и скучает.</a:t>
            </a:r>
            <a:endParaRPr lang="en-US" i="1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pPr algn="r">
              <a:buNone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            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                  Поэт Р.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Сеф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</a:p>
        </p:txBody>
      </p:sp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Arial Black" pitchFamily="34" charset="0"/>
              </a:rPr>
              <a:t>Девиз урока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b="1" i="1" dirty="0">
                <a:solidFill>
                  <a:srgbClr val="C00000"/>
                </a:solidFill>
                <a:latin typeface="Arial Black" pitchFamily="34" charset="0"/>
              </a:rPr>
              <a:t>Будем думать.</a:t>
            </a:r>
          </a:p>
          <a:p>
            <a:pPr algn="just">
              <a:buNone/>
            </a:pPr>
            <a:r>
              <a:rPr lang="ru-RU" b="1" i="1" dirty="0">
                <a:solidFill>
                  <a:srgbClr val="C00000"/>
                </a:solidFill>
                <a:latin typeface="Arial Black" pitchFamily="34" charset="0"/>
              </a:rPr>
              <a:t>        Будем решать.</a:t>
            </a:r>
          </a:p>
          <a:p>
            <a:pPr algn="just">
              <a:buNone/>
            </a:pPr>
            <a:r>
              <a:rPr lang="ru-RU" b="1" i="1" dirty="0">
                <a:solidFill>
                  <a:srgbClr val="C00000"/>
                </a:solidFill>
                <a:latin typeface="Arial Black" pitchFamily="34" charset="0"/>
              </a:rPr>
              <a:t>                 Будем друг другу</a:t>
            </a:r>
          </a:p>
          <a:p>
            <a:pPr algn="just">
              <a:buNone/>
            </a:pPr>
            <a:r>
              <a:rPr lang="ru-RU" b="1" i="1" dirty="0">
                <a:solidFill>
                  <a:srgbClr val="C00000"/>
                </a:solidFill>
                <a:latin typeface="Arial Black" pitchFamily="34" charset="0"/>
              </a:rPr>
              <a:t>                         Во всем помогать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Arial Black" pitchFamily="34" charset="0"/>
              </a:rPr>
              <a:t>Урок - ПУТЕШЕСТВИЕ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4525963"/>
          </a:xfrm>
        </p:spPr>
        <p:txBody>
          <a:bodyPr/>
          <a:lstStyle/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1. Станция:  «Пораскинь мозгами»</a:t>
            </a:r>
          </a:p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2. Станция: «Блиц – опрос»</a:t>
            </a:r>
          </a:p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3. Станция: «Мост – дружбы»</a:t>
            </a:r>
          </a:p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4. Станция: «Уравнений»</a:t>
            </a:r>
          </a:p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5. Станция: «Пункт размышлений»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AutoShape 2"/>
          <p:cNvSpPr>
            <a:spLocks noChangeArrowheads="1"/>
          </p:cNvSpPr>
          <p:nvPr/>
        </p:nvSpPr>
        <p:spPr bwMode="auto">
          <a:xfrm>
            <a:off x="428625" y="1714500"/>
            <a:ext cx="2928938" cy="484188"/>
          </a:xfrm>
          <a:prstGeom prst="homePlate">
            <a:avLst>
              <a:gd name="adj" fmla="val 49990"/>
            </a:avLst>
          </a:prstGeom>
          <a:solidFill>
            <a:srgbClr val="DBF5F9"/>
          </a:solidFill>
          <a:ln w="25560">
            <a:solidFill>
              <a:srgbClr val="08509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>
                <a:srgbClr val="000099"/>
              </a:buClr>
              <a:buFont typeface="Franklin Gothic Book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 dirty="0">
                <a:solidFill>
                  <a:srgbClr val="000099"/>
                </a:solidFill>
                <a:latin typeface="Franklin Gothic Book" pitchFamily="34" charset="0"/>
              </a:rPr>
              <a:t>1</a:t>
            </a:r>
            <a:r>
              <a:rPr lang="en-GB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GB" sz="3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2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 +( в - с) </a:t>
            </a:r>
          </a:p>
        </p:txBody>
      </p:sp>
      <p:sp>
        <p:nvSpPr>
          <p:cNvPr id="25604" name="AutoShape 3"/>
          <p:cNvSpPr>
            <a:spLocks noChangeArrowheads="1"/>
          </p:cNvSpPr>
          <p:nvPr/>
        </p:nvSpPr>
        <p:spPr bwMode="auto">
          <a:xfrm>
            <a:off x="428625" y="2714625"/>
            <a:ext cx="3000375" cy="484188"/>
          </a:xfrm>
          <a:prstGeom prst="homePlate">
            <a:avLst>
              <a:gd name="adj" fmla="val 50004"/>
            </a:avLst>
          </a:prstGeom>
          <a:solidFill>
            <a:srgbClr val="DBF5F9"/>
          </a:solidFill>
          <a:ln w="25560">
            <a:solidFill>
              <a:srgbClr val="08509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>
                <a:srgbClr val="000099"/>
              </a:buClr>
              <a:buFont typeface="Franklin Gothic Book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 i="1" dirty="0">
                <a:solidFill>
                  <a:srgbClr val="000099"/>
                </a:solidFill>
                <a:latin typeface="Franklin Gothic Book" pitchFamily="34" charset="0"/>
              </a:rPr>
              <a:t>2) </a:t>
            </a:r>
            <a:r>
              <a:rPr lang="en-GB" sz="32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 –( в + с) </a:t>
            </a:r>
          </a:p>
        </p:txBody>
      </p:sp>
      <p:sp>
        <p:nvSpPr>
          <p:cNvPr id="25605" name="AutoShape 4"/>
          <p:cNvSpPr>
            <a:spLocks noChangeArrowheads="1"/>
          </p:cNvSpPr>
          <p:nvPr/>
        </p:nvSpPr>
        <p:spPr bwMode="auto">
          <a:xfrm>
            <a:off x="500063" y="3643313"/>
            <a:ext cx="3000375" cy="484187"/>
          </a:xfrm>
          <a:prstGeom prst="homePlate">
            <a:avLst>
              <a:gd name="adj" fmla="val 50004"/>
            </a:avLst>
          </a:prstGeom>
          <a:solidFill>
            <a:srgbClr val="DBF5F9"/>
          </a:solidFill>
          <a:ln w="25560">
            <a:solidFill>
              <a:srgbClr val="08509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>
                <a:srgbClr val="000099"/>
              </a:buClr>
              <a:buFont typeface="Franklin Gothic Book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 dirty="0">
                <a:solidFill>
                  <a:srgbClr val="000099"/>
                </a:solidFill>
                <a:latin typeface="Franklin Gothic Book" pitchFamily="34" charset="0"/>
              </a:rPr>
              <a:t>3) </a:t>
            </a:r>
            <a:r>
              <a:rPr lang="en-GB" sz="32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 – (  в - с)   </a:t>
            </a:r>
          </a:p>
        </p:txBody>
      </p:sp>
      <p:sp>
        <p:nvSpPr>
          <p:cNvPr id="25606" name="AutoShape 5"/>
          <p:cNvSpPr>
            <a:spLocks noChangeArrowheads="1"/>
          </p:cNvSpPr>
          <p:nvPr/>
        </p:nvSpPr>
        <p:spPr bwMode="auto">
          <a:xfrm>
            <a:off x="500063" y="5643563"/>
            <a:ext cx="3195637" cy="484187"/>
          </a:xfrm>
          <a:prstGeom prst="homePlate">
            <a:avLst>
              <a:gd name="adj" fmla="val 49989"/>
            </a:avLst>
          </a:prstGeom>
          <a:solidFill>
            <a:srgbClr val="DBF5F9"/>
          </a:solidFill>
          <a:ln w="25560">
            <a:solidFill>
              <a:srgbClr val="08509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>
                <a:srgbClr val="000099"/>
              </a:buClr>
              <a:buFont typeface="Franklin Gothic Book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 i="1" dirty="0">
                <a:solidFill>
                  <a:srgbClr val="000099"/>
                </a:solidFill>
                <a:latin typeface="Franklin Gothic Book" pitchFamily="34" charset="0"/>
              </a:rPr>
              <a:t>5</a:t>
            </a:r>
            <a:r>
              <a:rPr lang="en-GB" sz="32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) - а + ( - в - с)  </a:t>
            </a:r>
          </a:p>
        </p:txBody>
      </p:sp>
      <p:sp>
        <p:nvSpPr>
          <p:cNvPr id="25607" name="AutoShape 6"/>
          <p:cNvSpPr>
            <a:spLocks noChangeArrowheads="1"/>
          </p:cNvSpPr>
          <p:nvPr/>
        </p:nvSpPr>
        <p:spPr bwMode="auto">
          <a:xfrm>
            <a:off x="500063" y="4643438"/>
            <a:ext cx="3071812" cy="484187"/>
          </a:xfrm>
          <a:prstGeom prst="homePlate">
            <a:avLst>
              <a:gd name="adj" fmla="val 49990"/>
            </a:avLst>
          </a:prstGeom>
          <a:solidFill>
            <a:srgbClr val="DBF5F9"/>
          </a:solidFill>
          <a:ln w="25560">
            <a:solidFill>
              <a:srgbClr val="08509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>
                <a:srgbClr val="000099"/>
              </a:buClr>
              <a:buFont typeface="Franklin Gothic Book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200" i="1" dirty="0">
                <a:solidFill>
                  <a:srgbClr val="000099"/>
                </a:solidFill>
                <a:latin typeface="Franklin Gothic Book" pitchFamily="34" charset="0"/>
              </a:rPr>
              <a:t>4) </a:t>
            </a:r>
            <a:r>
              <a:rPr lang="en-GB" sz="32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-( а - в) - с </a:t>
            </a:r>
          </a:p>
        </p:txBody>
      </p:sp>
      <p:sp>
        <p:nvSpPr>
          <p:cNvPr id="25608" name="AutoShape 7"/>
          <p:cNvSpPr>
            <a:spLocks noChangeArrowheads="1"/>
          </p:cNvSpPr>
          <p:nvPr/>
        </p:nvSpPr>
        <p:spPr bwMode="auto">
          <a:xfrm>
            <a:off x="5357813" y="1785938"/>
            <a:ext cx="2571750" cy="612775"/>
          </a:xfrm>
          <a:prstGeom prst="flowChartProcess">
            <a:avLst/>
          </a:prstGeom>
          <a:solidFill>
            <a:srgbClr val="DBF5F9"/>
          </a:solidFill>
          <a:ln w="25560">
            <a:solidFill>
              <a:srgbClr val="08509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>
                <a:srgbClr val="990099"/>
              </a:buClr>
              <a:buFont typeface="Franklin Gothic Book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 b="1" dirty="0">
                <a:solidFill>
                  <a:srgbClr val="990099"/>
                </a:solidFill>
                <a:latin typeface="Franklin Gothic Book" pitchFamily="34" charset="0"/>
              </a:rPr>
              <a:t>А</a:t>
            </a:r>
            <a:r>
              <a:rPr lang="en-GB" sz="2800" b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GB" sz="2800" b="1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а – в – с</a:t>
            </a:r>
          </a:p>
        </p:txBody>
      </p:sp>
      <p:sp>
        <p:nvSpPr>
          <p:cNvPr id="25609" name="AutoShape 8"/>
          <p:cNvSpPr>
            <a:spLocks noChangeArrowheads="1"/>
          </p:cNvSpPr>
          <p:nvPr/>
        </p:nvSpPr>
        <p:spPr bwMode="auto">
          <a:xfrm>
            <a:off x="5357813" y="4572000"/>
            <a:ext cx="2643187" cy="612775"/>
          </a:xfrm>
          <a:prstGeom prst="flowChartProcess">
            <a:avLst/>
          </a:prstGeom>
          <a:solidFill>
            <a:srgbClr val="DBF5F9"/>
          </a:solidFill>
          <a:ln w="25560">
            <a:solidFill>
              <a:srgbClr val="08509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>
                <a:srgbClr val="990099"/>
              </a:buClr>
              <a:buFont typeface="Franklin Gothic Book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 b="1" dirty="0">
                <a:solidFill>
                  <a:srgbClr val="990099"/>
                </a:solidFill>
                <a:latin typeface="Franklin Gothic Book" pitchFamily="34" charset="0"/>
              </a:rPr>
              <a:t>Г)</a:t>
            </a:r>
            <a:r>
              <a:rPr lang="en-GB" sz="2800" b="1" i="1" dirty="0">
                <a:solidFill>
                  <a:srgbClr val="990099"/>
                </a:solidFill>
                <a:latin typeface="Franklin Gothic Book" pitchFamily="34" charset="0"/>
              </a:rPr>
              <a:t> </a:t>
            </a:r>
            <a:r>
              <a:rPr lang="en-GB" sz="2800" b="1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– а – в – с</a:t>
            </a:r>
            <a:r>
              <a:rPr lang="en-GB" sz="28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5610" name="AutoShape 9"/>
          <p:cNvSpPr>
            <a:spLocks noChangeArrowheads="1"/>
          </p:cNvSpPr>
          <p:nvPr/>
        </p:nvSpPr>
        <p:spPr bwMode="auto">
          <a:xfrm>
            <a:off x="5357813" y="2714625"/>
            <a:ext cx="2571750" cy="612775"/>
          </a:xfrm>
          <a:prstGeom prst="flowChartProcess">
            <a:avLst/>
          </a:prstGeom>
          <a:solidFill>
            <a:srgbClr val="DBF5F9"/>
          </a:solidFill>
          <a:ln w="25560">
            <a:solidFill>
              <a:srgbClr val="08509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>
                <a:srgbClr val="990099"/>
              </a:buClr>
              <a:buFont typeface="Franklin Gothic Book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 b="1" dirty="0">
                <a:solidFill>
                  <a:srgbClr val="990099"/>
                </a:solidFill>
                <a:latin typeface="Franklin Gothic Book" pitchFamily="34" charset="0"/>
              </a:rPr>
              <a:t>Б)</a:t>
            </a:r>
            <a:r>
              <a:rPr lang="en-GB" sz="2800" b="1" i="1" dirty="0">
                <a:solidFill>
                  <a:srgbClr val="990099"/>
                </a:solidFill>
                <a:latin typeface="Franklin Gothic Book" pitchFamily="34" charset="0"/>
              </a:rPr>
              <a:t> </a:t>
            </a:r>
            <a:r>
              <a:rPr lang="en-GB" sz="2800" b="1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– а + в – с</a:t>
            </a:r>
          </a:p>
        </p:txBody>
      </p:sp>
      <p:sp>
        <p:nvSpPr>
          <p:cNvPr id="25611" name="AutoShape 10"/>
          <p:cNvSpPr>
            <a:spLocks noChangeArrowheads="1"/>
          </p:cNvSpPr>
          <p:nvPr/>
        </p:nvSpPr>
        <p:spPr bwMode="auto">
          <a:xfrm>
            <a:off x="5357813" y="3643313"/>
            <a:ext cx="2643187" cy="612775"/>
          </a:xfrm>
          <a:prstGeom prst="flowChartProcess">
            <a:avLst/>
          </a:prstGeom>
          <a:solidFill>
            <a:srgbClr val="DBF5F9"/>
          </a:solidFill>
          <a:ln w="25560">
            <a:solidFill>
              <a:srgbClr val="08509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>
                <a:srgbClr val="990099"/>
              </a:buClr>
              <a:buFont typeface="Franklin Gothic Book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 b="1" dirty="0">
                <a:solidFill>
                  <a:srgbClr val="990099"/>
                </a:solidFill>
                <a:latin typeface="Franklin Gothic Book" pitchFamily="34" charset="0"/>
              </a:rPr>
              <a:t>В)</a:t>
            </a:r>
            <a:r>
              <a:rPr lang="en-GB" sz="2800" b="1" i="1" dirty="0">
                <a:solidFill>
                  <a:srgbClr val="990099"/>
                </a:solidFill>
                <a:latin typeface="Franklin Gothic Book" pitchFamily="34" charset="0"/>
              </a:rPr>
              <a:t>  </a:t>
            </a:r>
            <a:r>
              <a:rPr lang="en-GB" sz="2800" b="1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а – в + с</a:t>
            </a:r>
            <a:r>
              <a:rPr lang="en-GB" sz="2800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5612" name="AutoShape 11"/>
          <p:cNvSpPr>
            <a:spLocks noChangeArrowheads="1"/>
          </p:cNvSpPr>
          <p:nvPr/>
        </p:nvSpPr>
        <p:spPr bwMode="auto">
          <a:xfrm>
            <a:off x="5357813" y="5643563"/>
            <a:ext cx="2643187" cy="612775"/>
          </a:xfrm>
          <a:prstGeom prst="flowChartProcess">
            <a:avLst/>
          </a:prstGeom>
          <a:solidFill>
            <a:srgbClr val="DBF5F9"/>
          </a:solidFill>
          <a:ln w="25560">
            <a:solidFill>
              <a:srgbClr val="08509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Clr>
                <a:srgbClr val="990099"/>
              </a:buClr>
              <a:buFont typeface="Franklin Gothic Book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 b="1" dirty="0">
                <a:solidFill>
                  <a:srgbClr val="990099"/>
                </a:solidFill>
                <a:latin typeface="Franklin Gothic Book" pitchFamily="34" charset="0"/>
              </a:rPr>
              <a:t>Д)</a:t>
            </a:r>
            <a:r>
              <a:rPr lang="en-GB" sz="2800" b="1" i="1" dirty="0">
                <a:solidFill>
                  <a:srgbClr val="990099"/>
                </a:solidFill>
                <a:latin typeface="Franklin Gothic Book" pitchFamily="34" charset="0"/>
              </a:rPr>
              <a:t>  </a:t>
            </a:r>
            <a:r>
              <a:rPr lang="en-GB" sz="2800" b="1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а + в – с</a:t>
            </a:r>
            <a:r>
              <a:rPr lang="en-GB" sz="2800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18444" name="AutoShape 12"/>
          <p:cNvCxnSpPr>
            <a:cxnSpLocks noChangeShapeType="1"/>
          </p:cNvCxnSpPr>
          <p:nvPr/>
        </p:nvCxnSpPr>
        <p:spPr bwMode="auto">
          <a:xfrm>
            <a:off x="3357563" y="1928813"/>
            <a:ext cx="1928812" cy="3973512"/>
          </a:xfrm>
          <a:prstGeom prst="straightConnector1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8445" name="AutoShape 13"/>
          <p:cNvCxnSpPr>
            <a:cxnSpLocks noChangeShapeType="1"/>
            <a:stCxn id="25604" idx="3"/>
          </p:cNvCxnSpPr>
          <p:nvPr/>
        </p:nvCxnSpPr>
        <p:spPr bwMode="auto">
          <a:xfrm flipV="1">
            <a:off x="3429000" y="2071688"/>
            <a:ext cx="1857375" cy="884237"/>
          </a:xfrm>
          <a:prstGeom prst="straightConnector1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8446" name="AutoShape 14"/>
          <p:cNvCxnSpPr>
            <a:cxnSpLocks noChangeShapeType="1"/>
            <a:stCxn id="25605" idx="3"/>
          </p:cNvCxnSpPr>
          <p:nvPr/>
        </p:nvCxnSpPr>
        <p:spPr bwMode="auto">
          <a:xfrm>
            <a:off x="3500438" y="3884613"/>
            <a:ext cx="1857375" cy="187325"/>
          </a:xfrm>
          <a:prstGeom prst="straightConnector1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8447" name="AutoShape 15"/>
          <p:cNvCxnSpPr>
            <a:cxnSpLocks noChangeShapeType="1"/>
            <a:stCxn id="25607" idx="3"/>
            <a:endCxn id="25610" idx="1"/>
          </p:cNvCxnSpPr>
          <p:nvPr/>
        </p:nvCxnSpPr>
        <p:spPr bwMode="auto">
          <a:xfrm flipV="1">
            <a:off x="3571875" y="3021013"/>
            <a:ext cx="1785938" cy="1863725"/>
          </a:xfrm>
          <a:prstGeom prst="straightConnector1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</p:spPr>
      </p:cxnSp>
      <p:cxnSp>
        <p:nvCxnSpPr>
          <p:cNvPr id="18448" name="AutoShape 16"/>
          <p:cNvCxnSpPr>
            <a:cxnSpLocks noChangeShapeType="1"/>
            <a:stCxn id="25606" idx="3"/>
            <a:endCxn id="25609" idx="1"/>
          </p:cNvCxnSpPr>
          <p:nvPr/>
        </p:nvCxnSpPr>
        <p:spPr bwMode="auto">
          <a:xfrm flipV="1">
            <a:off x="3695700" y="4878388"/>
            <a:ext cx="1662113" cy="1008062"/>
          </a:xfrm>
          <a:prstGeom prst="straightConnector1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</p:spPr>
      </p:cxnSp>
      <p:sp>
        <p:nvSpPr>
          <p:cNvPr id="18" name="Прямоугольник 17"/>
          <p:cNvSpPr/>
          <p:nvPr/>
        </p:nvSpPr>
        <p:spPr>
          <a:xfrm>
            <a:off x="285720" y="357166"/>
            <a:ext cx="8572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Arial Black" pitchFamily="34" charset="0"/>
              </a:rPr>
              <a:t>1. Станция «Пораскинь мозгами»</a:t>
            </a:r>
            <a:br>
              <a:rPr lang="ru-RU" sz="3200" b="1" i="1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32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Arial Black" pitchFamily="34" charset="0"/>
              </a:rPr>
              <a:t>2. Станция «Блиц-опрос»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3786214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Как сложить два отрицательных числа?</a:t>
            </a:r>
          </a:p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Как сложить два числа с разными знаками?</a:t>
            </a:r>
          </a:p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Какой знак получается при умножении и делении двух отрицательных чисел?</a:t>
            </a:r>
          </a:p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 Какой знак получается при умножении и делении двух чисел с разными знаками?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dirty="0">
                <a:solidFill>
                  <a:srgbClr val="FF0000"/>
                </a:solidFill>
                <a:latin typeface="Arial Black" pitchFamily="34" charset="0"/>
              </a:rPr>
              <a:t>Устная работа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ru-RU" sz="3200" b="1" i="1" dirty="0">
                <a:solidFill>
                  <a:srgbClr val="002060"/>
                </a:solidFill>
              </a:rPr>
              <a:t>а) -2+7</a:t>
            </a:r>
          </a:p>
          <a:p>
            <a:pPr eaLnBrk="1" hangingPunct="1">
              <a:buFont typeface="Arial" charset="0"/>
              <a:buNone/>
            </a:pPr>
            <a:r>
              <a:rPr lang="ru-RU" sz="3200" b="1" i="1" dirty="0">
                <a:solidFill>
                  <a:srgbClr val="002060"/>
                </a:solidFill>
              </a:rPr>
              <a:t>б) -14-6</a:t>
            </a:r>
          </a:p>
          <a:p>
            <a:pPr eaLnBrk="1" hangingPunct="1">
              <a:buFont typeface="Arial" charset="0"/>
              <a:buNone/>
            </a:pPr>
            <a:r>
              <a:rPr lang="ru-RU" sz="3200" b="1" i="1" dirty="0">
                <a:solidFill>
                  <a:srgbClr val="002060"/>
                </a:solidFill>
              </a:rPr>
              <a:t>в) -2,4· 4</a:t>
            </a:r>
          </a:p>
          <a:p>
            <a:pPr eaLnBrk="1" hangingPunct="1">
              <a:buFont typeface="Arial" charset="0"/>
              <a:buNone/>
            </a:pPr>
            <a:r>
              <a:rPr lang="ru-RU" sz="3200" b="1" i="1" dirty="0">
                <a:solidFill>
                  <a:srgbClr val="002060"/>
                </a:solidFill>
              </a:rPr>
              <a:t>г) -16·2</a:t>
            </a:r>
          </a:p>
          <a:p>
            <a:pPr eaLnBrk="1" hangingPunct="1">
              <a:buFont typeface="Arial" charset="0"/>
              <a:buNone/>
            </a:pPr>
            <a:r>
              <a:rPr lang="ru-RU" sz="3200" b="1" i="1" dirty="0" err="1">
                <a:solidFill>
                  <a:srgbClr val="002060"/>
                </a:solidFill>
              </a:rPr>
              <a:t>д</a:t>
            </a:r>
            <a:r>
              <a:rPr lang="ru-RU" sz="3200" b="1" i="1" dirty="0">
                <a:solidFill>
                  <a:srgbClr val="002060"/>
                </a:solidFill>
              </a:rPr>
              <a:t>) -3,2: (-0,4)</a:t>
            </a:r>
          </a:p>
          <a:p>
            <a:pPr eaLnBrk="1" hangingPunct="1">
              <a:buFont typeface="Arial" charset="0"/>
              <a:buNone/>
            </a:pPr>
            <a:r>
              <a:rPr lang="ru-RU" sz="3200" b="1" i="1" dirty="0">
                <a:solidFill>
                  <a:srgbClr val="002060"/>
                </a:solidFill>
              </a:rPr>
              <a:t>е) 21,6·100</a:t>
            </a:r>
          </a:p>
        </p:txBody>
      </p:sp>
      <p:sp>
        <p:nvSpPr>
          <p:cNvPr id="4100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ru-RU" sz="3200" b="1" i="1" dirty="0">
                <a:solidFill>
                  <a:srgbClr val="002060"/>
                </a:solidFill>
              </a:rPr>
              <a:t>ж) -2,7:3</a:t>
            </a:r>
          </a:p>
          <a:p>
            <a:pPr eaLnBrk="1" hangingPunct="1">
              <a:buFont typeface="Arial" charset="0"/>
              <a:buNone/>
            </a:pPr>
            <a:r>
              <a:rPr lang="ru-RU" sz="3200" b="1" i="1" dirty="0" err="1">
                <a:solidFill>
                  <a:srgbClr val="002060"/>
                </a:solidFill>
              </a:rPr>
              <a:t>з</a:t>
            </a:r>
            <a:r>
              <a:rPr lang="ru-RU" sz="3200" b="1" i="1" dirty="0">
                <a:solidFill>
                  <a:srgbClr val="002060"/>
                </a:solidFill>
              </a:rPr>
              <a:t>) 16· (-0,01)</a:t>
            </a:r>
          </a:p>
          <a:p>
            <a:pPr eaLnBrk="1" hangingPunct="1">
              <a:buFont typeface="Arial" charset="0"/>
              <a:buNone/>
            </a:pPr>
            <a:r>
              <a:rPr lang="ru-RU" sz="3200" b="1" i="1" dirty="0">
                <a:solidFill>
                  <a:srgbClr val="002060"/>
                </a:solidFill>
              </a:rPr>
              <a:t>и) -7 : 10</a:t>
            </a:r>
          </a:p>
          <a:p>
            <a:pPr eaLnBrk="1" hangingPunct="1">
              <a:buFont typeface="Arial" charset="0"/>
              <a:buNone/>
            </a:pPr>
            <a:r>
              <a:rPr lang="ru-RU" sz="3200" b="1" i="1" dirty="0">
                <a:solidFill>
                  <a:srgbClr val="002060"/>
                </a:solidFill>
              </a:rPr>
              <a:t>к) 3 - 13</a:t>
            </a:r>
          </a:p>
          <a:p>
            <a:pPr eaLnBrk="1" hangingPunct="1">
              <a:buFont typeface="Arial" charset="0"/>
              <a:buNone/>
            </a:pPr>
            <a:r>
              <a:rPr lang="ru-RU" sz="3200" b="1" i="1" dirty="0">
                <a:solidFill>
                  <a:srgbClr val="002060"/>
                </a:solidFill>
              </a:rPr>
              <a:t>л) -4- 15</a:t>
            </a:r>
          </a:p>
          <a:p>
            <a:pPr eaLnBrk="1" hangingPunct="1">
              <a:buFont typeface="Arial" charset="0"/>
              <a:buNone/>
            </a:pPr>
            <a:r>
              <a:rPr lang="ru-RU" sz="3200" b="1" i="1" dirty="0">
                <a:solidFill>
                  <a:srgbClr val="002060"/>
                </a:solidFill>
              </a:rPr>
              <a:t>м) -8+ 4,5</a:t>
            </a:r>
          </a:p>
        </p:txBody>
      </p:sp>
      <p:pic>
        <p:nvPicPr>
          <p:cNvPr id="5" name="Picture 2" descr="sc-ras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4929188"/>
            <a:ext cx="2376488" cy="130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Arial Black" pitchFamily="34" charset="0"/>
              </a:rPr>
              <a:t>3. Станция «Мост -дружбы» </a:t>
            </a:r>
            <a:r>
              <a:rPr lang="ru-RU" sz="3100" b="1" i="1" dirty="0">
                <a:solidFill>
                  <a:srgbClr val="FF0000"/>
                </a:solidFill>
                <a:latin typeface="Arial Black" pitchFamily="34" charset="0"/>
              </a:rPr>
              <a:t>«Сделал сам – проверь соседа»</a:t>
            </a:r>
            <a:br>
              <a:rPr lang="ru-RU" sz="3100" b="1" i="1" dirty="0">
                <a:solidFill>
                  <a:srgbClr val="FF0000"/>
                </a:solidFill>
              </a:rPr>
            </a:br>
            <a:endParaRPr lang="ru-RU" sz="2700" b="1" i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85786" y="1857364"/>
            <a:ext cx="3710014" cy="4268799"/>
          </a:xfrm>
        </p:spPr>
        <p:txBody>
          <a:bodyPr/>
          <a:lstStyle/>
          <a:p>
            <a:pPr>
              <a:buNone/>
            </a:pPr>
            <a:r>
              <a:rPr lang="ru-RU" b="1" i="1" dirty="0">
                <a:solidFill>
                  <a:srgbClr val="002060"/>
                </a:solidFill>
              </a:rPr>
              <a:t>Вариант 1</a:t>
            </a:r>
          </a:p>
          <a:p>
            <a:pPr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5,7+(8,3-4,5)</a:t>
            </a:r>
          </a:p>
          <a:p>
            <a:pPr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3,5-(2а -1,5)</a:t>
            </a:r>
          </a:p>
          <a:p>
            <a:pPr>
              <a:buNone/>
            </a:pPr>
            <a:r>
              <a:rPr lang="en-US" sz="3600" b="1" i="1" dirty="0">
                <a:solidFill>
                  <a:srgbClr val="002060"/>
                </a:solidFill>
              </a:rPr>
              <a:t>m +(13-m)</a:t>
            </a:r>
          </a:p>
          <a:p>
            <a:pPr>
              <a:buNone/>
            </a:pPr>
            <a:r>
              <a:rPr lang="en-US" sz="3600" b="1" i="1" dirty="0">
                <a:solidFill>
                  <a:srgbClr val="002060"/>
                </a:solidFill>
              </a:rPr>
              <a:t>(2-4</a:t>
            </a:r>
            <a:r>
              <a:rPr lang="ru-RU" sz="3600" b="1" i="1" dirty="0">
                <a:solidFill>
                  <a:srgbClr val="002060"/>
                </a:solidFill>
              </a:rPr>
              <a:t>у)+(-у-3)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72000" y="1928802"/>
            <a:ext cx="4572000" cy="4525963"/>
          </a:xfrm>
        </p:spPr>
        <p:txBody>
          <a:bodyPr/>
          <a:lstStyle/>
          <a:p>
            <a:pPr>
              <a:buNone/>
            </a:pPr>
            <a:r>
              <a:rPr lang="ru-RU" b="1" i="1" dirty="0">
                <a:solidFill>
                  <a:srgbClr val="002060"/>
                </a:solidFill>
              </a:rPr>
              <a:t> Вариант 2</a:t>
            </a:r>
          </a:p>
          <a:p>
            <a:pPr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4,3-(-6,7 +5)</a:t>
            </a:r>
          </a:p>
          <a:p>
            <a:pPr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-1,7-(у+2,3)</a:t>
            </a:r>
            <a:endParaRPr lang="en-US" sz="3600" b="1" i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sz="3600" b="1" i="1" dirty="0">
                <a:solidFill>
                  <a:srgbClr val="002060"/>
                </a:solidFill>
              </a:rPr>
              <a:t>-(2,5+d)-3.5</a:t>
            </a:r>
            <a:endParaRPr lang="ru-RU" sz="3600" b="1" i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3600" b="1" i="1" dirty="0">
                <a:solidFill>
                  <a:srgbClr val="002060"/>
                </a:solidFill>
              </a:rPr>
              <a:t>-(5х +3) –(4 +2х)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</TotalTime>
  <Words>588</Words>
  <Application>Microsoft Office PowerPoint</Application>
  <PresentationFormat>Экран (4:3)</PresentationFormat>
  <Paragraphs>101</Paragraphs>
  <Slides>16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Arial Black</vt:lpstr>
      <vt:lpstr>Calibri</vt:lpstr>
      <vt:lpstr>Franklin Gothic Book</vt:lpstr>
      <vt:lpstr>Times New Roman</vt:lpstr>
      <vt:lpstr>Тема Office</vt:lpstr>
      <vt:lpstr>Презентация PowerPoint</vt:lpstr>
      <vt:lpstr>Цели и задачи урока</vt:lpstr>
      <vt:lpstr>Эпиграф</vt:lpstr>
      <vt:lpstr>Девиз урока</vt:lpstr>
      <vt:lpstr>Урок - ПУТЕШЕСТВИЕ</vt:lpstr>
      <vt:lpstr>Презентация PowerPoint</vt:lpstr>
      <vt:lpstr>2. Станция «Блиц-опрос»</vt:lpstr>
      <vt:lpstr>Устная работа</vt:lpstr>
      <vt:lpstr>3. Станция «Мост -дружбы» «Сделал сам – проверь соседа» </vt:lpstr>
      <vt:lpstr>Проверь</vt:lpstr>
      <vt:lpstr>Презентация PowerPoint</vt:lpstr>
      <vt:lpstr>4.Станция «Уравнений» (решить уравнение)</vt:lpstr>
      <vt:lpstr>«Лови ошибку»</vt:lpstr>
      <vt:lpstr> </vt:lpstr>
      <vt:lpstr>Задание на дом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Дарвин Лола</cp:lastModifiedBy>
  <cp:revision>49</cp:revision>
  <dcterms:created xsi:type="dcterms:W3CDTF">2013-07-29T17:42:42Z</dcterms:created>
  <dcterms:modified xsi:type="dcterms:W3CDTF">2025-04-10T08:08:30Z</dcterms:modified>
</cp:coreProperties>
</file>