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5"/>
  </p:notesMasterIdLst>
  <p:sldIdLst>
    <p:sldId id="311" r:id="rId2"/>
    <p:sldId id="283" r:id="rId3"/>
    <p:sldId id="314" r:id="rId4"/>
    <p:sldId id="312" r:id="rId5"/>
    <p:sldId id="313" r:id="rId6"/>
    <p:sldId id="256" r:id="rId7"/>
    <p:sldId id="315" r:id="rId8"/>
    <p:sldId id="319" r:id="rId9"/>
    <p:sldId id="305" r:id="rId10"/>
    <p:sldId id="304" r:id="rId11"/>
    <p:sldId id="316" r:id="rId12"/>
    <p:sldId id="317" r:id="rId13"/>
    <p:sldId id="281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8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E9AB16-DFC5-4071-A47E-A86821F55E49}" type="datetimeFigureOut">
              <a:rPr lang="ru-RU" smtClean="0"/>
              <a:pPr/>
              <a:t>09.01.2021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32CC5F-1648-493C-8BA8-6351BEFAED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895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C69AAB-5B18-4383-959A-38D685C0754F}" type="datetime1">
              <a:rPr lang="en-US" smtClean="0"/>
              <a:pPr/>
              <a:t>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9AAB-5B18-4383-959A-38D685C0754F}" type="datetime1">
              <a:rPr lang="en-US" smtClean="0"/>
              <a:pPr/>
              <a:t>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ll dir="r"/>
  </p:transition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9AAB-5B18-4383-959A-38D685C0754F}" type="datetime1">
              <a:rPr lang="en-US" smtClean="0"/>
              <a:pPr/>
              <a:t>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ll dir="r"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9AAB-5B18-4383-959A-38D685C0754F}" type="datetime1">
              <a:rPr lang="en-US" smtClean="0"/>
              <a:pPr/>
              <a:t>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r"/>
  </p:transition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9AAB-5B18-4383-959A-38D685C0754F}" type="datetime1">
              <a:rPr lang="en-US" smtClean="0"/>
              <a:pPr/>
              <a:t>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r"/>
  </p:transition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9AAB-5B18-4383-959A-38D685C0754F}" type="datetime1">
              <a:rPr lang="en-US" smtClean="0"/>
              <a:pPr/>
              <a:t>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ll dir="r"/>
  </p:transition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9AAB-5B18-4383-959A-38D685C0754F}" type="datetime1">
              <a:rPr lang="en-US" smtClean="0"/>
              <a:pPr/>
              <a:t>1/9/2021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ll dir="r"/>
  </p:transition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9AAB-5B18-4383-959A-38D685C0754F}" type="datetime1">
              <a:rPr lang="en-US" smtClean="0"/>
              <a:pPr/>
              <a:t>1/9/2021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ll dir="r"/>
  </p:transition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9AAB-5B18-4383-959A-38D685C0754F}" type="datetime1">
              <a:rPr lang="en-US" smtClean="0"/>
              <a:pPr/>
              <a:t>1/9/2021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9AAB-5B18-4383-959A-38D685C0754F}" type="datetime1">
              <a:rPr lang="en-US" smtClean="0"/>
              <a:pPr/>
              <a:t>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9AAB-5B18-4383-959A-38D685C0754F}" type="datetime1">
              <a:rPr lang="en-US" smtClean="0"/>
              <a:pPr/>
              <a:t>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FC69AAB-5B18-4383-959A-38D685C0754F}" type="datetime1">
              <a:rPr lang="en-US" smtClean="0"/>
              <a:pPr/>
              <a:t>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slow">
    <p:pull dir="r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2400" y="2057400"/>
            <a:ext cx="8839200" cy="4648199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b="1" i="1" dirty="0"/>
              <a:t> </a:t>
            </a:r>
            <a:r>
              <a:rPr lang="ru-RU" sz="3200" b="1" i="1" dirty="0" smtClean="0">
                <a:solidFill>
                  <a:srgbClr val="002060"/>
                </a:solidFill>
              </a:rPr>
              <a:t>Тот</a:t>
            </a:r>
            <a:r>
              <a:rPr lang="ru-RU" sz="3200" b="1" i="1" dirty="0">
                <a:solidFill>
                  <a:srgbClr val="002060"/>
                </a:solidFill>
              </a:rPr>
              <a:t>, кто не любит свою страну, ничего любить не может</a:t>
            </a:r>
            <a:r>
              <a:rPr lang="ru-RU" sz="3200" i="1" dirty="0">
                <a:solidFill>
                  <a:srgbClr val="002060"/>
                </a:solidFill>
              </a:rPr>
              <a:t>. </a:t>
            </a:r>
            <a:r>
              <a:rPr lang="ru-RU" sz="3200" i="1" dirty="0" smtClean="0">
                <a:solidFill>
                  <a:srgbClr val="002060"/>
                </a:solidFill>
              </a:rPr>
              <a:t>             </a:t>
            </a:r>
            <a:r>
              <a:rPr lang="ru-RU" sz="2800" i="1" dirty="0" smtClean="0"/>
              <a:t>(</a:t>
            </a:r>
            <a:r>
              <a:rPr lang="ru-RU" sz="2800" i="1" dirty="0"/>
              <a:t>Дж. Г. Байрон)</a:t>
            </a:r>
            <a:endParaRPr lang="ru-RU" sz="2800" dirty="0"/>
          </a:p>
          <a:p>
            <a:r>
              <a:rPr lang="ru-RU" sz="2800" b="1" i="1" dirty="0"/>
              <a:t> </a:t>
            </a:r>
            <a:r>
              <a:rPr lang="ru-RU" sz="3200" b="1" i="1" dirty="0" smtClean="0">
                <a:solidFill>
                  <a:srgbClr val="006600"/>
                </a:solidFill>
              </a:rPr>
              <a:t>Если </a:t>
            </a:r>
            <a:r>
              <a:rPr lang="ru-RU" sz="3200" b="1" i="1" dirty="0">
                <a:solidFill>
                  <a:srgbClr val="006600"/>
                </a:solidFill>
              </a:rPr>
              <a:t>крикнет рать святая:</a:t>
            </a:r>
            <a:endParaRPr lang="ru-RU" sz="3200" dirty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006600"/>
                </a:solidFill>
              </a:rPr>
              <a:t> </a:t>
            </a:r>
            <a:r>
              <a:rPr lang="ru-RU" sz="3200" b="1" i="1" dirty="0" smtClean="0">
                <a:solidFill>
                  <a:srgbClr val="006600"/>
                </a:solidFill>
              </a:rPr>
              <a:t>    «</a:t>
            </a:r>
            <a:r>
              <a:rPr lang="ru-RU" sz="3200" b="1" i="1" dirty="0">
                <a:solidFill>
                  <a:srgbClr val="006600"/>
                </a:solidFill>
              </a:rPr>
              <a:t>Кинь ты Русь, живи в раю»,</a:t>
            </a:r>
            <a:endParaRPr lang="ru-RU" sz="3200" dirty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06600"/>
                </a:solidFill>
              </a:rPr>
              <a:t>      Я </a:t>
            </a:r>
            <a:r>
              <a:rPr lang="ru-RU" sz="3200" b="1" i="1" dirty="0">
                <a:solidFill>
                  <a:srgbClr val="006600"/>
                </a:solidFill>
              </a:rPr>
              <a:t>скажу: «Не надо рая,</a:t>
            </a:r>
            <a:endParaRPr lang="ru-RU" sz="3200" dirty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06600"/>
                </a:solidFill>
              </a:rPr>
              <a:t>      Дайте </a:t>
            </a:r>
            <a:r>
              <a:rPr lang="ru-RU" sz="3200" b="1" i="1" dirty="0">
                <a:solidFill>
                  <a:srgbClr val="006600"/>
                </a:solidFill>
              </a:rPr>
              <a:t>родину мою!»  </a:t>
            </a:r>
            <a:r>
              <a:rPr lang="ru-RU" sz="3200" b="1" i="1" dirty="0" smtClean="0">
                <a:solidFill>
                  <a:srgbClr val="006600"/>
                </a:solidFill>
              </a:rPr>
              <a:t>       </a:t>
            </a:r>
            <a:r>
              <a:rPr lang="ru-RU" sz="2800" i="1" dirty="0" smtClean="0"/>
              <a:t>(</a:t>
            </a:r>
            <a:r>
              <a:rPr lang="ru-RU" sz="2800" i="1" dirty="0"/>
              <a:t>С.А. Есенин)</a:t>
            </a:r>
            <a:endParaRPr lang="ru-RU" sz="2800" dirty="0"/>
          </a:p>
          <a:p>
            <a:r>
              <a:rPr lang="ru-RU" sz="2800" b="1" i="1" dirty="0"/>
              <a:t> </a:t>
            </a:r>
            <a:r>
              <a:rPr lang="ru-RU" sz="3200" b="1" i="1" dirty="0" smtClean="0"/>
              <a:t>Человеку </a:t>
            </a:r>
            <a:r>
              <a:rPr lang="ru-RU" sz="3200" b="1" i="1" dirty="0"/>
              <a:t>нельзя жить без родины, как нельзя жить без сердца</a:t>
            </a:r>
            <a:r>
              <a:rPr lang="ru-RU" sz="3200" i="1" dirty="0"/>
              <a:t>. </a:t>
            </a:r>
            <a:r>
              <a:rPr lang="ru-RU" sz="3200" dirty="0"/>
              <a:t> </a:t>
            </a:r>
            <a:r>
              <a:rPr lang="ru-RU" sz="3200" dirty="0" smtClean="0"/>
              <a:t>    </a:t>
            </a:r>
            <a:r>
              <a:rPr lang="ru-RU" sz="2800" i="1" dirty="0" smtClean="0"/>
              <a:t>(</a:t>
            </a:r>
            <a:r>
              <a:rPr lang="ru-RU" sz="2800" i="1" dirty="0"/>
              <a:t>К.Г. Паустовский)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147200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b="1" i="1" dirty="0">
                <a:solidFill>
                  <a:schemeClr val="accent5"/>
                </a:solidFill>
                <a:latin typeface="Book Antiqua" panose="02040602050305030304" pitchFamily="18" charset="0"/>
              </a:rPr>
              <a:t>На какую тему подобраны высказывания поэтов и писателей? </a:t>
            </a:r>
          </a:p>
        </p:txBody>
      </p:sp>
    </p:spTree>
    <p:extLst>
      <p:ext uri="{BB962C8B-B14F-4D97-AF65-F5344CB8AC3E}">
        <p14:creationId xmlns:p14="http://schemas.microsoft.com/office/powerpoint/2010/main" xmlns="" val="120159727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3" name="Рисунок 2" descr="«Тарас Бульба». Глава 11. Остап перед казнью. Художник Е. Кибрик. 194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6195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«Тарас Бульба». Глава 11. Казнь Остапа. Художник М. Деригус. 195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2075" y="0"/>
            <a:ext cx="397192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«Тарас Бульба». Глава 11. «Батько! где ты? Слышишь ли ты?» Художник А. Герасимов. 195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3429000"/>
            <a:ext cx="5029200" cy="3256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086600" y="4648200"/>
            <a:ext cx="205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latin typeface="Helvetica" pitchFamily="34" charset="0"/>
                <a:cs typeface="Helvetica" pitchFamily="34" charset="0"/>
              </a:rPr>
              <a:t>«Тарас </a:t>
            </a:r>
            <a:r>
              <a:rPr lang="ru-RU" sz="800" dirty="0" err="1" smtClean="0">
                <a:latin typeface="Helvetica" pitchFamily="34" charset="0"/>
                <a:cs typeface="Helvetica" pitchFamily="34" charset="0"/>
              </a:rPr>
              <a:t>Бульба</a:t>
            </a:r>
            <a:r>
              <a:rPr lang="ru-RU" sz="800" dirty="0" smtClean="0">
                <a:latin typeface="Helvetica" pitchFamily="34" charset="0"/>
                <a:cs typeface="Helvetica" pitchFamily="34" charset="0"/>
              </a:rPr>
              <a:t>». Глава 11. Казнь Остапа. Художник М. </a:t>
            </a:r>
            <a:r>
              <a:rPr lang="ru-RU" sz="800" dirty="0" err="1" smtClean="0">
                <a:latin typeface="Helvetica" pitchFamily="34" charset="0"/>
                <a:cs typeface="Helvetica" pitchFamily="34" charset="0"/>
              </a:rPr>
              <a:t>Деригус</a:t>
            </a:r>
            <a:r>
              <a:rPr lang="ru-RU" sz="800" dirty="0" smtClean="0">
                <a:latin typeface="Helvetica" pitchFamily="34" charset="0"/>
                <a:cs typeface="Helvetica" pitchFamily="34" charset="0"/>
              </a:rPr>
              <a:t>. 1952</a:t>
            </a:r>
            <a:endParaRPr lang="ru-RU" sz="8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381000"/>
            <a:ext cx="205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latin typeface="Helvetica" pitchFamily="34" charset="0"/>
                <a:cs typeface="Helvetica" pitchFamily="34" charset="0"/>
              </a:rPr>
              <a:t>«Тарас </a:t>
            </a:r>
            <a:r>
              <a:rPr lang="ru-RU" sz="800" dirty="0" err="1" smtClean="0">
                <a:latin typeface="Helvetica" pitchFamily="34" charset="0"/>
                <a:cs typeface="Helvetica" pitchFamily="34" charset="0"/>
              </a:rPr>
              <a:t>Бульба</a:t>
            </a:r>
            <a:r>
              <a:rPr lang="ru-RU" sz="800" dirty="0" smtClean="0">
                <a:latin typeface="Helvetica" pitchFamily="34" charset="0"/>
                <a:cs typeface="Helvetica" pitchFamily="34" charset="0"/>
              </a:rPr>
              <a:t>». Глава 11. Остап перед казнью. Художник Е. </a:t>
            </a:r>
            <a:r>
              <a:rPr lang="ru-RU" sz="800" dirty="0" err="1" smtClean="0">
                <a:latin typeface="Helvetica" pitchFamily="34" charset="0"/>
                <a:cs typeface="Helvetica" pitchFamily="34" charset="0"/>
              </a:rPr>
              <a:t>Кибрик</a:t>
            </a:r>
            <a:r>
              <a:rPr lang="ru-RU" sz="800" dirty="0" smtClean="0">
                <a:latin typeface="Helvetica" pitchFamily="34" charset="0"/>
                <a:cs typeface="Helvetica" pitchFamily="34" charset="0"/>
              </a:rPr>
              <a:t>. 1945</a:t>
            </a:r>
            <a:endParaRPr lang="ru-RU" sz="8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248400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latin typeface="Helvetica" pitchFamily="34" charset="0"/>
                <a:cs typeface="Helvetica" pitchFamily="34" charset="0"/>
              </a:rPr>
              <a:t>«Тарас </a:t>
            </a:r>
            <a:r>
              <a:rPr lang="ru-RU" sz="800" dirty="0" err="1" smtClean="0">
                <a:latin typeface="Helvetica" pitchFamily="34" charset="0"/>
                <a:cs typeface="Helvetica" pitchFamily="34" charset="0"/>
              </a:rPr>
              <a:t>Бульба</a:t>
            </a:r>
            <a:r>
              <a:rPr lang="ru-RU" sz="800" dirty="0" smtClean="0">
                <a:latin typeface="Helvetica" pitchFamily="34" charset="0"/>
                <a:cs typeface="Helvetica" pitchFamily="34" charset="0"/>
              </a:rPr>
              <a:t>». Глава 11. «</a:t>
            </a:r>
            <a:r>
              <a:rPr lang="ru-RU" sz="800" dirty="0" err="1" smtClean="0">
                <a:latin typeface="Helvetica" pitchFamily="34" charset="0"/>
                <a:cs typeface="Helvetica" pitchFamily="34" charset="0"/>
              </a:rPr>
              <a:t>Батько</a:t>
            </a:r>
            <a:r>
              <a:rPr lang="ru-RU" sz="800" dirty="0" smtClean="0">
                <a:latin typeface="Helvetica" pitchFamily="34" charset="0"/>
                <a:cs typeface="Helvetica" pitchFamily="34" charset="0"/>
              </a:rPr>
              <a:t>! где ты? Слышишь ли ты?» Художник А. Герасимов. 1952</a:t>
            </a:r>
            <a:endParaRPr lang="ru-RU" sz="800" dirty="0"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152400"/>
            <a:ext cx="8686800" cy="2438400"/>
          </a:xfrm>
        </p:spPr>
        <p:txBody>
          <a:bodyPr/>
          <a:lstStyle/>
          <a:p>
            <a:r>
              <a:rPr lang="ru-RU" i="1" dirty="0">
                <a:effectLst/>
              </a:rPr>
              <a:t>Что значит </a:t>
            </a:r>
            <a:r>
              <a:rPr lang="ru-RU" i="1" dirty="0" smtClean="0">
                <a:effectLst/>
              </a:rPr>
              <a:t>Отчизна </a:t>
            </a:r>
            <a:r>
              <a:rPr lang="ru-RU" i="1" dirty="0">
                <a:effectLst/>
              </a:rPr>
              <a:t>для героев повести Н.В. Гоголя </a:t>
            </a:r>
            <a:r>
              <a:rPr lang="ru-RU" i="1" dirty="0" smtClean="0">
                <a:effectLst/>
              </a:rPr>
              <a:t>       			«</a:t>
            </a:r>
            <a:r>
              <a:rPr lang="ru-RU" i="1" dirty="0">
                <a:effectLst/>
              </a:rPr>
              <a:t>Тарас Бульба</a:t>
            </a:r>
            <a:r>
              <a:rPr lang="ru-RU" i="1" dirty="0" smtClean="0">
                <a:effectLst/>
              </a:rPr>
              <a:t>»?</a:t>
            </a:r>
            <a:endParaRPr lang="ru-RU" dirty="0"/>
          </a:p>
        </p:txBody>
      </p:sp>
      <p:pic>
        <p:nvPicPr>
          <p:cNvPr id="6" name="Содержимое 6" descr="Гоголь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2230027"/>
            <a:ext cx="3063854" cy="42965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657600" y="3733800"/>
            <a:ext cx="5115264" cy="230832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7200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Что есть Отчизна?</a:t>
            </a:r>
            <a:endParaRPr lang="ru-RU" sz="7200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505390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8600" y="1219200"/>
            <a:ext cx="8686799" cy="541019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700" dirty="0" smtClean="0"/>
              <a:t>1</a:t>
            </a:r>
            <a:r>
              <a:rPr lang="ru-RU" sz="2700" dirty="0"/>
              <a:t>) Сегодня на уроке я узнал(а), что </a:t>
            </a:r>
          </a:p>
          <a:p>
            <a:pPr marL="0" indent="0">
              <a:buNone/>
            </a:pPr>
            <a:endParaRPr lang="ru-RU" sz="2700" dirty="0"/>
          </a:p>
          <a:p>
            <a:pPr marL="0" indent="0">
              <a:buNone/>
            </a:pPr>
            <a:r>
              <a:rPr lang="ru-RU" sz="2700" dirty="0"/>
              <a:t>2) В результате я понял(а), </a:t>
            </a:r>
            <a:r>
              <a:rPr lang="ru-RU" sz="2700" dirty="0" smtClean="0"/>
              <a:t>что……………. ………………</a:t>
            </a:r>
            <a:endParaRPr lang="ru-RU" sz="2700" dirty="0"/>
          </a:p>
          <a:p>
            <a:pPr marL="0" indent="0">
              <a:buNone/>
            </a:pPr>
            <a:r>
              <a:rPr lang="ru-RU" sz="2700" dirty="0"/>
              <a:t> </a:t>
            </a:r>
          </a:p>
          <a:p>
            <a:pPr marL="0" indent="0">
              <a:buNone/>
            </a:pPr>
            <a:r>
              <a:rPr lang="ru-RU" sz="2700" dirty="0"/>
              <a:t>3) Мне понравился (</a:t>
            </a:r>
            <a:r>
              <a:rPr lang="ru-RU" sz="2700" dirty="0" err="1"/>
              <a:t>лась</a:t>
            </a:r>
            <a:r>
              <a:rPr lang="ru-RU" sz="2700" dirty="0" smtClean="0"/>
              <a:t>)…………………………………. </a:t>
            </a:r>
            <a:endParaRPr lang="ru-RU" sz="2700" dirty="0"/>
          </a:p>
          <a:p>
            <a:pPr marL="0" indent="0">
              <a:buNone/>
            </a:pPr>
            <a:r>
              <a:rPr lang="ru-RU" sz="2700" dirty="0"/>
              <a:t> </a:t>
            </a:r>
          </a:p>
          <a:p>
            <a:pPr marL="0" indent="0">
              <a:buNone/>
            </a:pPr>
            <a:r>
              <a:rPr lang="ru-RU" sz="2700" dirty="0" smtClean="0"/>
              <a:t>4</a:t>
            </a:r>
            <a:r>
              <a:rPr lang="ru-RU" sz="2700" dirty="0"/>
              <a:t>) Мне был </a:t>
            </a:r>
            <a:r>
              <a:rPr lang="ru-RU" sz="2700" dirty="0" smtClean="0"/>
              <a:t>интересен………………………………. …….</a:t>
            </a:r>
            <a:endParaRPr lang="ru-RU" sz="2700" dirty="0"/>
          </a:p>
          <a:p>
            <a:pPr marL="0" indent="0">
              <a:buNone/>
            </a:pPr>
            <a:endParaRPr lang="ru-RU" sz="2700" dirty="0"/>
          </a:p>
          <a:p>
            <a:pPr marL="0" indent="0">
              <a:buNone/>
            </a:pPr>
            <a:r>
              <a:rPr lang="ru-RU" sz="2700" dirty="0"/>
              <a:t>5) Я понял(а), как </a:t>
            </a:r>
            <a:r>
              <a:rPr lang="ru-RU" sz="2700" dirty="0" smtClean="0"/>
              <a:t>…………………………………………..</a:t>
            </a:r>
            <a:endParaRPr lang="ru-RU" sz="2700" dirty="0"/>
          </a:p>
          <a:p>
            <a:pPr marL="0" indent="0">
              <a:buNone/>
            </a:pPr>
            <a:r>
              <a:rPr lang="ru-RU" sz="2700" dirty="0"/>
              <a:t> </a:t>
            </a:r>
          </a:p>
          <a:p>
            <a:pPr marL="0" indent="0">
              <a:buNone/>
            </a:pPr>
            <a:r>
              <a:rPr lang="ru-RU" sz="2700" dirty="0"/>
              <a:t>6) Несмотря на то, что повесть написана давно</a:t>
            </a:r>
            <a:r>
              <a:rPr lang="ru-RU" sz="2700" dirty="0" smtClean="0"/>
              <a:t>,………… </a:t>
            </a:r>
            <a:endParaRPr lang="ru-RU" sz="27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44264" cy="762000"/>
          </a:xfrm>
        </p:spPr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Допишите </a:t>
            </a:r>
            <a:r>
              <a:rPr lang="ru-RU" b="1" dirty="0"/>
              <a:t>предложения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5914485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304799"/>
            <a:ext cx="8468064" cy="622176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ru-RU" sz="4800" dirty="0" smtClean="0">
                <a:solidFill>
                  <a:srgbClr val="C00000"/>
                </a:solidFill>
              </a:rPr>
              <a:t/>
            </a:r>
            <a:br>
              <a:rPr lang="ru-RU" sz="4800" dirty="0" smtClean="0">
                <a:solidFill>
                  <a:srgbClr val="C00000"/>
                </a:solidFill>
              </a:rPr>
            </a:br>
            <a:r>
              <a:rPr lang="ru-RU" sz="4800" dirty="0">
                <a:solidFill>
                  <a:srgbClr val="C00000"/>
                </a:solidFill>
              </a:rPr>
              <a:t/>
            </a:r>
            <a:br>
              <a:rPr lang="ru-RU" sz="4800" dirty="0">
                <a:solidFill>
                  <a:srgbClr val="C00000"/>
                </a:solidFill>
              </a:rPr>
            </a:br>
            <a:r>
              <a:rPr lang="ru-RU" sz="4800" dirty="0" smtClean="0">
                <a:solidFill>
                  <a:srgbClr val="C00000"/>
                </a:solidFill>
              </a:rPr>
              <a:t/>
            </a:r>
            <a:br>
              <a:rPr lang="ru-RU" sz="4800" dirty="0" smtClean="0">
                <a:solidFill>
                  <a:srgbClr val="C00000"/>
                </a:solidFill>
              </a:rPr>
            </a:br>
            <a:r>
              <a:rPr lang="ru-RU" sz="4800" dirty="0">
                <a:solidFill>
                  <a:srgbClr val="C00000"/>
                </a:solidFill>
              </a:rPr>
              <a:t/>
            </a:r>
            <a:br>
              <a:rPr lang="ru-RU" sz="4800" dirty="0">
                <a:solidFill>
                  <a:srgbClr val="C00000"/>
                </a:solidFill>
              </a:rPr>
            </a:br>
            <a:r>
              <a:rPr lang="ru-RU" sz="4800" dirty="0" smtClean="0">
                <a:solidFill>
                  <a:srgbClr val="C00000"/>
                </a:solidFill>
              </a:rPr>
              <a:t/>
            </a:r>
            <a:br>
              <a:rPr lang="ru-RU" sz="4800" dirty="0" smtClean="0">
                <a:solidFill>
                  <a:srgbClr val="C00000"/>
                </a:solidFill>
              </a:rPr>
            </a:br>
            <a:r>
              <a:rPr lang="ru-RU" sz="4800" dirty="0">
                <a:solidFill>
                  <a:srgbClr val="C00000"/>
                </a:solidFill>
              </a:rPr>
              <a:t/>
            </a:r>
            <a:br>
              <a:rPr lang="ru-RU" sz="4800" dirty="0">
                <a:solidFill>
                  <a:srgbClr val="C00000"/>
                </a:solidFill>
              </a:rPr>
            </a:br>
            <a:r>
              <a:rPr lang="ru-RU" sz="4800" dirty="0" smtClean="0">
                <a:solidFill>
                  <a:srgbClr val="C00000"/>
                </a:solidFill>
              </a:rPr>
              <a:t/>
            </a:r>
            <a:br>
              <a:rPr lang="ru-RU" sz="4800" dirty="0" smtClean="0">
                <a:solidFill>
                  <a:srgbClr val="C00000"/>
                </a:solidFill>
              </a:rPr>
            </a:br>
            <a:r>
              <a:rPr lang="ru-RU" sz="4800" dirty="0">
                <a:solidFill>
                  <a:srgbClr val="C00000"/>
                </a:solidFill>
              </a:rPr>
              <a:t/>
            </a:r>
            <a:br>
              <a:rPr lang="ru-RU" sz="4800" dirty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Домашнее задание: написать ответ на вопрос (по выбору)</a:t>
            </a:r>
            <a:br>
              <a:rPr lang="ru-RU" sz="40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1. Что </a:t>
            </a:r>
            <a:r>
              <a:rPr lang="ru-RU" sz="4400" dirty="0">
                <a:solidFill>
                  <a:schemeClr val="tx1"/>
                </a:solidFill>
                <a:latin typeface="Book Antiqua" panose="02040602050305030304" pitchFamily="18" charset="0"/>
              </a:rPr>
              <a:t>привлекает нас в характере и поступках Тараса Бульбы</a:t>
            </a:r>
            <a:r>
              <a:rPr lang="ru-RU" sz="44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?</a:t>
            </a:r>
            <a:br>
              <a:rPr lang="ru-RU" sz="4400" dirty="0" smtClean="0">
                <a:solidFill>
                  <a:schemeClr val="tx1"/>
                </a:solidFill>
                <a:latin typeface="Book Antiqua" panose="02040602050305030304" pitchFamily="18" charset="0"/>
              </a:rPr>
            </a:b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Book Antiqua" panose="02040602050305030304" pitchFamily="18" charset="0"/>
              </a:rPr>
              <a:t>2.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Book Antiqua" panose="02040602050305030304" pitchFamily="18" charset="0"/>
              </a:rPr>
              <a:t>К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Book Antiqua" panose="02040602050305030304" pitchFamily="18" charset="0"/>
              </a:rPr>
              <a:t>акие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Book Antiqua" panose="02040602050305030304" pitchFamily="18" charset="0"/>
              </a:rPr>
              <a:t>люди достойны народной памяти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Book Antiqua" panose="02040602050305030304" pitchFamily="18" charset="0"/>
              </a:rPr>
              <a:t>?</a:t>
            </a:r>
            <a:b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Book Antiqua" panose="02040602050305030304" pitchFamily="18" charset="0"/>
              </a:rPr>
            </a:br>
            <a:r>
              <a:rPr lang="ru-RU" sz="4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3. </a:t>
            </a:r>
            <a:r>
              <a:rPr lang="ru-RU" sz="4400" dirty="0">
                <a:solidFill>
                  <a:srgbClr val="002060"/>
                </a:solidFill>
                <a:latin typeface="Book Antiqua" panose="02040602050305030304" pitchFamily="18" charset="0"/>
              </a:rPr>
              <a:t>Что значит Отчизна для (имя одного из героев</a:t>
            </a:r>
            <a:r>
              <a:rPr lang="ru-RU" sz="4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)?</a:t>
            </a:r>
            <a:endParaRPr lang="ru-RU" sz="40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idx="1"/>
          </p:nvPr>
        </p:nvSpPr>
        <p:spPr>
          <a:xfrm>
            <a:off x="228600" y="2248347"/>
            <a:ext cx="8686799" cy="427822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effectLst/>
              </a:rPr>
              <a:t>1. </a:t>
            </a:r>
            <a:r>
              <a:rPr lang="ru-RU" sz="4400" b="1" dirty="0" smtClean="0">
                <a:effectLst/>
              </a:rPr>
              <a:t>Родина </a:t>
            </a:r>
            <a:r>
              <a:rPr lang="ru-RU" sz="4400" dirty="0">
                <a:effectLst/>
              </a:rPr>
              <a:t>– Отечество, родная </a:t>
            </a:r>
            <a:r>
              <a:rPr lang="ru-RU" sz="4400" dirty="0" smtClean="0">
                <a:effectLst/>
              </a:rPr>
              <a:t>страна.</a:t>
            </a:r>
          </a:p>
          <a:p>
            <a:pPr marL="0" indent="0">
              <a:buNone/>
            </a:pPr>
            <a:r>
              <a:rPr lang="ru-RU" sz="4400" dirty="0" smtClean="0"/>
              <a:t>2. </a:t>
            </a:r>
            <a:r>
              <a:rPr lang="ru-RU" sz="4400" b="1" dirty="0" smtClean="0"/>
              <a:t>Родина</a:t>
            </a:r>
            <a:r>
              <a:rPr lang="ru-RU" sz="4400" dirty="0" smtClean="0"/>
              <a:t> – место рождения, происхождения кого-нибудь или чего-нибудь, возникновения чего-нибудь.</a:t>
            </a: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endParaRPr lang="ru-RU" sz="40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147200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/>
              </a:rPr>
              <a:t>Толковый словарь </a:t>
            </a:r>
            <a:br>
              <a:rPr lang="ru-RU" dirty="0" smtClean="0">
                <a:solidFill>
                  <a:srgbClr val="C00000"/>
                </a:solidFill>
                <a:effectLst/>
              </a:rPr>
            </a:br>
            <a:r>
              <a:rPr lang="ru-RU" dirty="0" smtClean="0">
                <a:solidFill>
                  <a:srgbClr val="C00000"/>
                </a:solidFill>
                <a:effectLst/>
              </a:rPr>
              <a:t>С.И</a:t>
            </a:r>
            <a:r>
              <a:rPr lang="ru-RU" dirty="0">
                <a:solidFill>
                  <a:srgbClr val="C00000"/>
                </a:solidFill>
                <a:effectLst/>
              </a:rPr>
              <a:t>. </a:t>
            </a:r>
            <a:r>
              <a:rPr lang="ru-RU" dirty="0" smtClean="0">
                <a:solidFill>
                  <a:srgbClr val="C00000"/>
                </a:solidFill>
                <a:effectLst/>
              </a:rPr>
              <a:t>Ожегова </a:t>
            </a:r>
            <a:endParaRPr lang="ru-RU" sz="8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3410661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2401" y="2133600"/>
            <a:ext cx="8763000" cy="457199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sz="3600" b="1" i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родная </a:t>
            </a:r>
            <a:r>
              <a:rPr lang="ru-RU" sz="3600" b="1" i="1" dirty="0">
                <a:solidFill>
                  <a:schemeClr val="tx1"/>
                </a:solidFill>
                <a:latin typeface="Book Antiqua" panose="02040602050305030304" pitchFamily="18" charset="0"/>
              </a:rPr>
              <a:t>страна, </a:t>
            </a:r>
            <a:endParaRPr lang="ru-RU" sz="3600" b="1" i="1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r>
              <a:rPr lang="ru-RU" sz="3600" b="1" i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отечество</a:t>
            </a:r>
            <a:r>
              <a:rPr lang="ru-RU" sz="3600" b="1" i="1" dirty="0">
                <a:solidFill>
                  <a:schemeClr val="tx1"/>
                </a:solidFill>
                <a:latin typeface="Book Antiqua" panose="02040602050305030304" pitchFamily="18" charset="0"/>
              </a:rPr>
              <a:t>, </a:t>
            </a:r>
            <a:endParaRPr lang="ru-RU" sz="3600" b="1" i="1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r>
              <a:rPr lang="ru-RU" sz="3600" b="1" i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отчизна</a:t>
            </a:r>
            <a:r>
              <a:rPr lang="ru-RU" sz="3600" b="1" i="1" dirty="0">
                <a:solidFill>
                  <a:schemeClr val="tx1"/>
                </a:solidFill>
                <a:latin typeface="Book Antiqua" panose="02040602050305030304" pitchFamily="18" charset="0"/>
              </a:rPr>
              <a:t>, </a:t>
            </a:r>
            <a:endParaRPr lang="ru-RU" sz="3600" b="1" i="1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r>
              <a:rPr lang="ru-RU" sz="3600" b="1" i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отчий </a:t>
            </a:r>
            <a:r>
              <a:rPr lang="ru-RU" sz="3600" b="1" i="1" dirty="0">
                <a:solidFill>
                  <a:schemeClr val="tx1"/>
                </a:solidFill>
                <a:latin typeface="Book Antiqua" panose="02040602050305030304" pitchFamily="18" charset="0"/>
              </a:rPr>
              <a:t>край, </a:t>
            </a:r>
            <a:endParaRPr lang="ru-RU" sz="3600" b="1" i="1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r>
              <a:rPr lang="ru-RU" sz="3600" b="1" i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край </a:t>
            </a:r>
            <a:r>
              <a:rPr lang="ru-RU" sz="3600" b="1" i="1" dirty="0">
                <a:solidFill>
                  <a:schemeClr val="tx1"/>
                </a:solidFill>
                <a:latin typeface="Book Antiqua" panose="02040602050305030304" pitchFamily="18" charset="0"/>
              </a:rPr>
              <a:t>отцов, </a:t>
            </a:r>
            <a:endParaRPr lang="ru-RU" sz="3600" b="1" i="1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r>
              <a:rPr lang="ru-RU" sz="3600" b="1" i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родная </a:t>
            </a:r>
            <a:r>
              <a:rPr lang="ru-RU" sz="3600" b="1" i="1" dirty="0">
                <a:solidFill>
                  <a:schemeClr val="tx1"/>
                </a:solidFill>
                <a:latin typeface="Book Antiqua" panose="02040602050305030304" pitchFamily="18" charset="0"/>
              </a:rPr>
              <a:t>сторона, </a:t>
            </a:r>
            <a:endParaRPr lang="ru-RU" sz="3600" b="1" i="1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r>
              <a:rPr lang="ru-RU" sz="3600" b="1" i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родные </a:t>
            </a:r>
            <a:r>
              <a:rPr lang="ru-RU" sz="3600" b="1" i="1" dirty="0">
                <a:solidFill>
                  <a:schemeClr val="tx1"/>
                </a:solidFill>
                <a:latin typeface="Book Antiqua" panose="02040602050305030304" pitchFamily="18" charset="0"/>
              </a:rPr>
              <a:t>палестины, </a:t>
            </a:r>
            <a:endParaRPr lang="ru-RU" sz="3600" b="1" i="1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r>
              <a:rPr lang="ru-RU" sz="3600" b="1" i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колыбель</a:t>
            </a:r>
            <a:endParaRPr lang="ru-RU" sz="36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60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РОДИНА -</a:t>
            </a:r>
            <a:endParaRPr lang="ru-RU" sz="6000" b="1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5" name="Picture 6" descr="sorochincy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9463" y="2286000"/>
            <a:ext cx="4823401" cy="2798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4530689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idx="1"/>
          </p:nvPr>
        </p:nvSpPr>
        <p:spPr>
          <a:xfrm>
            <a:off x="228600" y="2248347"/>
            <a:ext cx="8686799" cy="427822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dirty="0" smtClean="0">
                <a:effectLst/>
              </a:rPr>
              <a:t>Отечество (отчизна) </a:t>
            </a:r>
            <a:r>
              <a:rPr lang="ru-RU" sz="6000" dirty="0" smtClean="0">
                <a:effectLst/>
              </a:rPr>
              <a:t>– страна, где человек родился и к гражданам которой он принадлежит.</a:t>
            </a:r>
            <a:endParaRPr lang="ru-RU" sz="60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147200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/>
              </a:rPr>
              <a:t>Толковый словарь </a:t>
            </a:r>
            <a:br>
              <a:rPr lang="ru-RU" dirty="0" smtClean="0">
                <a:solidFill>
                  <a:srgbClr val="C00000"/>
                </a:solidFill>
                <a:effectLst/>
              </a:rPr>
            </a:br>
            <a:r>
              <a:rPr lang="ru-RU" dirty="0" smtClean="0">
                <a:solidFill>
                  <a:srgbClr val="C00000"/>
                </a:solidFill>
                <a:effectLst/>
              </a:rPr>
              <a:t>С.И</a:t>
            </a:r>
            <a:r>
              <a:rPr lang="ru-RU" dirty="0">
                <a:solidFill>
                  <a:srgbClr val="C00000"/>
                </a:solidFill>
                <a:effectLst/>
              </a:rPr>
              <a:t>. </a:t>
            </a:r>
            <a:r>
              <a:rPr lang="ru-RU" dirty="0" smtClean="0">
                <a:solidFill>
                  <a:srgbClr val="C00000"/>
                </a:solidFill>
                <a:effectLst/>
              </a:rPr>
              <a:t>Ожегова </a:t>
            </a:r>
            <a:endParaRPr lang="ru-RU" sz="8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838348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idx="1"/>
          </p:nvPr>
        </p:nvSpPr>
        <p:spPr>
          <a:xfrm>
            <a:off x="228600" y="2248347"/>
            <a:ext cx="8686799" cy="427822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effectLst/>
              </a:rPr>
              <a:t>1. </a:t>
            </a:r>
            <a:r>
              <a:rPr lang="ru-RU" sz="4400" b="1" dirty="0" smtClean="0">
                <a:effectLst/>
              </a:rPr>
              <a:t>Патриот</a:t>
            </a:r>
            <a:r>
              <a:rPr lang="ru-RU" sz="4400" dirty="0" smtClean="0">
                <a:effectLst/>
              </a:rPr>
              <a:t> – человек, проникнутый патриотизмом.</a:t>
            </a:r>
          </a:p>
          <a:p>
            <a:pPr marL="0" indent="0">
              <a:buNone/>
            </a:pPr>
            <a:r>
              <a:rPr lang="ru-RU" sz="4400" dirty="0" smtClean="0">
                <a:effectLst/>
              </a:rPr>
              <a:t>2.  </a:t>
            </a:r>
            <a:r>
              <a:rPr lang="ru-RU" sz="4400" b="1" dirty="0" smtClean="0">
                <a:effectLst/>
              </a:rPr>
              <a:t>Патриот</a:t>
            </a:r>
            <a:r>
              <a:rPr lang="ru-RU" sz="4400" dirty="0" smtClean="0">
                <a:effectLst/>
              </a:rPr>
              <a:t> – человек, преданный интересам какого-нибудь дела, глубоко привязанный к чему-нибудь.</a:t>
            </a:r>
            <a:endParaRPr lang="ru-RU" sz="4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147200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/>
              </a:rPr>
              <a:t>Толковый словарь </a:t>
            </a:r>
            <a:br>
              <a:rPr lang="ru-RU" dirty="0" smtClean="0">
                <a:solidFill>
                  <a:srgbClr val="C00000"/>
                </a:solidFill>
                <a:effectLst/>
              </a:rPr>
            </a:br>
            <a:r>
              <a:rPr lang="ru-RU" dirty="0" smtClean="0">
                <a:solidFill>
                  <a:srgbClr val="C00000"/>
                </a:solidFill>
                <a:effectLst/>
              </a:rPr>
              <a:t>С.И</a:t>
            </a:r>
            <a:r>
              <a:rPr lang="ru-RU" dirty="0">
                <a:solidFill>
                  <a:srgbClr val="C00000"/>
                </a:solidFill>
                <a:effectLst/>
              </a:rPr>
              <a:t>. </a:t>
            </a:r>
            <a:r>
              <a:rPr lang="ru-RU" dirty="0" smtClean="0">
                <a:solidFill>
                  <a:srgbClr val="C00000"/>
                </a:solidFill>
                <a:effectLst/>
              </a:rPr>
              <a:t>Ожегова </a:t>
            </a:r>
            <a:endParaRPr lang="ru-RU" sz="8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7772845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152400"/>
            <a:ext cx="8686800" cy="2438400"/>
          </a:xfrm>
        </p:spPr>
        <p:txBody>
          <a:bodyPr/>
          <a:lstStyle/>
          <a:p>
            <a:r>
              <a:rPr lang="ru-RU" i="1" dirty="0">
                <a:effectLst/>
              </a:rPr>
              <a:t>Что значит </a:t>
            </a:r>
            <a:r>
              <a:rPr lang="ru-RU" i="1" dirty="0" smtClean="0">
                <a:effectLst/>
              </a:rPr>
              <a:t>Отчизна </a:t>
            </a:r>
            <a:r>
              <a:rPr lang="ru-RU" i="1" dirty="0">
                <a:effectLst/>
              </a:rPr>
              <a:t>для героев повести Н.В. Гоголя </a:t>
            </a:r>
            <a:r>
              <a:rPr lang="ru-RU" i="1" dirty="0" smtClean="0">
                <a:effectLst/>
              </a:rPr>
              <a:t>       			«</a:t>
            </a:r>
            <a:r>
              <a:rPr lang="ru-RU" i="1" dirty="0">
                <a:effectLst/>
              </a:rPr>
              <a:t>Тарас Бульба</a:t>
            </a:r>
            <a:r>
              <a:rPr lang="ru-RU" i="1" dirty="0" smtClean="0">
                <a:effectLst/>
              </a:rPr>
              <a:t>»?</a:t>
            </a:r>
            <a:endParaRPr lang="ru-RU" dirty="0"/>
          </a:p>
        </p:txBody>
      </p:sp>
      <p:pic>
        <p:nvPicPr>
          <p:cNvPr id="6" name="Содержимое 6" descr="Гоголь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2230027"/>
            <a:ext cx="3063854" cy="42965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657600" y="3733800"/>
            <a:ext cx="5115264" cy="230832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7200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Что есть Отчизна?</a:t>
            </a:r>
            <a:endParaRPr lang="ru-RU" sz="7200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5" name="Группа 4"/>
          <p:cNvGrpSpPr/>
          <p:nvPr/>
        </p:nvGrpSpPr>
        <p:grpSpPr>
          <a:xfrm>
            <a:off x="285720" y="357166"/>
            <a:ext cx="8519159" cy="6128475"/>
            <a:chOff x="-274940" y="0"/>
            <a:chExt cx="5938102" cy="137425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876299" y="0"/>
              <a:ext cx="3453710" cy="276225"/>
            </a:xfrm>
            <a:prstGeom prst="rect">
              <a:avLst/>
            </a:prstGeom>
            <a:ln w="57150">
              <a:solidFill>
                <a:schemeClr val="accent5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80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  <a:latin typeface="Book Antiqua" panose="0204060205030503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Отчизна</a:t>
              </a:r>
              <a:endPara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-274940" y="914884"/>
              <a:ext cx="1667786" cy="459375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endParaRPr lang="ru-RU" sz="3600" b="1" dirty="0">
                <a:solidFill>
                  <a:srgbClr val="C0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114241" y="920748"/>
              <a:ext cx="1548921" cy="41333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endParaRPr lang="ru-RU" sz="3600" b="1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592946" y="925424"/>
              <a:ext cx="2321195" cy="438295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endParaRPr lang="ru-RU" sz="3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Прямая со стрелкой 9"/>
            <p:cNvCxnSpPr/>
            <p:nvPr/>
          </p:nvCxnSpPr>
          <p:spPr>
            <a:xfrm flipH="1">
              <a:off x="876300" y="285750"/>
              <a:ext cx="1666875" cy="590550"/>
            </a:xfrm>
            <a:prstGeom prst="straightConnector1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1" name="Прямая со стрелкой 10"/>
            <p:cNvCxnSpPr/>
            <p:nvPr/>
          </p:nvCxnSpPr>
          <p:spPr>
            <a:xfrm>
              <a:off x="2857500" y="314325"/>
              <a:ext cx="1724025" cy="581025"/>
            </a:xfrm>
            <a:prstGeom prst="straightConnector1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2" name="Прямая со стрелкой 11"/>
            <p:cNvCxnSpPr>
              <a:stCxn id="6" idx="2"/>
            </p:cNvCxnSpPr>
            <p:nvPr/>
          </p:nvCxnSpPr>
          <p:spPr>
            <a:xfrm>
              <a:off x="2603155" y="276225"/>
              <a:ext cx="35272" cy="628650"/>
            </a:xfrm>
            <a:prstGeom prst="straightConnector1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xmlns="" val="339293052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2" name="Группа 4"/>
          <p:cNvGrpSpPr/>
          <p:nvPr/>
        </p:nvGrpSpPr>
        <p:grpSpPr>
          <a:xfrm>
            <a:off x="285720" y="357166"/>
            <a:ext cx="8519159" cy="6128475"/>
            <a:chOff x="-274940" y="0"/>
            <a:chExt cx="5938102" cy="137425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876299" y="0"/>
              <a:ext cx="3453710" cy="276225"/>
            </a:xfrm>
            <a:prstGeom prst="rect">
              <a:avLst/>
            </a:prstGeom>
            <a:ln w="57150">
              <a:solidFill>
                <a:schemeClr val="accent5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80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  <a:latin typeface="Book Antiqua" panose="0204060205030503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Отчизна</a:t>
              </a:r>
              <a:endPara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-274940" y="914884"/>
              <a:ext cx="1667786" cy="459375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4400" b="1" dirty="0">
                  <a:solidFill>
                    <a:srgbClr val="C00000"/>
                  </a:solidFill>
                  <a:effectLst/>
                  <a:latin typeface="Book Antiqua" panose="0204060205030503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Родная земля</a:t>
              </a:r>
              <a:endParaRPr lang="ru-RU" sz="3600" b="1" dirty="0">
                <a:solidFill>
                  <a:srgbClr val="C0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114241" y="920748"/>
              <a:ext cx="1548921" cy="41333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4400" b="1" dirty="0" err="1" smtClean="0"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Товари</a:t>
              </a:r>
              <a:r>
                <a:rPr lang="ru-RU" sz="4400" b="1" dirty="0" smtClean="0"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-</a:t>
              </a: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4400" b="1" dirty="0" err="1" smtClean="0"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щество</a:t>
              </a:r>
              <a:r>
                <a:rPr lang="ru-RU" sz="4400" b="1" dirty="0" smtClean="0">
                  <a:solidFill>
                    <a:schemeClr val="tx2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ru-RU" sz="3600" b="1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592946" y="925424"/>
              <a:ext cx="2321195" cy="438295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4400" b="1" dirty="0" err="1" smtClean="0"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Православ-ная</a:t>
              </a:r>
              <a:r>
                <a:rPr lang="ru-RU" sz="4400" b="1" dirty="0" smtClean="0"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4400" b="1" dirty="0"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вера</a:t>
              </a:r>
              <a:endParaRPr lang="ru-RU" sz="3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Прямая со стрелкой 9"/>
            <p:cNvCxnSpPr/>
            <p:nvPr/>
          </p:nvCxnSpPr>
          <p:spPr>
            <a:xfrm flipH="1">
              <a:off x="876300" y="285750"/>
              <a:ext cx="1666875" cy="590550"/>
            </a:xfrm>
            <a:prstGeom prst="straightConnector1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1" name="Прямая со стрелкой 10"/>
            <p:cNvCxnSpPr/>
            <p:nvPr/>
          </p:nvCxnSpPr>
          <p:spPr>
            <a:xfrm>
              <a:off x="2857500" y="314325"/>
              <a:ext cx="1724025" cy="581025"/>
            </a:xfrm>
            <a:prstGeom prst="straightConnector1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2" name="Прямая со стрелкой 11"/>
            <p:cNvCxnSpPr>
              <a:stCxn id="6" idx="2"/>
            </p:cNvCxnSpPr>
            <p:nvPr/>
          </p:nvCxnSpPr>
          <p:spPr>
            <a:xfrm>
              <a:off x="2603155" y="276225"/>
              <a:ext cx="35272" cy="628650"/>
            </a:xfrm>
            <a:prstGeom prst="straightConnector1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xmlns="" val="339293052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39264" y="5867400"/>
            <a:ext cx="2504736" cy="391758"/>
          </a:xfrm>
        </p:spPr>
        <p:txBody>
          <a:bodyPr/>
          <a:lstStyle/>
          <a:p>
            <a:r>
              <a:rPr lang="ru-RU" sz="9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«Тарас </a:t>
            </a:r>
            <a:r>
              <a:rPr lang="ru-RU" sz="900" dirty="0" err="1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Бульба</a:t>
            </a:r>
            <a:r>
              <a:rPr lang="ru-RU" sz="9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». Глава 9. Смерть </a:t>
            </a:r>
            <a:r>
              <a:rPr lang="ru-RU" sz="900" dirty="0" err="1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Андрия</a:t>
            </a:r>
            <a:r>
              <a:rPr lang="ru-RU" sz="9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. Художник Е. </a:t>
            </a:r>
            <a:r>
              <a:rPr lang="ru-RU" sz="900" dirty="0" err="1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Кибрик</a:t>
            </a:r>
            <a:r>
              <a:rPr lang="ru-RU" sz="9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. 1945</a:t>
            </a:r>
            <a:endParaRPr lang="ru-RU" sz="900" dirty="0">
              <a:solidFill>
                <a:schemeClr val="tx1"/>
              </a:solidFill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3" name="Рисунок 2" descr="«Тарас Бульба». Глава 9. «Я тебя породил, я тебя и убью!» Художник А. Герасимов. 195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895600"/>
            <a:ext cx="4722813" cy="3740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«Тарас Бульба». Глава 9. Смерть Андрия. Художник Е. Кибрик. 194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52400"/>
            <a:ext cx="3848100" cy="572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«Тарас Бульба». Глава 6. «Вырвет старый Тарас седой клок волос из своей чуприны и проклянет день и час, в который породил на позор себе такого сына». Художник А. Герасимов. 195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52400"/>
            <a:ext cx="3886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latin typeface="Helvetica" pitchFamily="34" charset="0"/>
                <a:cs typeface="Helvetica" pitchFamily="34" charset="0"/>
              </a:rPr>
              <a:t>«Тарас </a:t>
            </a:r>
            <a:r>
              <a:rPr lang="ru-RU" sz="800" dirty="0" err="1" smtClean="0">
                <a:latin typeface="Helvetica" pitchFamily="34" charset="0"/>
                <a:cs typeface="Helvetica" pitchFamily="34" charset="0"/>
              </a:rPr>
              <a:t>Бульба</a:t>
            </a:r>
            <a:r>
              <a:rPr lang="ru-RU" sz="800" dirty="0" smtClean="0">
                <a:latin typeface="Helvetica" pitchFamily="34" charset="0"/>
                <a:cs typeface="Helvetica" pitchFamily="34" charset="0"/>
              </a:rPr>
              <a:t>». Глава 6. «Вырвет старый Тарас седой клок волос из своей чуприны и проклянет день и час, в который породил на позор себе такого сына». Художник А. Герасимов. 1952</a:t>
            </a:r>
            <a:endParaRPr lang="ru-RU" sz="8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29200" y="6488668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Helvetica" pitchFamily="34" charset="0"/>
                <a:cs typeface="Helvetica" pitchFamily="34" charset="0"/>
              </a:rPr>
              <a:t>«Тарас </a:t>
            </a:r>
            <a:r>
              <a:rPr lang="ru-RU" sz="900" dirty="0" err="1" smtClean="0">
                <a:latin typeface="Helvetica" pitchFamily="34" charset="0"/>
                <a:cs typeface="Helvetica" pitchFamily="34" charset="0"/>
              </a:rPr>
              <a:t>Бульба</a:t>
            </a:r>
            <a:r>
              <a:rPr lang="ru-RU" sz="900" dirty="0" smtClean="0">
                <a:latin typeface="Helvetica" pitchFamily="34" charset="0"/>
                <a:cs typeface="Helvetica" pitchFamily="34" charset="0"/>
              </a:rPr>
              <a:t>». Глава 9. «Я тебя породил, я тебя и убью!» Художник А. Герасимов. 1952</a:t>
            </a:r>
            <a:endParaRPr lang="ru-RU" sz="900" dirty="0"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971</TotalTime>
  <Words>375</Words>
  <Application>Microsoft Office PowerPoint</Application>
  <PresentationFormat>Экран (4:3)</PresentationFormat>
  <Paragraphs>65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Твердый переплет</vt:lpstr>
      <vt:lpstr>На какую тему подобраны высказывания поэтов и писателей? </vt:lpstr>
      <vt:lpstr>Толковый словарь  С.И. Ожегова </vt:lpstr>
      <vt:lpstr>РОДИНА -</vt:lpstr>
      <vt:lpstr>Толковый словарь  С.И. Ожегова </vt:lpstr>
      <vt:lpstr>Толковый словарь  С.И. Ожегова </vt:lpstr>
      <vt:lpstr>Что значит Отчизна для героев повести Н.В. Гоголя           «Тарас Бульба»?</vt:lpstr>
      <vt:lpstr>Слайд 7</vt:lpstr>
      <vt:lpstr>Слайд 8</vt:lpstr>
      <vt:lpstr>Слайд 9</vt:lpstr>
      <vt:lpstr>Слайд 10</vt:lpstr>
      <vt:lpstr>Что значит Отчизна для героев повести Н.В. Гоголя           «Тарас Бульба»?</vt:lpstr>
      <vt:lpstr> Допишите предложения </vt:lpstr>
      <vt:lpstr>        Домашнее задание: написать ответ на вопрос (по выбору) 1. Что привлекает нас в характере и поступках Тараса Бульбы? 2. Какие люди достойны народной памяти? 3. Что значит Отчизна для (имя одного из героев)?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Садиковы</dc:creator>
  <cp:lastModifiedBy>user</cp:lastModifiedBy>
  <cp:revision>59</cp:revision>
  <dcterms:created xsi:type="dcterms:W3CDTF">2012-11-26T17:14:09Z</dcterms:created>
  <dcterms:modified xsi:type="dcterms:W3CDTF">2021-01-09T16:44:42Z</dcterms:modified>
</cp:coreProperties>
</file>