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60" r:id="rId4"/>
    <p:sldId id="268" r:id="rId5"/>
    <p:sldId id="267" r:id="rId6"/>
    <p:sldId id="266" r:id="rId7"/>
    <p:sldId id="265" r:id="rId8"/>
    <p:sldId id="263" r:id="rId9"/>
    <p:sldId id="262" r:id="rId10"/>
    <p:sldId id="261" r:id="rId11"/>
    <p:sldId id="275" r:id="rId12"/>
    <p:sldId id="274" r:id="rId13"/>
    <p:sldId id="273" r:id="rId14"/>
    <p:sldId id="272" r:id="rId15"/>
    <p:sldId id="271" r:id="rId16"/>
    <p:sldId id="270" r:id="rId17"/>
    <p:sldId id="269" r:id="rId18"/>
    <p:sldId id="278" r:id="rId19"/>
    <p:sldId id="277" r:id="rId20"/>
    <p:sldId id="276" r:id="rId21"/>
    <p:sldId id="280" r:id="rId22"/>
    <p:sldId id="279" r:id="rId23"/>
    <p:sldId id="281" r:id="rId24"/>
    <p:sldId id="282" r:id="rId25"/>
    <p:sldId id="259"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9" autoAdjust="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20.01.2020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20.01.2020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img-fotki.yandex.ru/get/6303/102699435.69b/0_8920f_35aa69ea_L.png" TargetMode="External"/><Relationship Id="rId3" Type="http://schemas.openxmlformats.org/officeDocument/2006/relationships/hyperlink" Target="http://img-fotki.yandex.ru/get/6302/64562208.6e2/0_9d8f7_d5c9a6ef_XL" TargetMode="External"/><Relationship Id="rId7" Type="http://schemas.openxmlformats.org/officeDocument/2006/relationships/hyperlink" Target="http://srpskikod.com/wp-content/uploads/2014/06/georg_lenta1-1728x800_c.png" TargetMode="Externa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hyperlink" Target="http://www.coollady.ru/pic/0004/067/080.jpg" TargetMode="External"/><Relationship Id="rId5" Type="http://schemas.openxmlformats.org/officeDocument/2006/relationships/hyperlink" Target="http://pixelbrush.ru/2013/05/06/skrap-nabor-9-maya.html" TargetMode="External"/><Relationship Id="rId4" Type="http://schemas.openxmlformats.org/officeDocument/2006/relationships/hyperlink" Target="http://www.pra3dnuk.ru/foto/3/23fev15.pn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sch113uz.mskobr.ru/files/Raznoe/75%20%D0%9F%D0%BE%D0%B1%D0%B5%D0%B4%D1%8B%20%D0%B2%20%D0%92%D0%9E%D0%92/0001.jpg"/>
          <p:cNvPicPr>
            <a:picLocks noChangeAspect="1" noChangeArrowheads="1"/>
          </p:cNvPicPr>
          <p:nvPr/>
        </p:nvPicPr>
        <p:blipFill>
          <a:blip r:embed="rId2" cstate="print"/>
          <a:srcRect/>
          <a:stretch>
            <a:fillRect/>
          </a:stretch>
        </p:blipFill>
        <p:spPr bwMode="auto">
          <a:xfrm>
            <a:off x="323528" y="1340768"/>
            <a:ext cx="8604448" cy="4305326"/>
          </a:xfrm>
          <a:prstGeom prst="rect">
            <a:avLst/>
          </a:prstGeom>
          <a:noFill/>
        </p:spPr>
      </p:pic>
    </p:spTree>
    <p:extLst>
      <p:ext uri="{BB962C8B-B14F-4D97-AF65-F5344CB8AC3E}">
        <p14:creationId xmlns:p14="http://schemas.microsoft.com/office/powerpoint/2010/main" xmlns="" val="676597825"/>
      </p:ext>
    </p:extLst>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764704"/>
            <a:ext cx="8229600" cy="1143000"/>
          </a:xfrm>
        </p:spPr>
        <p:txBody>
          <a:bodyPr/>
          <a:lstStyle/>
          <a:p>
            <a:r>
              <a:rPr lang="ru-RU" b="1" dirty="0" smtClean="0">
                <a:solidFill>
                  <a:srgbClr val="C00000"/>
                </a:solidFill>
              </a:rPr>
              <a:t>Шотландский колли Дик </a:t>
            </a:r>
            <a:endParaRPr lang="ru-RU" dirty="0">
              <a:solidFill>
                <a:srgbClr val="C00000"/>
              </a:solidFill>
            </a:endParaRPr>
          </a:p>
        </p:txBody>
      </p:sp>
      <p:sp>
        <p:nvSpPr>
          <p:cNvPr id="3" name="Содержимое 2"/>
          <p:cNvSpPr>
            <a:spLocks noGrp="1"/>
          </p:cNvSpPr>
          <p:nvPr>
            <p:ph idx="1"/>
          </p:nvPr>
        </p:nvSpPr>
        <p:spPr>
          <a:xfrm>
            <a:off x="5004048" y="1700808"/>
            <a:ext cx="3610744" cy="4824536"/>
          </a:xfrm>
        </p:spPr>
        <p:txBody>
          <a:bodyPr>
            <a:normAutofit fontScale="47500" lnSpcReduction="20000"/>
          </a:bodyPr>
          <a:lstStyle/>
          <a:p>
            <a:pPr>
              <a:buNone/>
            </a:pPr>
            <a:r>
              <a:rPr lang="ru-RU" dirty="0" smtClean="0"/>
              <a:t>        </a:t>
            </a:r>
            <a:r>
              <a:rPr lang="ru-RU" sz="3800" dirty="0" smtClean="0"/>
              <a:t>Дик </a:t>
            </a:r>
            <a:r>
              <a:rPr lang="ru-RU" sz="3800" dirty="0" smtClean="0"/>
              <a:t>был призван на службу в далеком 1941. По началу, из него хотели сделать санитара или связиста, но в 1943 году, он постиг минно-розыскное дело, и был приставлен во 2й отдельный полк специальных служб. На его счету более 12 тысяч обнаруженных мин. В Луге, он нашел бомбу замедленного действия, которая была заложена на одной из </a:t>
            </a:r>
            <a:r>
              <a:rPr lang="ru-RU" sz="3800" dirty="0" err="1" smtClean="0"/>
              <a:t>центральныз</a:t>
            </a:r>
            <a:r>
              <a:rPr lang="ru-RU" sz="3800" dirty="0" smtClean="0"/>
              <a:t> улиц города в подвале. Пес дожил до конца войны, и несмотря на множественные ранения, неоднократно выигрывал различные конкурсы. Дик дожил до своей глубокой старости, и был похоронен как и полагается солдату</a:t>
            </a:r>
            <a:r>
              <a:rPr lang="ru-RU" dirty="0" smtClean="0"/>
              <a:t>.</a:t>
            </a:r>
          </a:p>
          <a:p>
            <a:pPr>
              <a:buNone/>
            </a:pPr>
            <a:endParaRPr lang="ru-RU" dirty="0"/>
          </a:p>
        </p:txBody>
      </p:sp>
      <p:pic>
        <p:nvPicPr>
          <p:cNvPr id="39938" name="Picture 2" descr="http://saint-petersburg.ru/i/msg/0371/0228/%D0%94%D0%98%D0%9A.jpg"/>
          <p:cNvPicPr>
            <a:picLocks noChangeAspect="1" noChangeArrowheads="1"/>
          </p:cNvPicPr>
          <p:nvPr/>
        </p:nvPicPr>
        <p:blipFill>
          <a:blip r:embed="rId2" cstate="print"/>
          <a:srcRect/>
          <a:stretch>
            <a:fillRect/>
          </a:stretch>
        </p:blipFill>
        <p:spPr bwMode="auto">
          <a:xfrm>
            <a:off x="467544" y="2348880"/>
            <a:ext cx="4441423" cy="346624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548680"/>
            <a:ext cx="8229600" cy="1143000"/>
          </a:xfrm>
        </p:spPr>
        <p:txBody>
          <a:bodyPr/>
          <a:lstStyle/>
          <a:p>
            <a:r>
              <a:rPr lang="ru-RU" b="1" dirty="0" smtClean="0">
                <a:solidFill>
                  <a:srgbClr val="C00000"/>
                </a:solidFill>
              </a:rPr>
              <a:t>Разведчик Джек </a:t>
            </a:r>
            <a:endParaRPr lang="ru-RU" dirty="0">
              <a:solidFill>
                <a:srgbClr val="C00000"/>
              </a:solidFill>
            </a:endParaRPr>
          </a:p>
        </p:txBody>
      </p:sp>
      <p:sp>
        <p:nvSpPr>
          <p:cNvPr id="3" name="Содержимое 2"/>
          <p:cNvSpPr>
            <a:spLocks noGrp="1"/>
          </p:cNvSpPr>
          <p:nvPr>
            <p:ph idx="1"/>
          </p:nvPr>
        </p:nvSpPr>
        <p:spPr>
          <a:xfrm>
            <a:off x="4932040" y="1484784"/>
            <a:ext cx="3549080" cy="3933056"/>
          </a:xfrm>
        </p:spPr>
        <p:txBody>
          <a:bodyPr>
            <a:normAutofit fontScale="62500" lnSpcReduction="20000"/>
          </a:bodyPr>
          <a:lstStyle/>
          <a:p>
            <a:pPr>
              <a:buNone/>
            </a:pPr>
            <a:r>
              <a:rPr lang="ru-RU" dirty="0" smtClean="0"/>
              <a:t>    Этот </a:t>
            </a:r>
            <a:r>
              <a:rPr lang="ru-RU" dirty="0" smtClean="0"/>
              <a:t>боец запомнился как отличный разведчик, благодаря которому удалось взять в плен более 20 немцев. Также благодаря отваге пса, был захвачен офицер из вражеских войск, который разместился со своей пехотой в крепости </a:t>
            </a:r>
            <a:r>
              <a:rPr lang="ru-RU" dirty="0" err="1" smtClean="0"/>
              <a:t>Глогау</a:t>
            </a:r>
            <a:r>
              <a:rPr lang="ru-RU" dirty="0" smtClean="0"/>
              <a:t>. Именно благодаря Джеку, разведчику </a:t>
            </a:r>
            <a:r>
              <a:rPr lang="ru-RU" dirty="0" err="1" smtClean="0"/>
              <a:t>Кисагулову</a:t>
            </a:r>
            <a:r>
              <a:rPr lang="ru-RU" dirty="0" smtClean="0"/>
              <a:t> удалось проникнуть в хорошо охраняемое здание и вывести пленного</a:t>
            </a:r>
            <a:endParaRPr lang="ru-RU" dirty="0"/>
          </a:p>
        </p:txBody>
      </p:sp>
      <p:pic>
        <p:nvPicPr>
          <p:cNvPr id="25602" name="Picture 2" descr="https://im0-tub-ru.yandex.net/i?id=5d85a5ba2c8df1dbcc85ff9aacb06876-l&amp;n=13"/>
          <p:cNvPicPr>
            <a:picLocks noChangeAspect="1" noChangeArrowheads="1"/>
          </p:cNvPicPr>
          <p:nvPr/>
        </p:nvPicPr>
        <p:blipFill>
          <a:blip r:embed="rId2" cstate="print"/>
          <a:srcRect/>
          <a:stretch>
            <a:fillRect/>
          </a:stretch>
        </p:blipFill>
        <p:spPr bwMode="auto">
          <a:xfrm>
            <a:off x="443542" y="1988840"/>
            <a:ext cx="4325054" cy="324379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1143000"/>
          </a:xfrm>
        </p:spPr>
        <p:txBody>
          <a:bodyPr/>
          <a:lstStyle/>
          <a:p>
            <a:r>
              <a:rPr lang="ru-RU" b="1" dirty="0" smtClean="0">
                <a:solidFill>
                  <a:srgbClr val="C00000"/>
                </a:solidFill>
              </a:rPr>
              <a:t>Собака санитар </a:t>
            </a:r>
            <a:r>
              <a:rPr lang="ru-RU" b="1" dirty="0" err="1" smtClean="0">
                <a:solidFill>
                  <a:srgbClr val="C00000"/>
                </a:solidFill>
              </a:rPr>
              <a:t>Мухтар</a:t>
            </a:r>
            <a:r>
              <a:rPr lang="ru-RU" b="1" dirty="0" smtClean="0">
                <a:solidFill>
                  <a:srgbClr val="C00000"/>
                </a:solidFill>
              </a:rPr>
              <a:t> </a:t>
            </a:r>
            <a:endParaRPr lang="ru-RU" dirty="0">
              <a:solidFill>
                <a:srgbClr val="C00000"/>
              </a:solidFill>
            </a:endParaRPr>
          </a:p>
        </p:txBody>
      </p:sp>
      <p:sp>
        <p:nvSpPr>
          <p:cNvPr id="3" name="Содержимое 2"/>
          <p:cNvSpPr>
            <a:spLocks noGrp="1"/>
          </p:cNvSpPr>
          <p:nvPr>
            <p:ph idx="1"/>
          </p:nvPr>
        </p:nvSpPr>
        <p:spPr>
          <a:xfrm>
            <a:off x="179512" y="2276872"/>
            <a:ext cx="3456384" cy="3489251"/>
          </a:xfrm>
        </p:spPr>
        <p:txBody>
          <a:bodyPr>
            <a:normAutofit fontScale="70000" lnSpcReduction="20000"/>
          </a:bodyPr>
          <a:lstStyle/>
          <a:p>
            <a:pPr>
              <a:buNone/>
            </a:pPr>
            <a:r>
              <a:rPr lang="ru-RU" dirty="0" smtClean="0"/>
              <a:t>     О </a:t>
            </a:r>
            <a:r>
              <a:rPr lang="ru-RU" dirty="0" err="1" smtClean="0"/>
              <a:t>Мухтаре</a:t>
            </a:r>
            <a:r>
              <a:rPr lang="ru-RU" dirty="0" smtClean="0"/>
              <a:t> известно совсем немного. Мы знаем то, что во время войны он спас около 400 раненых солдат. Также, благодаря этому четвероногому герою, был спасен проводник </a:t>
            </a:r>
            <a:r>
              <a:rPr lang="ru-RU" dirty="0" err="1" smtClean="0"/>
              <a:t>Мухтара</a:t>
            </a:r>
            <a:r>
              <a:rPr lang="ru-RU" dirty="0" smtClean="0"/>
              <a:t>, ефрейтор Зорин, который получил контузию после взрыва бомбы.</a:t>
            </a:r>
          </a:p>
          <a:p>
            <a:pPr>
              <a:buNone/>
            </a:pPr>
            <a:endParaRPr lang="ru-RU" dirty="0"/>
          </a:p>
        </p:txBody>
      </p:sp>
      <p:pic>
        <p:nvPicPr>
          <p:cNvPr id="26626" name="Picture 2" descr="https://ic.pics.livejournal.com/stasy_sunkissed/47836135/285841/285841_900.jpg"/>
          <p:cNvPicPr>
            <a:picLocks noChangeAspect="1" noChangeArrowheads="1"/>
          </p:cNvPicPr>
          <p:nvPr/>
        </p:nvPicPr>
        <p:blipFill>
          <a:blip r:embed="rId2" cstate="print"/>
          <a:srcRect/>
          <a:stretch>
            <a:fillRect/>
          </a:stretch>
        </p:blipFill>
        <p:spPr bwMode="auto">
          <a:xfrm>
            <a:off x="4139952" y="2132856"/>
            <a:ext cx="4556362" cy="328564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8720"/>
            <a:ext cx="8229600" cy="1143000"/>
          </a:xfrm>
        </p:spPr>
        <p:txBody>
          <a:bodyPr/>
          <a:lstStyle/>
          <a:p>
            <a:r>
              <a:rPr lang="ru-RU" b="1" dirty="0" smtClean="0">
                <a:solidFill>
                  <a:srgbClr val="C00000"/>
                </a:solidFill>
              </a:rPr>
              <a:t>Сторожевая овчарка </a:t>
            </a:r>
            <a:r>
              <a:rPr lang="ru-RU" b="1" dirty="0" err="1" smtClean="0">
                <a:solidFill>
                  <a:srgbClr val="C00000"/>
                </a:solidFill>
              </a:rPr>
              <a:t>Агай</a:t>
            </a:r>
            <a:r>
              <a:rPr lang="ru-RU" b="1" dirty="0" smtClean="0">
                <a:solidFill>
                  <a:srgbClr val="C00000"/>
                </a:solidFill>
              </a:rPr>
              <a:t> </a:t>
            </a:r>
            <a:endParaRPr lang="ru-RU" dirty="0">
              <a:solidFill>
                <a:srgbClr val="C00000"/>
              </a:solidFill>
            </a:endParaRPr>
          </a:p>
        </p:txBody>
      </p:sp>
      <p:sp>
        <p:nvSpPr>
          <p:cNvPr id="3" name="Содержимое 2"/>
          <p:cNvSpPr>
            <a:spLocks noGrp="1"/>
          </p:cNvSpPr>
          <p:nvPr>
            <p:ph idx="1"/>
          </p:nvPr>
        </p:nvSpPr>
        <p:spPr>
          <a:xfrm>
            <a:off x="251520" y="2276872"/>
            <a:ext cx="3456384" cy="3777283"/>
          </a:xfrm>
        </p:spPr>
        <p:txBody>
          <a:bodyPr>
            <a:normAutofit fontScale="62500" lnSpcReduction="20000"/>
          </a:bodyPr>
          <a:lstStyle/>
          <a:p>
            <a:pPr>
              <a:buNone/>
            </a:pPr>
            <a:r>
              <a:rPr lang="ru-RU" dirty="0" smtClean="0"/>
              <a:t>     Как </a:t>
            </a:r>
            <a:r>
              <a:rPr lang="ru-RU" dirty="0" smtClean="0"/>
              <a:t>и о </a:t>
            </a:r>
            <a:r>
              <a:rPr lang="ru-RU" dirty="0" err="1" smtClean="0"/>
              <a:t>Мухтаре</a:t>
            </a:r>
            <a:r>
              <a:rPr lang="ru-RU" dirty="0" smtClean="0"/>
              <a:t>, об </a:t>
            </a:r>
            <a:r>
              <a:rPr lang="ru-RU" dirty="0" err="1" smtClean="0"/>
              <a:t>Агае</a:t>
            </a:r>
            <a:r>
              <a:rPr lang="ru-RU" dirty="0" smtClean="0"/>
              <a:t> известно самую малость. Как известно, благодаря этому псу, удавалось остановить немецкие отряды, которые пытались обойти наших бойцов окольными путями. </a:t>
            </a:r>
            <a:r>
              <a:rPr lang="ru-RU" dirty="0" err="1" smtClean="0"/>
              <a:t>Агай</a:t>
            </a:r>
            <a:r>
              <a:rPr lang="ru-RU" dirty="0" smtClean="0"/>
              <a:t> начинал лаять, и немцам приходилось искать другие пути или вовсе отступать, так как об их приближении знали наши.</a:t>
            </a:r>
          </a:p>
          <a:p>
            <a:pPr>
              <a:buNone/>
            </a:pPr>
            <a:endParaRPr lang="ru-RU" dirty="0"/>
          </a:p>
        </p:txBody>
      </p:sp>
      <p:pic>
        <p:nvPicPr>
          <p:cNvPr id="27650" name="Picture 2" descr="https://avatars.mds.yandex.net/get-zen_doc/1594475/pub_5d49c21214f98000adbd6e37_5d49c592bc251400af4861ca/scale_1200"/>
          <p:cNvPicPr>
            <a:picLocks noChangeAspect="1" noChangeArrowheads="1"/>
          </p:cNvPicPr>
          <p:nvPr/>
        </p:nvPicPr>
        <p:blipFill>
          <a:blip r:embed="rId2" cstate="print"/>
          <a:srcRect/>
          <a:stretch>
            <a:fillRect/>
          </a:stretch>
        </p:blipFill>
        <p:spPr bwMode="auto">
          <a:xfrm>
            <a:off x="4139952" y="2204864"/>
            <a:ext cx="4462129" cy="299695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1143000"/>
          </a:xfrm>
        </p:spPr>
        <p:txBody>
          <a:bodyPr/>
          <a:lstStyle/>
          <a:p>
            <a:r>
              <a:rPr lang="ru-RU" b="1" dirty="0" smtClean="0">
                <a:solidFill>
                  <a:srgbClr val="C00000"/>
                </a:solidFill>
              </a:rPr>
              <a:t>Пёс </a:t>
            </a:r>
            <a:r>
              <a:rPr lang="ru-RU" b="1" dirty="0" err="1" smtClean="0">
                <a:solidFill>
                  <a:srgbClr val="C00000"/>
                </a:solidFill>
              </a:rPr>
              <a:t>Бульба</a:t>
            </a:r>
            <a:r>
              <a:rPr lang="ru-RU" b="1" dirty="0" smtClean="0">
                <a:solidFill>
                  <a:srgbClr val="C00000"/>
                </a:solidFill>
              </a:rPr>
              <a:t> </a:t>
            </a:r>
            <a:endParaRPr lang="ru-RU" dirty="0">
              <a:solidFill>
                <a:srgbClr val="C00000"/>
              </a:solidFill>
            </a:endParaRPr>
          </a:p>
        </p:txBody>
      </p:sp>
      <p:sp>
        <p:nvSpPr>
          <p:cNvPr id="3" name="Содержимое 2"/>
          <p:cNvSpPr>
            <a:spLocks noGrp="1"/>
          </p:cNvSpPr>
          <p:nvPr>
            <p:ph idx="1"/>
          </p:nvPr>
        </p:nvSpPr>
        <p:spPr>
          <a:xfrm>
            <a:off x="395536" y="4581128"/>
            <a:ext cx="8291264" cy="1545035"/>
          </a:xfrm>
        </p:spPr>
        <p:txBody>
          <a:bodyPr>
            <a:normAutofit fontScale="70000" lnSpcReduction="20000"/>
          </a:bodyPr>
          <a:lstStyle/>
          <a:p>
            <a:pPr>
              <a:buNone/>
            </a:pPr>
            <a:r>
              <a:rPr lang="ru-RU" dirty="0" smtClean="0"/>
              <a:t>   </a:t>
            </a:r>
            <a:r>
              <a:rPr lang="ru-RU" dirty="0" err="1" smtClean="0"/>
              <a:t>Бульба</a:t>
            </a:r>
            <a:r>
              <a:rPr lang="ru-RU" dirty="0" smtClean="0"/>
              <a:t> </a:t>
            </a:r>
            <a:r>
              <a:rPr lang="ru-RU" dirty="0" smtClean="0"/>
              <a:t>был связистом, и оставался им до конца своей службы. Во время войны, этот храбрый пес, проложил десятки километров телефонных кабелей, а также передал порядка 1500 депеш. Но бывало и такое, что вместо документов, пес доставлял на передовую боеприпасы для солдат.</a:t>
            </a:r>
          </a:p>
          <a:p>
            <a:pPr>
              <a:buNone/>
            </a:pPr>
            <a:endParaRPr lang="ru-RU" dirty="0"/>
          </a:p>
        </p:txBody>
      </p:sp>
      <p:pic>
        <p:nvPicPr>
          <p:cNvPr id="28674" name="Picture 2" descr="https://im0-tub-ru.yandex.net/i?id=d7d5736d20ff6966c0d85249a67fcb54-l&amp;n=13"/>
          <p:cNvPicPr>
            <a:picLocks noChangeAspect="1" noChangeArrowheads="1"/>
          </p:cNvPicPr>
          <p:nvPr/>
        </p:nvPicPr>
        <p:blipFill>
          <a:blip r:embed="rId2" cstate="print"/>
          <a:srcRect/>
          <a:stretch>
            <a:fillRect/>
          </a:stretch>
        </p:blipFill>
        <p:spPr bwMode="auto">
          <a:xfrm>
            <a:off x="1979712" y="1628800"/>
            <a:ext cx="5407678" cy="273630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97152"/>
            <a:ext cx="8229600" cy="1143000"/>
          </a:xfrm>
        </p:spPr>
        <p:txBody>
          <a:bodyPr>
            <a:normAutofit fontScale="90000"/>
          </a:bodyPr>
          <a:lstStyle/>
          <a:p>
            <a:r>
              <a:rPr lang="ru-RU" b="1" dirty="0" smtClean="0">
                <a:solidFill>
                  <a:srgbClr val="C00000"/>
                </a:solidFill>
              </a:rPr>
              <a:t>Памятник собакам-подрывникам, оборонявшим Сталинград</a:t>
            </a:r>
            <a:endParaRPr lang="ru-RU" dirty="0">
              <a:solidFill>
                <a:srgbClr val="C00000"/>
              </a:solidFill>
            </a:endParaRPr>
          </a:p>
        </p:txBody>
      </p:sp>
      <p:pic>
        <p:nvPicPr>
          <p:cNvPr id="29698" name="Picture 2" descr="https://prigorod.info/images/places/volgogradskaya-oblast/pamyatniki-i-skul-ptury/pamyatnik-sobakam-podryvnikam/1.jpg"/>
          <p:cNvPicPr>
            <a:picLocks noChangeAspect="1" noChangeArrowheads="1"/>
          </p:cNvPicPr>
          <p:nvPr/>
        </p:nvPicPr>
        <p:blipFill>
          <a:blip r:embed="rId2" cstate="print"/>
          <a:srcRect/>
          <a:stretch>
            <a:fillRect/>
          </a:stretch>
        </p:blipFill>
        <p:spPr bwMode="auto">
          <a:xfrm>
            <a:off x="2987824" y="1340768"/>
            <a:ext cx="5544616" cy="3118847"/>
          </a:xfrm>
          <a:prstGeom prst="rect">
            <a:avLst/>
          </a:prstGeom>
          <a:ln>
            <a:noFill/>
          </a:ln>
          <a:effectLst>
            <a:outerShdw blurRad="292100" dist="139700" dir="2700000" algn="tl" rotWithShape="0">
              <a:srgbClr val="333333">
                <a:alpha val="65000"/>
              </a:srgbClr>
            </a:outerShdw>
          </a:effectLst>
        </p:spPr>
      </p:pic>
      <p:sp>
        <p:nvSpPr>
          <p:cNvPr id="5" name="Прямоугольник 4"/>
          <p:cNvSpPr/>
          <p:nvPr/>
        </p:nvSpPr>
        <p:spPr>
          <a:xfrm>
            <a:off x="251520" y="2132856"/>
            <a:ext cx="2426659" cy="1384995"/>
          </a:xfrm>
          <a:prstGeom prst="rect">
            <a:avLst/>
          </a:prstGeom>
        </p:spPr>
        <p:txBody>
          <a:bodyPr wrap="square">
            <a:spAutoFit/>
          </a:bodyPr>
          <a:lstStyle/>
          <a:p>
            <a:pPr algn="ctr"/>
            <a:r>
              <a:rPr lang="ru-RU" sz="2800" b="1" dirty="0" smtClean="0"/>
              <a:t>28 мая </a:t>
            </a:r>
            <a:endParaRPr lang="ru-RU" sz="2800" b="1" dirty="0" smtClean="0"/>
          </a:p>
          <a:p>
            <a:pPr algn="ctr"/>
            <a:r>
              <a:rPr lang="ru-RU" sz="2800" b="1" dirty="0" smtClean="0"/>
              <a:t>2011 г.</a:t>
            </a:r>
          </a:p>
          <a:p>
            <a:pPr algn="ctr"/>
            <a:r>
              <a:rPr lang="ru-RU" sz="2800" b="1" dirty="0" smtClean="0"/>
              <a:t>г. Волгоград  </a:t>
            </a:r>
            <a:endParaRPr lang="ru-RU" sz="2800" b="1" dirty="0"/>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67944" y="764704"/>
            <a:ext cx="4773216" cy="1143000"/>
          </a:xfrm>
        </p:spPr>
        <p:txBody>
          <a:bodyPr/>
          <a:lstStyle/>
          <a:p>
            <a:r>
              <a:rPr lang="ru-RU" b="1" dirty="0" smtClean="0">
                <a:solidFill>
                  <a:srgbClr val="C00000"/>
                </a:solidFill>
              </a:rPr>
              <a:t>Кошки</a:t>
            </a:r>
            <a:endParaRPr lang="ru-RU" dirty="0">
              <a:solidFill>
                <a:srgbClr val="C00000"/>
              </a:solidFill>
            </a:endParaRPr>
          </a:p>
        </p:txBody>
      </p:sp>
      <p:sp>
        <p:nvSpPr>
          <p:cNvPr id="3" name="Содержимое 2"/>
          <p:cNvSpPr>
            <a:spLocks noGrp="1"/>
          </p:cNvSpPr>
          <p:nvPr>
            <p:ph idx="1"/>
          </p:nvPr>
        </p:nvSpPr>
        <p:spPr>
          <a:xfrm>
            <a:off x="251520" y="4509120"/>
            <a:ext cx="8435280" cy="2348880"/>
          </a:xfrm>
        </p:spPr>
        <p:txBody>
          <a:bodyPr>
            <a:normAutofit fontScale="40000" lnSpcReduction="20000"/>
          </a:bodyPr>
          <a:lstStyle/>
          <a:p>
            <a:pPr algn="ctr">
              <a:buNone/>
            </a:pPr>
            <a:r>
              <a:rPr lang="ru-RU" dirty="0" smtClean="0"/>
              <a:t> </a:t>
            </a:r>
            <a:r>
              <a:rPr lang="ru-RU" dirty="0" smtClean="0"/>
              <a:t>    </a:t>
            </a:r>
          </a:p>
          <a:p>
            <a:pPr algn="ctr">
              <a:buNone/>
            </a:pPr>
            <a:endParaRPr lang="ru-RU" dirty="0" smtClean="0"/>
          </a:p>
          <a:p>
            <a:pPr algn="ctr">
              <a:buNone/>
            </a:pPr>
            <a:r>
              <a:rPr lang="ru-RU" dirty="0" smtClean="0"/>
              <a:t> </a:t>
            </a:r>
            <a:r>
              <a:rPr lang="ru-RU" sz="4500" dirty="0" smtClean="0"/>
              <a:t>Несмотря </a:t>
            </a:r>
            <a:r>
              <a:rPr lang="ru-RU" sz="4500" dirty="0" smtClean="0"/>
              <a:t>на то, что кошки не обладают выносливостью и силой лошадей, обучаемостью собак, они также помогли людям пережить тяжелые годы войны. Благодаря своей чувствительности кошки безошибочно определяли приближение надвигающейся бомбардировки</a:t>
            </a:r>
            <a:r>
              <a:rPr lang="ru-RU" sz="4500" dirty="0" smtClean="0"/>
              <a:t> </a:t>
            </a:r>
            <a:r>
              <a:rPr lang="ru-RU" sz="4500" dirty="0" smtClean="0"/>
              <a:t>активно выражали свое беспокойство и, таким образом, предупреждали своих хозяев о приближающейся опасности.</a:t>
            </a:r>
            <a:br>
              <a:rPr lang="ru-RU" sz="4500" dirty="0" smtClean="0"/>
            </a:br>
            <a:endParaRPr lang="ru-RU" sz="4500" dirty="0"/>
          </a:p>
        </p:txBody>
      </p:sp>
      <p:pic>
        <p:nvPicPr>
          <p:cNvPr id="30722" name="Picture 2" descr="https://im0-tub-ru.yandex.net/i?id=6987e28b7a6b9941f04ce01319a18a43-l&amp;n=13"/>
          <p:cNvPicPr>
            <a:picLocks noChangeAspect="1" noChangeArrowheads="1"/>
          </p:cNvPicPr>
          <p:nvPr/>
        </p:nvPicPr>
        <p:blipFill>
          <a:blip r:embed="rId2" cstate="print"/>
          <a:srcRect/>
          <a:stretch>
            <a:fillRect/>
          </a:stretch>
        </p:blipFill>
        <p:spPr bwMode="auto">
          <a:xfrm>
            <a:off x="4860032" y="1844824"/>
            <a:ext cx="3744416" cy="2808312"/>
          </a:xfrm>
          <a:prstGeom prst="rect">
            <a:avLst/>
          </a:prstGeom>
          <a:ln>
            <a:noFill/>
          </a:ln>
          <a:effectLst>
            <a:outerShdw blurRad="292100" dist="139700" dir="2700000" algn="tl" rotWithShape="0">
              <a:srgbClr val="333333">
                <a:alpha val="65000"/>
              </a:srgbClr>
            </a:outerShdw>
          </a:effectLst>
        </p:spPr>
      </p:pic>
      <p:pic>
        <p:nvPicPr>
          <p:cNvPr id="30724" name="Picture 4" descr="https://cs10.pikabu.ru/post_img/2018/08/21/8/og_og_1534856278291816487.jpg"/>
          <p:cNvPicPr>
            <a:picLocks noChangeAspect="1" noChangeArrowheads="1"/>
          </p:cNvPicPr>
          <p:nvPr/>
        </p:nvPicPr>
        <p:blipFill>
          <a:blip r:embed="rId3" cstate="print"/>
          <a:srcRect l="38095"/>
          <a:stretch>
            <a:fillRect/>
          </a:stretch>
        </p:blipFill>
        <p:spPr bwMode="auto">
          <a:xfrm>
            <a:off x="611560" y="1628800"/>
            <a:ext cx="3528392" cy="298284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4544" y="5085184"/>
            <a:ext cx="6984776" cy="1296144"/>
          </a:xfrm>
        </p:spPr>
        <p:txBody>
          <a:bodyPr>
            <a:normAutofit fontScale="90000"/>
          </a:bodyPr>
          <a:lstStyle/>
          <a:p>
            <a:r>
              <a:rPr lang="ru-RU" b="1" dirty="0" smtClean="0"/>
              <a:t> </a:t>
            </a:r>
            <a:r>
              <a:rPr lang="ru-RU" b="1" dirty="0" smtClean="0">
                <a:solidFill>
                  <a:srgbClr val="C00000"/>
                </a:solidFill>
              </a:rPr>
              <a:t>Памятник кошкам блокадного </a:t>
            </a:r>
            <a:r>
              <a:rPr lang="ru-RU" b="1" dirty="0" smtClean="0">
                <a:solidFill>
                  <a:srgbClr val="C00000"/>
                </a:solidFill>
              </a:rPr>
              <a:t>Ленинграда </a:t>
            </a:r>
            <a:endParaRPr lang="ru-RU" dirty="0">
              <a:solidFill>
                <a:srgbClr val="C00000"/>
              </a:solidFill>
            </a:endParaRPr>
          </a:p>
        </p:txBody>
      </p:sp>
      <p:sp>
        <p:nvSpPr>
          <p:cNvPr id="3" name="Содержимое 2"/>
          <p:cNvSpPr>
            <a:spLocks noGrp="1"/>
          </p:cNvSpPr>
          <p:nvPr>
            <p:ph idx="1"/>
          </p:nvPr>
        </p:nvSpPr>
        <p:spPr>
          <a:xfrm>
            <a:off x="5940152" y="764704"/>
            <a:ext cx="2880320" cy="5688632"/>
          </a:xfrm>
        </p:spPr>
        <p:txBody>
          <a:bodyPr>
            <a:normAutofit fontScale="40000" lnSpcReduction="20000"/>
          </a:bodyPr>
          <a:lstStyle/>
          <a:p>
            <a:pPr>
              <a:buNone/>
            </a:pPr>
            <a:r>
              <a:rPr lang="ru-RU" sz="3800" dirty="0" smtClean="0"/>
              <a:t>         </a:t>
            </a:r>
          </a:p>
          <a:p>
            <a:pPr>
              <a:buNone/>
            </a:pPr>
            <a:endParaRPr lang="ru-RU" sz="3800" dirty="0" smtClean="0"/>
          </a:p>
          <a:p>
            <a:pPr>
              <a:buNone/>
            </a:pPr>
            <a:r>
              <a:rPr lang="ru-RU" sz="3800" dirty="0" smtClean="0"/>
              <a:t>     В </a:t>
            </a:r>
            <a:r>
              <a:rPr lang="ru-RU" sz="4500" dirty="0" smtClean="0"/>
              <a:t>Санкт – Петербурге на Малой Садовой улице есть памятник блокадным котам Ленинграда: бронзовый кот </a:t>
            </a:r>
            <a:r>
              <a:rPr lang="ru-RU" sz="4500" dirty="0" err="1" smtClean="0"/>
              <a:t>Елисей</a:t>
            </a:r>
            <a:r>
              <a:rPr lang="ru-RU" sz="4500" dirty="0" smtClean="0"/>
              <a:t> примостился на уровне второго этажа </a:t>
            </a:r>
            <a:r>
              <a:rPr lang="ru-RU" sz="4500" dirty="0" err="1" smtClean="0"/>
              <a:t>Елисеевского</a:t>
            </a:r>
            <a:r>
              <a:rPr lang="ru-RU" sz="4500" dirty="0" smtClean="0"/>
              <a:t> магазина, а напротив него – кошка Василиса, она поселилась на карнизе дома N3.Скульптуры были установлены в 2000 году, сначала </a:t>
            </a:r>
            <a:r>
              <a:rPr lang="ru-RU" sz="4500" dirty="0" err="1" smtClean="0"/>
              <a:t>Елисею</a:t>
            </a:r>
            <a:r>
              <a:rPr lang="ru-RU" sz="4500" dirty="0" smtClean="0"/>
              <a:t> (25 января), затем Василисе (1 апреля). История создания такого памятника берёт своё начало от </a:t>
            </a:r>
            <a:r>
              <a:rPr lang="ru-RU" sz="4500" dirty="0" smtClean="0"/>
              <a:t>событий Великой </a:t>
            </a:r>
            <a:r>
              <a:rPr lang="ru-RU" sz="4500" dirty="0" smtClean="0"/>
              <a:t>Отечественной Войны. </a:t>
            </a:r>
          </a:p>
          <a:p>
            <a:pPr>
              <a:buNone/>
            </a:pPr>
            <a:endParaRPr lang="ru-RU" sz="4500" dirty="0"/>
          </a:p>
        </p:txBody>
      </p:sp>
      <p:pic>
        <p:nvPicPr>
          <p:cNvPr id="31746" name="Picture 2" descr="https://www.tourprom.ru/site_media/images/upload/2016/2/19/poiphoto/skachannye-faily_17.jpg"/>
          <p:cNvPicPr>
            <a:picLocks noChangeAspect="1" noChangeArrowheads="1"/>
          </p:cNvPicPr>
          <p:nvPr/>
        </p:nvPicPr>
        <p:blipFill>
          <a:blip r:embed="rId2" cstate="print"/>
          <a:srcRect/>
          <a:stretch>
            <a:fillRect/>
          </a:stretch>
        </p:blipFill>
        <p:spPr bwMode="auto">
          <a:xfrm>
            <a:off x="683568" y="1412776"/>
            <a:ext cx="5076564" cy="338437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4544" y="1700808"/>
            <a:ext cx="4968552" cy="1143000"/>
          </a:xfrm>
        </p:spPr>
        <p:txBody>
          <a:bodyPr/>
          <a:lstStyle/>
          <a:p>
            <a:r>
              <a:rPr lang="ru-RU" b="1" dirty="0" smtClean="0">
                <a:solidFill>
                  <a:srgbClr val="C00000"/>
                </a:solidFill>
              </a:rPr>
              <a:t>Лошади</a:t>
            </a:r>
            <a:r>
              <a:rPr lang="ru-RU" dirty="0" smtClean="0">
                <a:solidFill>
                  <a:srgbClr val="C00000"/>
                </a:solidFill>
              </a:rPr>
              <a:t> </a:t>
            </a:r>
            <a:endParaRPr lang="ru-RU" dirty="0">
              <a:solidFill>
                <a:srgbClr val="C00000"/>
              </a:solidFill>
            </a:endParaRPr>
          </a:p>
        </p:txBody>
      </p:sp>
      <p:sp>
        <p:nvSpPr>
          <p:cNvPr id="3" name="Содержимое 2"/>
          <p:cNvSpPr>
            <a:spLocks noGrp="1"/>
          </p:cNvSpPr>
          <p:nvPr>
            <p:ph idx="1"/>
          </p:nvPr>
        </p:nvSpPr>
        <p:spPr>
          <a:xfrm>
            <a:off x="3563888" y="4293096"/>
            <a:ext cx="5194920" cy="2193107"/>
          </a:xfrm>
        </p:spPr>
        <p:txBody>
          <a:bodyPr>
            <a:normAutofit fontScale="55000" lnSpcReduction="20000"/>
          </a:bodyPr>
          <a:lstStyle/>
          <a:p>
            <a:pPr>
              <a:buNone/>
            </a:pPr>
            <a:r>
              <a:rPr lang="ru-RU" dirty="0" smtClean="0"/>
              <a:t>      В </a:t>
            </a:r>
            <a:r>
              <a:rPr lang="ru-RU" dirty="0" smtClean="0"/>
              <a:t>войну лошадей применяли и как транспортную силу, особенно в артиллерии. Упряжка в шесть лошадей тянула пушку, меняя огневые позиции батареи.  </a:t>
            </a:r>
          </a:p>
          <a:p>
            <a:pPr>
              <a:buNone/>
            </a:pPr>
            <a:r>
              <a:rPr lang="ru-RU" dirty="0" smtClean="0"/>
              <a:t>      Много </a:t>
            </a:r>
            <a:r>
              <a:rPr lang="ru-RU" dirty="0" smtClean="0"/>
              <a:t>лошадей пало на полях сражений. Лошадь не могла спрятаться в траншеи или укрыться в блиндаже от пуль и осколков снарядов.</a:t>
            </a:r>
          </a:p>
          <a:p>
            <a:pPr>
              <a:buNone/>
            </a:pPr>
            <a:endParaRPr lang="ru-RU" dirty="0"/>
          </a:p>
        </p:txBody>
      </p:sp>
      <p:pic>
        <p:nvPicPr>
          <p:cNvPr id="22530" name="Picture 2" descr="http://smolbattle.ru/data/attachments/369/369328-957ed5801a393f6b32fc0dabfc37ab53.jpg"/>
          <p:cNvPicPr>
            <a:picLocks noChangeAspect="1" noChangeArrowheads="1"/>
          </p:cNvPicPr>
          <p:nvPr/>
        </p:nvPicPr>
        <p:blipFill>
          <a:blip r:embed="rId2" cstate="print"/>
          <a:srcRect/>
          <a:stretch>
            <a:fillRect/>
          </a:stretch>
        </p:blipFill>
        <p:spPr bwMode="auto">
          <a:xfrm>
            <a:off x="3851920" y="1268760"/>
            <a:ext cx="4752528" cy="2470326"/>
          </a:xfrm>
          <a:prstGeom prst="rect">
            <a:avLst/>
          </a:prstGeom>
          <a:ln>
            <a:noFill/>
          </a:ln>
          <a:effectLst>
            <a:outerShdw blurRad="292100" dist="139700" dir="2700000" algn="tl" rotWithShape="0">
              <a:srgbClr val="333333">
                <a:alpha val="65000"/>
              </a:srgbClr>
            </a:outerShdw>
          </a:effectLst>
        </p:spPr>
      </p:pic>
      <p:pic>
        <p:nvPicPr>
          <p:cNvPr id="22532" name="Picture 4" descr="https://cloudstatic.eva.ru/eva/520000-530000/526792/channel/Duke_boys_5626513081925449.jpg?H"/>
          <p:cNvPicPr>
            <a:picLocks noChangeAspect="1" noChangeArrowheads="1"/>
          </p:cNvPicPr>
          <p:nvPr/>
        </p:nvPicPr>
        <p:blipFill>
          <a:blip r:embed="rId3" cstate="print"/>
          <a:srcRect b="9375"/>
          <a:stretch>
            <a:fillRect/>
          </a:stretch>
        </p:blipFill>
        <p:spPr bwMode="auto">
          <a:xfrm>
            <a:off x="395536" y="3429000"/>
            <a:ext cx="2850931" cy="216024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8229600" cy="1143000"/>
          </a:xfrm>
        </p:spPr>
        <p:txBody>
          <a:bodyPr/>
          <a:lstStyle/>
          <a:p>
            <a:r>
              <a:rPr lang="ru-RU" b="1" dirty="0" smtClean="0">
                <a:solidFill>
                  <a:srgbClr val="C00000"/>
                </a:solidFill>
              </a:rPr>
              <a:t>Верблюды</a:t>
            </a:r>
            <a:endParaRPr lang="ru-RU" dirty="0">
              <a:solidFill>
                <a:srgbClr val="C00000"/>
              </a:solidFill>
            </a:endParaRPr>
          </a:p>
        </p:txBody>
      </p:sp>
      <p:sp>
        <p:nvSpPr>
          <p:cNvPr id="3" name="Содержимое 2"/>
          <p:cNvSpPr>
            <a:spLocks noGrp="1"/>
          </p:cNvSpPr>
          <p:nvPr>
            <p:ph idx="1"/>
          </p:nvPr>
        </p:nvSpPr>
        <p:spPr>
          <a:xfrm>
            <a:off x="611560" y="1556792"/>
            <a:ext cx="8136904" cy="1440159"/>
          </a:xfrm>
        </p:spPr>
        <p:txBody>
          <a:bodyPr>
            <a:normAutofit fontScale="62500" lnSpcReduction="20000"/>
          </a:bodyPr>
          <a:lstStyle/>
          <a:p>
            <a:pPr>
              <a:buNone/>
            </a:pPr>
            <a:r>
              <a:rPr lang="ru-RU" dirty="0" smtClean="0"/>
              <a:t> </a:t>
            </a:r>
            <a:r>
              <a:rPr lang="ru-RU" dirty="0" smtClean="0"/>
              <a:t>    Во </a:t>
            </a:r>
            <a:r>
              <a:rPr lang="ru-RU" dirty="0" smtClean="0"/>
              <a:t>время тяжелейших боев под Сталинградом в Астрахани формировалась 28-я резервная армия, укомплектованная пушками. Однако двигаться в путь было невозможно: во всей округе — ни грузовиков, ни лошадей. Осмотревшись, командование решило привлечь в качестве тягловой силы верблюдов. </a:t>
            </a:r>
            <a:endParaRPr lang="ru-RU" dirty="0"/>
          </a:p>
        </p:txBody>
      </p:sp>
      <p:pic>
        <p:nvPicPr>
          <p:cNvPr id="23554" name="Picture 2" descr="https://cs10.pikabu.ru/post_img/2019/02/06/2/og_og_1549418225251969773.jpg"/>
          <p:cNvPicPr>
            <a:picLocks noChangeAspect="1" noChangeArrowheads="1"/>
          </p:cNvPicPr>
          <p:nvPr/>
        </p:nvPicPr>
        <p:blipFill>
          <a:blip r:embed="rId2" cstate="print"/>
          <a:srcRect t="26025"/>
          <a:stretch>
            <a:fillRect/>
          </a:stretch>
        </p:blipFill>
        <p:spPr bwMode="auto">
          <a:xfrm>
            <a:off x="827584" y="3284984"/>
            <a:ext cx="7512967" cy="290850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2636912"/>
            <a:ext cx="8640960" cy="2448272"/>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ru-RU" sz="3600" b="1" dirty="0" smtClean="0">
                <a:solidFill>
                  <a:srgbClr val="C00000"/>
                </a:solidFill>
              </a:rPr>
              <a:t>ОНИ ПОМОГЛИ ПОБЕДИТЬ. </a:t>
            </a:r>
            <a:r>
              <a:rPr lang="ru-RU" sz="3600" dirty="0" smtClean="0">
                <a:solidFill>
                  <a:srgbClr val="C00000"/>
                </a:solidFill>
              </a:rPr>
              <a:t/>
            </a:r>
            <a:br>
              <a:rPr lang="ru-RU" sz="3600" dirty="0" smtClean="0">
                <a:solidFill>
                  <a:srgbClr val="C00000"/>
                </a:solidFill>
              </a:rPr>
            </a:br>
            <a:r>
              <a:rPr lang="ru-RU" sz="3600" b="1" dirty="0" smtClean="0">
                <a:solidFill>
                  <a:srgbClr val="C00000"/>
                </a:solidFill>
              </a:rPr>
              <a:t>ЖИВОТНЫЕ  ВО ВРЕМЯ ВЕЛИКОЙ ОТЕЧЕСТВЕННОЙ ВОЙНЫ.</a:t>
            </a:r>
            <a:endParaRPr lang="ru-RU" sz="3600" dirty="0">
              <a:solidFill>
                <a:srgbClr val="C00000"/>
              </a:solidFill>
            </a:endParaRPr>
          </a:p>
        </p:txBody>
      </p:sp>
      <p:sp>
        <p:nvSpPr>
          <p:cNvPr id="3" name="Подзаголовок 2"/>
          <p:cNvSpPr>
            <a:spLocks noGrp="1"/>
          </p:cNvSpPr>
          <p:nvPr>
            <p:ph type="subTitle" idx="1"/>
          </p:nvPr>
        </p:nvSpPr>
        <p:spPr>
          <a:xfrm>
            <a:off x="5076056" y="1556792"/>
            <a:ext cx="3744416" cy="1368152"/>
          </a:xfrm>
        </p:spPr>
        <p:txBody>
          <a:bodyPr>
            <a:normAutofit fontScale="92500"/>
          </a:bodyPr>
          <a:lstStyle/>
          <a:p>
            <a:pPr>
              <a:spcBef>
                <a:spcPts val="0"/>
              </a:spcBef>
            </a:pPr>
            <a:r>
              <a:rPr lang="ru-RU" sz="2000" dirty="0" smtClean="0">
                <a:solidFill>
                  <a:schemeClr val="tx1"/>
                </a:solidFill>
              </a:rPr>
              <a:t>Попова Надежда Анатольевна</a:t>
            </a:r>
            <a:endParaRPr lang="ru-RU" sz="2000" dirty="0" smtClean="0">
              <a:solidFill>
                <a:schemeClr val="tx1"/>
              </a:solidFill>
            </a:endParaRPr>
          </a:p>
          <a:p>
            <a:pPr>
              <a:spcBef>
                <a:spcPts val="0"/>
              </a:spcBef>
            </a:pPr>
            <a:r>
              <a:rPr lang="ru-RU" sz="2000" dirty="0" smtClean="0">
                <a:solidFill>
                  <a:schemeClr val="tx1"/>
                </a:solidFill>
              </a:rPr>
              <a:t>учитель начальных классов</a:t>
            </a:r>
          </a:p>
          <a:p>
            <a:pPr>
              <a:spcBef>
                <a:spcPts val="0"/>
              </a:spcBef>
            </a:pPr>
            <a:r>
              <a:rPr lang="ru-RU" sz="2000" dirty="0" smtClean="0">
                <a:solidFill>
                  <a:schemeClr val="tx1"/>
                </a:solidFill>
              </a:rPr>
              <a:t>МБОУ « СОШ №1»</a:t>
            </a:r>
          </a:p>
          <a:p>
            <a:pPr>
              <a:spcBef>
                <a:spcPts val="0"/>
              </a:spcBef>
            </a:pPr>
            <a:r>
              <a:rPr lang="ru-RU" sz="2000" dirty="0" smtClean="0">
                <a:solidFill>
                  <a:schemeClr val="tx1"/>
                </a:solidFill>
              </a:rPr>
              <a:t>п.г.т. Уренгой Пуровского района</a:t>
            </a:r>
            <a:endParaRPr lang="ru-RU" sz="2000" dirty="0">
              <a:solidFill>
                <a:schemeClr val="tx1"/>
              </a:solidFill>
            </a:endParaRPr>
          </a:p>
        </p:txBody>
      </p:sp>
    </p:spTree>
    <p:extLst>
      <p:ext uri="{BB962C8B-B14F-4D97-AF65-F5344CB8AC3E}">
        <p14:creationId xmlns:p14="http://schemas.microsoft.com/office/powerpoint/2010/main" xmlns="" val="783551176"/>
      </p:ext>
    </p:extLst>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5013176"/>
            <a:ext cx="8229600" cy="1143000"/>
          </a:xfrm>
        </p:spPr>
        <p:txBody>
          <a:bodyPr>
            <a:normAutofit fontScale="90000"/>
          </a:bodyPr>
          <a:lstStyle/>
          <a:p>
            <a:r>
              <a:rPr lang="ru-RU" b="1" dirty="0" smtClean="0">
                <a:solidFill>
                  <a:srgbClr val="C00000"/>
                </a:solidFill>
              </a:rPr>
              <a:t>Памятник верблюдам в Ахтубинске</a:t>
            </a:r>
            <a:endParaRPr lang="ru-RU" dirty="0">
              <a:solidFill>
                <a:srgbClr val="C00000"/>
              </a:solidFill>
            </a:endParaRPr>
          </a:p>
        </p:txBody>
      </p:sp>
      <p:sp>
        <p:nvSpPr>
          <p:cNvPr id="3" name="Содержимое 2"/>
          <p:cNvSpPr>
            <a:spLocks noGrp="1"/>
          </p:cNvSpPr>
          <p:nvPr>
            <p:ph idx="1"/>
          </p:nvPr>
        </p:nvSpPr>
        <p:spPr>
          <a:xfrm>
            <a:off x="457200" y="1600200"/>
            <a:ext cx="3394720" cy="3412975"/>
          </a:xfrm>
        </p:spPr>
        <p:txBody>
          <a:bodyPr>
            <a:normAutofit fontScale="55000" lnSpcReduction="20000"/>
          </a:bodyPr>
          <a:lstStyle/>
          <a:p>
            <a:pPr>
              <a:buNone/>
            </a:pPr>
            <a:r>
              <a:rPr lang="ru-RU" dirty="0" smtClean="0"/>
              <a:t>      В </a:t>
            </a:r>
            <a:r>
              <a:rPr lang="ru-RU" dirty="0" smtClean="0"/>
              <a:t>городе Ахтубинске Астраханской области открыли памятник верблюдам Маше и Мише, дошедшим до Берлина в артиллерийской упряжке. </a:t>
            </a:r>
            <a:r>
              <a:rPr lang="ru-RU" dirty="0" smtClean="0"/>
              <a:t> . </a:t>
            </a:r>
            <a:r>
              <a:rPr lang="ru-RU" dirty="0" smtClean="0"/>
              <a:t>Памятник называется в точности со словами, которые написали артиллеристы на стене поверженного рейхстага - "Мы победили! От Баскунчака до Берлина!".</a:t>
            </a:r>
          </a:p>
          <a:p>
            <a:pPr>
              <a:buNone/>
            </a:pPr>
            <a:endParaRPr lang="ru-RU" dirty="0"/>
          </a:p>
        </p:txBody>
      </p:sp>
      <p:pic>
        <p:nvPicPr>
          <p:cNvPr id="24578" name="Picture 2" descr="https://static.tonkosti.ru/images/8/8d/%D0%9F%D0%B0%D0%BC%D1%8F%D1%82%D0%BD%D0%B8%D0%BA_%D0%B1%D0%BE%D0%B9%D1%86%D0%B0%D0%BC_902-%D0%B3%D0%BE_%D1%81%D1%82%D1%80%D0%B5%D0%BB%D0%BA%D0%BE%D0%B2%D0%BE%D0%B3%D0%BE_%D0%BF%D0%BE%D0%BB%D0%BA%D0%B0_%D0%B8_%D0%B8%D1%85_%D0%BF%D0%BE%D0%BC%D0%BE%D1%89%D0%BD%D0%BA%D0%B0%D0%BC_%D0%B2%D0%B5%D1%80%D0%B1%D0%BB%D1%8E%D0%B4%D0%B0%D0%BC%2C_%D0%90%D1%85%D1%82%D1%83%D0%B1%D0%B8%D0%BD%D1%81%D0%BA.jpg"/>
          <p:cNvPicPr>
            <a:picLocks noChangeAspect="1" noChangeArrowheads="1"/>
          </p:cNvPicPr>
          <p:nvPr/>
        </p:nvPicPr>
        <p:blipFill>
          <a:blip r:embed="rId2" cstate="print"/>
          <a:srcRect/>
          <a:stretch>
            <a:fillRect/>
          </a:stretch>
        </p:blipFill>
        <p:spPr bwMode="auto">
          <a:xfrm>
            <a:off x="4010338" y="1772816"/>
            <a:ext cx="4723724" cy="295232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52736"/>
            <a:ext cx="8229600" cy="1143000"/>
          </a:xfrm>
        </p:spPr>
        <p:txBody>
          <a:bodyPr>
            <a:normAutofit fontScale="90000"/>
          </a:bodyPr>
          <a:lstStyle/>
          <a:p>
            <a:r>
              <a:rPr lang="ru-RU" b="1" dirty="0" smtClean="0">
                <a:solidFill>
                  <a:srgbClr val="C00000"/>
                </a:solidFill>
              </a:rPr>
              <a:t>Дельфины - герои Великой Отечественной войны</a:t>
            </a:r>
            <a:endParaRPr lang="ru-RU" dirty="0">
              <a:solidFill>
                <a:srgbClr val="C00000"/>
              </a:solidFill>
            </a:endParaRPr>
          </a:p>
        </p:txBody>
      </p:sp>
      <p:sp>
        <p:nvSpPr>
          <p:cNvPr id="3" name="Содержимое 2"/>
          <p:cNvSpPr>
            <a:spLocks noGrp="1"/>
          </p:cNvSpPr>
          <p:nvPr>
            <p:ph idx="1"/>
          </p:nvPr>
        </p:nvSpPr>
        <p:spPr>
          <a:xfrm>
            <a:off x="4499992" y="2348880"/>
            <a:ext cx="4186808" cy="3777283"/>
          </a:xfrm>
        </p:spPr>
        <p:txBody>
          <a:bodyPr>
            <a:normAutofit fontScale="62500" lnSpcReduction="20000"/>
          </a:bodyPr>
          <a:lstStyle/>
          <a:p>
            <a:pPr>
              <a:buNone/>
            </a:pPr>
            <a:r>
              <a:rPr lang="ru-RU" dirty="0" smtClean="0"/>
              <a:t>    Во </a:t>
            </a:r>
            <a:r>
              <a:rPr lang="ru-RU" dirty="0" smtClean="0"/>
              <a:t>время Великой Отечественной войны советские военные использовали уникальное оружие против немецких кораблей, которые наступали на Советский Союз со стороны Черного моря. Этим оружием были… черноморские дельфины! Специально обученные животные несли на своих спинах мины, которые взрывались, когда они подплывали к кораблям противника. Таким образом было потоплено очень много вражеских судов.</a:t>
            </a:r>
            <a:endParaRPr lang="ru-RU" dirty="0"/>
          </a:p>
        </p:txBody>
      </p:sp>
      <p:pic>
        <p:nvPicPr>
          <p:cNvPr id="20482" name="Picture 2" descr="https://fsd.videouroki.net/html/2017/02/23/v_58ae668b9f8ba/img20.jpg"/>
          <p:cNvPicPr>
            <a:picLocks noChangeAspect="1" noChangeArrowheads="1"/>
          </p:cNvPicPr>
          <p:nvPr/>
        </p:nvPicPr>
        <p:blipFill>
          <a:blip r:embed="rId2" cstate="print"/>
          <a:srcRect l="28932" t="29925" r="26181" b="21251"/>
          <a:stretch>
            <a:fillRect/>
          </a:stretch>
        </p:blipFill>
        <p:spPr bwMode="auto">
          <a:xfrm>
            <a:off x="395536" y="2420888"/>
            <a:ext cx="4041739" cy="329720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764704"/>
            <a:ext cx="3528392" cy="1143000"/>
          </a:xfrm>
        </p:spPr>
        <p:txBody>
          <a:bodyPr/>
          <a:lstStyle/>
          <a:p>
            <a:r>
              <a:rPr lang="ru-RU" b="1" dirty="0" smtClean="0">
                <a:solidFill>
                  <a:srgbClr val="C00000"/>
                </a:solidFill>
              </a:rPr>
              <a:t>Голуби </a:t>
            </a:r>
            <a:endParaRPr lang="ru-RU" dirty="0">
              <a:solidFill>
                <a:srgbClr val="C00000"/>
              </a:solidFill>
            </a:endParaRPr>
          </a:p>
        </p:txBody>
      </p:sp>
      <p:sp>
        <p:nvSpPr>
          <p:cNvPr id="3" name="Содержимое 2"/>
          <p:cNvSpPr>
            <a:spLocks noGrp="1"/>
          </p:cNvSpPr>
          <p:nvPr>
            <p:ph idx="1"/>
          </p:nvPr>
        </p:nvSpPr>
        <p:spPr>
          <a:xfrm>
            <a:off x="899592" y="4725144"/>
            <a:ext cx="7787208" cy="1401019"/>
          </a:xfrm>
        </p:spPr>
        <p:txBody>
          <a:bodyPr>
            <a:normAutofit fontScale="62500" lnSpcReduction="20000"/>
          </a:bodyPr>
          <a:lstStyle/>
          <a:p>
            <a:pPr>
              <a:buNone/>
            </a:pPr>
            <a:r>
              <a:rPr lang="ru-RU" dirty="0" smtClean="0"/>
              <a:t>Голубиная почта существовала ещё со времён глубокой древности, но с приходом радио казалось, что её век окончен. Но первые бои Великой Отечественной войны  показали, что проводная связь действовала только на расстоянии 3 км, радио – 5 км. Зачастую техника выходила из строя . И тогда были применены голуби.</a:t>
            </a:r>
          </a:p>
          <a:p>
            <a:pPr>
              <a:buNone/>
            </a:pPr>
            <a:endParaRPr lang="ru-RU" dirty="0"/>
          </a:p>
        </p:txBody>
      </p:sp>
      <p:pic>
        <p:nvPicPr>
          <p:cNvPr id="21506" name="Picture 2" descr="https://avatars.mds.yandex.net/get-zen_doc/1550999/pub_5ca5cb22ae5b0400b3f27385_5ca5cb5a3aaf7b00b2c3112c/scale_1200"/>
          <p:cNvPicPr>
            <a:picLocks noChangeAspect="1" noChangeArrowheads="1"/>
          </p:cNvPicPr>
          <p:nvPr/>
        </p:nvPicPr>
        <p:blipFill>
          <a:blip r:embed="rId2" cstate="print"/>
          <a:srcRect/>
          <a:stretch>
            <a:fillRect/>
          </a:stretch>
        </p:blipFill>
        <p:spPr bwMode="auto">
          <a:xfrm>
            <a:off x="4427984" y="1340768"/>
            <a:ext cx="4427984" cy="2913147"/>
          </a:xfrm>
          <a:prstGeom prst="rect">
            <a:avLst/>
          </a:prstGeom>
          <a:ln>
            <a:noFill/>
          </a:ln>
          <a:effectLst>
            <a:outerShdw blurRad="292100" dist="139700" dir="2700000" algn="tl" rotWithShape="0">
              <a:srgbClr val="333333">
                <a:alpha val="65000"/>
              </a:srgbClr>
            </a:outerShdw>
          </a:effectLst>
        </p:spPr>
      </p:pic>
      <p:pic>
        <p:nvPicPr>
          <p:cNvPr id="21508" name="Picture 4" descr="https://avatars.mds.yandex.net/get-zen_doc/171120/pub_5b9cbab89747c700aab81107_5b9cd19e1ad72800aeaa3325/scale_1200"/>
          <p:cNvPicPr>
            <a:picLocks noChangeAspect="1" noChangeArrowheads="1"/>
          </p:cNvPicPr>
          <p:nvPr/>
        </p:nvPicPr>
        <p:blipFill>
          <a:blip r:embed="rId3" cstate="print"/>
          <a:srcRect/>
          <a:stretch>
            <a:fillRect/>
          </a:stretch>
        </p:blipFill>
        <p:spPr bwMode="auto">
          <a:xfrm>
            <a:off x="611560" y="1916832"/>
            <a:ext cx="3456384" cy="227709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052736"/>
            <a:ext cx="8229600" cy="1143000"/>
          </a:xfrm>
        </p:spPr>
        <p:txBody>
          <a:bodyPr>
            <a:normAutofit fontScale="90000"/>
          </a:bodyPr>
          <a:lstStyle/>
          <a:p>
            <a:r>
              <a:rPr lang="ru-RU" b="1" dirty="0" smtClean="0">
                <a:solidFill>
                  <a:srgbClr val="C00000"/>
                </a:solidFill>
              </a:rPr>
              <a:t>Памятник почтовым голубям в Самаре</a:t>
            </a:r>
            <a:endParaRPr lang="ru-RU" dirty="0">
              <a:solidFill>
                <a:srgbClr val="C00000"/>
              </a:solidFill>
            </a:endParaRPr>
          </a:p>
        </p:txBody>
      </p:sp>
      <p:pic>
        <p:nvPicPr>
          <p:cNvPr id="19458" name="Picture 2" descr="https://piterbu.ru/wp-content/uploads/2019/07/212-1.jpg"/>
          <p:cNvPicPr>
            <a:picLocks noChangeAspect="1" noChangeArrowheads="1"/>
          </p:cNvPicPr>
          <p:nvPr/>
        </p:nvPicPr>
        <p:blipFill>
          <a:blip r:embed="rId2" cstate="print"/>
          <a:srcRect/>
          <a:stretch>
            <a:fillRect/>
          </a:stretch>
        </p:blipFill>
        <p:spPr bwMode="auto">
          <a:xfrm>
            <a:off x="1691680" y="2492896"/>
            <a:ext cx="5402710" cy="3600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80728"/>
            <a:ext cx="8229600" cy="1143000"/>
          </a:xfrm>
        </p:spPr>
        <p:txBody>
          <a:bodyPr>
            <a:normAutofit/>
          </a:bodyPr>
          <a:lstStyle/>
          <a:p>
            <a:r>
              <a:rPr lang="ru-RU" sz="2800" b="1" dirty="0" smtClean="0">
                <a:solidFill>
                  <a:srgbClr val="C00000"/>
                </a:solidFill>
              </a:rPr>
              <a:t>Мастер класс </a:t>
            </a:r>
            <a:r>
              <a:rPr lang="ru-RU" sz="2800" b="1" dirty="0" smtClean="0">
                <a:solidFill>
                  <a:srgbClr val="C00000"/>
                </a:solidFill>
              </a:rPr>
              <a:t/>
            </a:r>
            <a:br>
              <a:rPr lang="ru-RU" sz="2800" b="1" dirty="0" smtClean="0">
                <a:solidFill>
                  <a:srgbClr val="C00000"/>
                </a:solidFill>
              </a:rPr>
            </a:br>
            <a:r>
              <a:rPr lang="ru-RU" sz="2800" b="1" dirty="0" smtClean="0">
                <a:solidFill>
                  <a:srgbClr val="C00000"/>
                </a:solidFill>
              </a:rPr>
              <a:t>по </a:t>
            </a:r>
            <a:r>
              <a:rPr lang="ru-RU" sz="2800" b="1" dirty="0" smtClean="0">
                <a:solidFill>
                  <a:srgbClr val="C00000"/>
                </a:solidFill>
              </a:rPr>
              <a:t>изготовлению голубя мира в технике оригами </a:t>
            </a:r>
            <a:endParaRPr lang="ru-RU" sz="2800" dirty="0">
              <a:solidFill>
                <a:srgbClr val="C00000"/>
              </a:solidFill>
            </a:endParaRPr>
          </a:p>
        </p:txBody>
      </p:sp>
      <p:pic>
        <p:nvPicPr>
          <p:cNvPr id="4" name="Рисунок 3" descr="https://im0-tub-ru.yandex.net/i?id=6f85c8c8e43d7f3ab17694a09d25aa38-srl&amp;n=13"/>
          <p:cNvPicPr/>
          <p:nvPr/>
        </p:nvPicPr>
        <p:blipFill>
          <a:blip r:embed="rId2" cstate="print"/>
          <a:srcRect/>
          <a:stretch>
            <a:fillRect/>
          </a:stretch>
        </p:blipFill>
        <p:spPr bwMode="auto">
          <a:xfrm>
            <a:off x="2555776" y="2276872"/>
            <a:ext cx="4286053" cy="415156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764704"/>
            <a:ext cx="8229600" cy="792088"/>
          </a:xfrm>
        </p:spPr>
        <p:txBody>
          <a:bodyPr/>
          <a:lstStyle/>
          <a:p>
            <a:r>
              <a:rPr lang="ru-RU" dirty="0" smtClean="0">
                <a:solidFill>
                  <a:srgbClr val="C00000"/>
                </a:solidFill>
                <a:effectLst>
                  <a:outerShdw blurRad="38100" dist="38100" dir="2700000" algn="tl">
                    <a:srgbClr val="000000">
                      <a:alpha val="43137"/>
                    </a:srgbClr>
                  </a:outerShdw>
                </a:effectLst>
              </a:rPr>
              <a:t>Интернет - ресурсы</a:t>
            </a:r>
            <a:endParaRPr lang="ru-RU" dirty="0">
              <a:solidFill>
                <a:srgbClr val="C00000"/>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323528" y="1700808"/>
            <a:ext cx="8496944" cy="2160240"/>
          </a:xfrm>
        </p:spPr>
        <p:txBody>
          <a:bodyPr>
            <a:normAutofit fontScale="55000" lnSpcReduction="20000"/>
          </a:bodyPr>
          <a:lstStyle/>
          <a:p>
            <a:pPr>
              <a:spcBef>
                <a:spcPts val="0"/>
              </a:spcBef>
              <a:buClr>
                <a:srgbClr val="C00000"/>
              </a:buClr>
              <a:buSzPct val="75000"/>
              <a:buFont typeface="Wingdings" pitchFamily="2" charset="2"/>
              <a:buChar char="v"/>
            </a:pPr>
            <a:r>
              <a:rPr lang="ru-RU" sz="2400" b="1" dirty="0" smtClean="0"/>
              <a:t>Надпись «1941 – 1945»: </a:t>
            </a:r>
          </a:p>
          <a:p>
            <a:pPr marL="0" indent="0">
              <a:spcBef>
                <a:spcPts val="0"/>
              </a:spcBef>
              <a:buClr>
                <a:srgbClr val="C00000"/>
              </a:buClr>
              <a:buSzPct val="75000"/>
              <a:buNone/>
            </a:pPr>
            <a:r>
              <a:rPr lang="en-US" sz="2000" dirty="0" smtClean="0">
                <a:hlinkClick r:id="rId3"/>
              </a:rPr>
              <a:t>http://img-fotki.yandex.ru/get/6302/64562208.6e2/0_9d8f7_d5c9a6ef_XL</a:t>
            </a:r>
            <a:r>
              <a:rPr lang="ru-RU" sz="2000" dirty="0" smtClean="0"/>
              <a:t> </a:t>
            </a:r>
          </a:p>
          <a:p>
            <a:pPr marL="0" indent="0">
              <a:spcBef>
                <a:spcPts val="0"/>
              </a:spcBef>
              <a:buClr>
                <a:srgbClr val="C00000"/>
              </a:buClr>
              <a:buSzPct val="75000"/>
              <a:buNone/>
            </a:pPr>
            <a:endParaRPr lang="ru-RU" sz="1800" dirty="0" smtClean="0"/>
          </a:p>
          <a:p>
            <a:pPr>
              <a:spcBef>
                <a:spcPts val="0"/>
              </a:spcBef>
              <a:buClr>
                <a:srgbClr val="C00000"/>
              </a:buClr>
              <a:buSzPct val="75000"/>
              <a:buFont typeface="Wingdings" pitchFamily="2" charset="2"/>
              <a:buChar char="v"/>
            </a:pPr>
            <a:r>
              <a:rPr lang="ru-RU" sz="2400" b="1" dirty="0" smtClean="0"/>
              <a:t>Цветы, орден (скрап – набор «9 мая»):</a:t>
            </a:r>
            <a:endParaRPr lang="ru-RU" sz="2400" dirty="0" smtClean="0">
              <a:hlinkClick r:id="rId4"/>
            </a:endParaRPr>
          </a:p>
          <a:p>
            <a:pPr marL="0" indent="0">
              <a:spcBef>
                <a:spcPts val="0"/>
              </a:spcBef>
              <a:buClr>
                <a:srgbClr val="C00000"/>
              </a:buClr>
              <a:buSzPct val="75000"/>
              <a:buNone/>
            </a:pPr>
            <a:r>
              <a:rPr lang="en-US" sz="1800" dirty="0" smtClean="0">
                <a:hlinkClick r:id="rId5"/>
              </a:rPr>
              <a:t>http://pixelbrush.ru/2013/05/06/skrap-nabor-9-maya.html</a:t>
            </a:r>
            <a:r>
              <a:rPr lang="ru-RU" sz="1800" dirty="0" smtClean="0"/>
              <a:t> </a:t>
            </a:r>
          </a:p>
          <a:p>
            <a:pPr marL="0" indent="0">
              <a:spcBef>
                <a:spcPts val="0"/>
              </a:spcBef>
              <a:buClr>
                <a:srgbClr val="C00000"/>
              </a:buClr>
              <a:buSzPct val="75000"/>
              <a:buNone/>
            </a:pPr>
            <a:endParaRPr lang="ru-RU" sz="1800" dirty="0"/>
          </a:p>
          <a:p>
            <a:pPr>
              <a:spcBef>
                <a:spcPts val="0"/>
              </a:spcBef>
              <a:buClr>
                <a:srgbClr val="C00000"/>
              </a:buClr>
              <a:buSzPct val="75000"/>
              <a:buFont typeface="Wingdings" pitchFamily="2" charset="2"/>
              <a:buChar char="v"/>
            </a:pPr>
            <a:r>
              <a:rPr lang="ru-RU" sz="2400" b="1" dirty="0" smtClean="0"/>
              <a:t>Георгиевская ленточка - 1:</a:t>
            </a:r>
          </a:p>
          <a:p>
            <a:pPr marL="0" indent="0">
              <a:spcBef>
                <a:spcPts val="0"/>
              </a:spcBef>
              <a:buClr>
                <a:srgbClr val="C00000"/>
              </a:buClr>
              <a:buSzPct val="75000"/>
              <a:buNone/>
            </a:pPr>
            <a:r>
              <a:rPr lang="ru-RU" sz="1800" dirty="0">
                <a:hlinkClick r:id="rId6"/>
              </a:rPr>
              <a:t>http://</a:t>
            </a:r>
            <a:r>
              <a:rPr lang="ru-RU" sz="1800" dirty="0" smtClean="0">
                <a:hlinkClick r:id="rId6"/>
              </a:rPr>
              <a:t>www.coollady.ru/pic/0004/067/080.jpg</a:t>
            </a:r>
            <a:r>
              <a:rPr lang="ru-RU" sz="1800" dirty="0" smtClean="0"/>
              <a:t> </a:t>
            </a:r>
          </a:p>
          <a:p>
            <a:pPr marL="0" indent="0">
              <a:spcBef>
                <a:spcPts val="0"/>
              </a:spcBef>
              <a:buClr>
                <a:srgbClr val="C00000"/>
              </a:buClr>
              <a:buSzPct val="75000"/>
              <a:buNone/>
            </a:pPr>
            <a:endParaRPr lang="ru-RU" sz="1800" dirty="0"/>
          </a:p>
          <a:p>
            <a:pPr>
              <a:spcBef>
                <a:spcPts val="0"/>
              </a:spcBef>
              <a:buClr>
                <a:srgbClr val="C00000"/>
              </a:buClr>
              <a:buSzPct val="75000"/>
              <a:buFont typeface="Wingdings" pitchFamily="2" charset="2"/>
              <a:buChar char="v"/>
            </a:pPr>
            <a:r>
              <a:rPr lang="ru-RU" sz="2400" b="1" dirty="0" smtClean="0"/>
              <a:t>Георгиевская ленточка – 2</a:t>
            </a:r>
          </a:p>
          <a:p>
            <a:pPr marL="0" indent="0">
              <a:spcBef>
                <a:spcPts val="0"/>
              </a:spcBef>
              <a:buClr>
                <a:srgbClr val="C00000"/>
              </a:buClr>
              <a:buSzPct val="75000"/>
              <a:buNone/>
            </a:pPr>
            <a:r>
              <a:rPr lang="en-US" sz="2000" dirty="0">
                <a:hlinkClick r:id="rId7"/>
              </a:rPr>
              <a:t>http://</a:t>
            </a:r>
            <a:r>
              <a:rPr lang="en-US" sz="2000" dirty="0" smtClean="0">
                <a:hlinkClick r:id="rId7"/>
              </a:rPr>
              <a:t>srpskikod.com/wp-content/uploads/2014/06/georg_lenta1-1728x800_c.png</a:t>
            </a:r>
            <a:r>
              <a:rPr lang="ru-RU" sz="2000" dirty="0" smtClean="0"/>
              <a:t> </a:t>
            </a:r>
          </a:p>
          <a:p>
            <a:pPr marL="0" indent="0">
              <a:spcBef>
                <a:spcPts val="0"/>
              </a:spcBef>
              <a:buClr>
                <a:srgbClr val="C00000"/>
              </a:buClr>
              <a:buSzPct val="75000"/>
              <a:buNone/>
            </a:pPr>
            <a:endParaRPr lang="ru-RU" sz="1800" b="1" dirty="0" smtClean="0"/>
          </a:p>
          <a:p>
            <a:pPr>
              <a:spcBef>
                <a:spcPts val="0"/>
              </a:spcBef>
              <a:buClr>
                <a:srgbClr val="C00000"/>
              </a:buClr>
              <a:buSzPct val="75000"/>
              <a:buFont typeface="Wingdings" pitchFamily="2" charset="2"/>
              <a:buChar char="v"/>
            </a:pPr>
            <a:r>
              <a:rPr lang="ru-RU" sz="2400" b="1" dirty="0" smtClean="0"/>
              <a:t>Надпись «День Победы»: </a:t>
            </a:r>
          </a:p>
          <a:p>
            <a:pPr marL="0" indent="0">
              <a:buNone/>
            </a:pPr>
            <a:r>
              <a:rPr lang="ru-RU" sz="1800" dirty="0">
                <a:hlinkClick r:id="rId8"/>
              </a:rPr>
              <a:t>http://</a:t>
            </a:r>
            <a:r>
              <a:rPr lang="ru-RU" sz="1800" dirty="0" smtClean="0">
                <a:hlinkClick r:id="rId8"/>
              </a:rPr>
              <a:t>img-fotki.yandex.ru/get/6303/102699435.69b/0_8920f_35aa69ea_L.png</a:t>
            </a:r>
            <a:r>
              <a:rPr lang="ru-RU" sz="1800" dirty="0" smtClean="0"/>
              <a:t> </a:t>
            </a:r>
            <a:endParaRPr lang="ru-RU" sz="1800" dirty="0"/>
          </a:p>
          <a:p>
            <a:pPr marL="0" indent="0">
              <a:spcBef>
                <a:spcPts val="0"/>
              </a:spcBef>
              <a:buClr>
                <a:srgbClr val="C00000"/>
              </a:buClr>
              <a:buSzPct val="75000"/>
              <a:buNone/>
            </a:pPr>
            <a:endParaRPr lang="ru-RU" sz="1800" dirty="0"/>
          </a:p>
          <a:p>
            <a:pPr marL="0" indent="0">
              <a:spcBef>
                <a:spcPts val="0"/>
              </a:spcBef>
              <a:buClr>
                <a:srgbClr val="C00000"/>
              </a:buClr>
              <a:buSzPct val="75000"/>
              <a:buNone/>
            </a:pPr>
            <a:endParaRPr lang="ru-RU" sz="1800" dirty="0" smtClean="0"/>
          </a:p>
        </p:txBody>
      </p:sp>
    </p:spTree>
    <p:extLst>
      <p:ext uri="{BB962C8B-B14F-4D97-AF65-F5344CB8AC3E}">
        <p14:creationId xmlns:p14="http://schemas.microsoft.com/office/powerpoint/2010/main" xmlns="" val="3772321979"/>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764704"/>
            <a:ext cx="8229600" cy="940966"/>
          </a:xfrm>
        </p:spPr>
        <p:txBody>
          <a:bodyPr/>
          <a:lstStyle/>
          <a:p>
            <a:r>
              <a:rPr lang="ru-RU" dirty="0" smtClean="0">
                <a:solidFill>
                  <a:srgbClr val="C00000"/>
                </a:solidFill>
              </a:rPr>
              <a:t>ЕЗДОВЫЕ СОБАКИ</a:t>
            </a:r>
            <a:endParaRPr lang="ru-RU" dirty="0">
              <a:solidFill>
                <a:srgbClr val="C00000"/>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251520" y="4941168"/>
            <a:ext cx="8435280" cy="1512168"/>
          </a:xfrm>
        </p:spPr>
        <p:txBody>
          <a:bodyPr>
            <a:normAutofit fontScale="85000" lnSpcReduction="20000"/>
          </a:bodyPr>
          <a:lstStyle/>
          <a:p>
            <a:pPr marL="0" indent="0" algn="just">
              <a:buNone/>
            </a:pPr>
            <a:r>
              <a:rPr lang="ru-RU" dirty="0" smtClean="0"/>
              <a:t>Подвозили </a:t>
            </a:r>
            <a:r>
              <a:rPr lang="ru-RU" dirty="0" smtClean="0"/>
              <a:t>на небольших телегах боеприпасы и </a:t>
            </a:r>
            <a:r>
              <a:rPr lang="ru-RU" dirty="0" smtClean="0"/>
              <a:t>увозили </a:t>
            </a:r>
            <a:r>
              <a:rPr lang="ru-RU" dirty="0" smtClean="0"/>
              <a:t>на них же раненных солдат. За годы войны ими было вывезено с линии огня около 700 тысяч раненых и доставлено около 3500 тонн боеприпасов.</a:t>
            </a:r>
          </a:p>
          <a:p>
            <a:pPr marL="0" indent="0">
              <a:buNone/>
            </a:pPr>
            <a:endParaRPr lang="ru-RU" dirty="0"/>
          </a:p>
        </p:txBody>
      </p:sp>
      <p:pic>
        <p:nvPicPr>
          <p:cNvPr id="3074" name="Picture 2" descr="http://www.webpark.ru/uploads46/1418_82.jpg"/>
          <p:cNvPicPr>
            <a:picLocks noChangeAspect="1" noChangeArrowheads="1"/>
          </p:cNvPicPr>
          <p:nvPr/>
        </p:nvPicPr>
        <p:blipFill>
          <a:blip r:embed="rId3" cstate="print"/>
          <a:srcRect/>
          <a:stretch>
            <a:fillRect/>
          </a:stretch>
        </p:blipFill>
        <p:spPr bwMode="auto">
          <a:xfrm>
            <a:off x="683568" y="1772817"/>
            <a:ext cx="3648405" cy="2736304"/>
          </a:xfrm>
          <a:prstGeom prst="rect">
            <a:avLst/>
          </a:prstGeom>
          <a:ln>
            <a:noFill/>
          </a:ln>
          <a:effectLst>
            <a:outerShdw blurRad="292100" dist="139700" dir="2700000" algn="tl" rotWithShape="0">
              <a:srgbClr val="333333">
                <a:alpha val="65000"/>
              </a:srgbClr>
            </a:outerShdw>
          </a:effectLst>
        </p:spPr>
      </p:pic>
      <p:pic>
        <p:nvPicPr>
          <p:cNvPr id="3076" name="Picture 4" descr="http://img1.joyreactor.cc/pics/post/%D0%9D%D0%B0%D0%B7%D0%B0%D0%B4-%D0%B2-%D0%BF%D1%80%D0%BE%D1%88%D0%BB%D0%BE%D0%B5-%D0%92%D1%81%D1%91-%D1%81%D0%B0%D0%BC%D0%BE%D0%B5-%D0%B8%D0%BD%D1%82%D0%B5%D1%80%D0%B5%D1%81%D0%BD%D0%BE%D0%B5-%D1%84%D1%8D%D0%BD%D0%B4%D0%BE%D0%BC%D1%8B-%D1%87%D0%B5%D1%80%D0%BD%D0%BE-%D0%B1%D0%B5%D0%BB%D0%BE%D0%B5-%D1%84%D0%BE%D1%82%D0%BE-4462405.jpeg"/>
          <p:cNvPicPr>
            <a:picLocks noChangeAspect="1" noChangeArrowheads="1"/>
          </p:cNvPicPr>
          <p:nvPr/>
        </p:nvPicPr>
        <p:blipFill>
          <a:blip r:embed="rId4" cstate="print"/>
          <a:srcRect t="7510" b="9884"/>
          <a:stretch>
            <a:fillRect/>
          </a:stretch>
        </p:blipFill>
        <p:spPr bwMode="auto">
          <a:xfrm>
            <a:off x="4644008" y="1916832"/>
            <a:ext cx="4154644" cy="24482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1036852302"/>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92696"/>
            <a:ext cx="8229600" cy="1143000"/>
          </a:xfrm>
        </p:spPr>
        <p:txBody>
          <a:bodyPr/>
          <a:lstStyle/>
          <a:p>
            <a:r>
              <a:rPr lang="ru-RU" dirty="0" smtClean="0">
                <a:solidFill>
                  <a:srgbClr val="C00000"/>
                </a:solidFill>
              </a:rPr>
              <a:t> СОБАКИ -СВЯЗИСТЫ</a:t>
            </a:r>
            <a:endParaRPr lang="ru-RU" dirty="0"/>
          </a:p>
        </p:txBody>
      </p:sp>
      <p:sp>
        <p:nvSpPr>
          <p:cNvPr id="3" name="Содержимое 2"/>
          <p:cNvSpPr>
            <a:spLocks noGrp="1"/>
          </p:cNvSpPr>
          <p:nvPr>
            <p:ph idx="1"/>
          </p:nvPr>
        </p:nvSpPr>
        <p:spPr>
          <a:xfrm>
            <a:off x="755576" y="5229200"/>
            <a:ext cx="7931224" cy="1080120"/>
          </a:xfrm>
        </p:spPr>
        <p:txBody>
          <a:bodyPr>
            <a:normAutofit fontScale="77500" lnSpcReduction="20000"/>
          </a:bodyPr>
          <a:lstStyle/>
          <a:p>
            <a:pPr>
              <a:buNone/>
            </a:pPr>
            <a:r>
              <a:rPr lang="ru-RU" dirty="0" smtClean="0"/>
              <a:t>Доставляли важные </a:t>
            </a:r>
            <a:r>
              <a:rPr lang="ru-RU" dirty="0" smtClean="0"/>
              <a:t>поручения и донесения через самое пекло боевых действий. За годы войны ими было предано более 120 тысяч подобных поручений. </a:t>
            </a:r>
          </a:p>
          <a:p>
            <a:pPr>
              <a:buNone/>
            </a:pPr>
            <a:endParaRPr lang="ru-RU" dirty="0"/>
          </a:p>
        </p:txBody>
      </p:sp>
      <p:pic>
        <p:nvPicPr>
          <p:cNvPr id="32770" name="Picture 2" descr="https://avatars.mds.yandex.net/get-zen_doc/1881575/pub_5ce6ad29dd00af00b25ac2a8_5ce6ae8f5162ed00b22e0516/scale_1200"/>
          <p:cNvPicPr>
            <a:picLocks noChangeAspect="1" noChangeArrowheads="1"/>
          </p:cNvPicPr>
          <p:nvPr/>
        </p:nvPicPr>
        <p:blipFill>
          <a:blip r:embed="rId2" cstate="print"/>
          <a:srcRect t="3774" b="13208"/>
          <a:stretch>
            <a:fillRect/>
          </a:stretch>
        </p:blipFill>
        <p:spPr bwMode="auto">
          <a:xfrm>
            <a:off x="2051720" y="1700808"/>
            <a:ext cx="4983361" cy="316835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1916832"/>
            <a:ext cx="4968552" cy="1656184"/>
          </a:xfrm>
        </p:spPr>
        <p:txBody>
          <a:bodyPr>
            <a:normAutofit fontScale="47500" lnSpcReduction="20000"/>
          </a:bodyPr>
          <a:lstStyle/>
          <a:p>
            <a:pPr algn="ctr">
              <a:buNone/>
            </a:pPr>
            <a:r>
              <a:rPr lang="ru-RU" sz="4200" dirty="0" smtClean="0"/>
              <a:t>Это была одна из самых востребованных собачьих «профессий». Благодаря им было обнаружено и обезврежено около 4 млн. мин, фугасов и прочих боеприпасов.</a:t>
            </a:r>
          </a:p>
          <a:p>
            <a:pPr>
              <a:buNone/>
            </a:pPr>
            <a:endParaRPr lang="ru-RU" dirty="0"/>
          </a:p>
        </p:txBody>
      </p:sp>
      <p:sp>
        <p:nvSpPr>
          <p:cNvPr id="4" name="Заголовок 1"/>
          <p:cNvSpPr>
            <a:spLocks noGrp="1"/>
          </p:cNvSpPr>
          <p:nvPr>
            <p:ph type="title"/>
          </p:nvPr>
        </p:nvSpPr>
        <p:spPr>
          <a:xfrm>
            <a:off x="539552" y="764704"/>
            <a:ext cx="8229600" cy="1143000"/>
          </a:xfrm>
        </p:spPr>
        <p:txBody>
          <a:bodyPr/>
          <a:lstStyle/>
          <a:p>
            <a:r>
              <a:rPr lang="ru-RU" dirty="0" smtClean="0">
                <a:solidFill>
                  <a:srgbClr val="C00000"/>
                </a:solidFill>
              </a:rPr>
              <a:t> СОБАКИ -МИНОИСКАТЕЛИ</a:t>
            </a:r>
            <a:endParaRPr lang="ru-RU" dirty="0"/>
          </a:p>
        </p:txBody>
      </p:sp>
      <p:pic>
        <p:nvPicPr>
          <p:cNvPr id="33794" name="Picture 2" descr="https://im0-tub-ru.yandex.net/i?id=d16e14413bad2ff430968910d0395de2-l&amp;n=13"/>
          <p:cNvPicPr>
            <a:picLocks noChangeAspect="1" noChangeArrowheads="1"/>
          </p:cNvPicPr>
          <p:nvPr/>
        </p:nvPicPr>
        <p:blipFill>
          <a:blip r:embed="rId2" cstate="print"/>
          <a:srcRect/>
          <a:stretch>
            <a:fillRect/>
          </a:stretch>
        </p:blipFill>
        <p:spPr bwMode="auto">
          <a:xfrm>
            <a:off x="467544" y="3429000"/>
            <a:ext cx="4167067" cy="2751837"/>
          </a:xfrm>
          <a:prstGeom prst="rect">
            <a:avLst/>
          </a:prstGeom>
          <a:ln>
            <a:noFill/>
          </a:ln>
          <a:effectLst>
            <a:outerShdw blurRad="292100" dist="139700" dir="2700000" algn="tl" rotWithShape="0">
              <a:srgbClr val="333333">
                <a:alpha val="65000"/>
              </a:srgbClr>
            </a:outerShdw>
          </a:effectLst>
        </p:spPr>
      </p:pic>
      <p:pic>
        <p:nvPicPr>
          <p:cNvPr id="33798" name="Picture 6" descr="http://900igr.net/up/datai/119954/0016-043-.jpg"/>
          <p:cNvPicPr>
            <a:picLocks noChangeAspect="1" noChangeArrowheads="1"/>
          </p:cNvPicPr>
          <p:nvPr/>
        </p:nvPicPr>
        <p:blipFill>
          <a:blip r:embed="rId3" cstate="print"/>
          <a:srcRect/>
          <a:stretch>
            <a:fillRect/>
          </a:stretch>
        </p:blipFill>
        <p:spPr bwMode="auto">
          <a:xfrm>
            <a:off x="5652120" y="1988840"/>
            <a:ext cx="2831113" cy="422026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560" y="4869159"/>
            <a:ext cx="7920880" cy="1368153"/>
          </a:xfrm>
        </p:spPr>
        <p:txBody>
          <a:bodyPr>
            <a:normAutofit fontScale="77500" lnSpcReduction="20000"/>
          </a:bodyPr>
          <a:lstStyle/>
          <a:p>
            <a:pPr>
              <a:buNone/>
            </a:pPr>
            <a:r>
              <a:rPr lang="ru-RU" dirty="0" smtClean="0"/>
              <a:t>Отыскивали </a:t>
            </a:r>
            <a:r>
              <a:rPr lang="ru-RU" dirty="0" smtClean="0"/>
              <a:t>в лесах и болотах наших раненых бойцов и приводили к ним медпомощь. К тому же они таскали на себе небольшие рюкзачки со всеми необходимыми медикаментами, необходимыми для оказания ПМП.</a:t>
            </a:r>
          </a:p>
          <a:p>
            <a:pPr>
              <a:buNone/>
            </a:pPr>
            <a:endParaRPr lang="ru-RU" dirty="0"/>
          </a:p>
        </p:txBody>
      </p:sp>
      <p:sp>
        <p:nvSpPr>
          <p:cNvPr id="4" name="Заголовок 1"/>
          <p:cNvSpPr>
            <a:spLocks noGrp="1"/>
          </p:cNvSpPr>
          <p:nvPr>
            <p:ph type="title"/>
          </p:nvPr>
        </p:nvSpPr>
        <p:spPr>
          <a:xfrm>
            <a:off x="539552" y="836712"/>
            <a:ext cx="8229600" cy="1143000"/>
          </a:xfrm>
        </p:spPr>
        <p:txBody>
          <a:bodyPr/>
          <a:lstStyle/>
          <a:p>
            <a:r>
              <a:rPr lang="ru-RU" dirty="0" smtClean="0">
                <a:solidFill>
                  <a:srgbClr val="C00000"/>
                </a:solidFill>
              </a:rPr>
              <a:t> СОБАКИ - САНИТАРЫ</a:t>
            </a:r>
            <a:endParaRPr lang="ru-RU" dirty="0"/>
          </a:p>
        </p:txBody>
      </p:sp>
      <p:pic>
        <p:nvPicPr>
          <p:cNvPr id="34818" name="Picture 2" descr="https://im0-tub-ru.yandex.net/i?id=0b05c8f383789eea7ed5cd9c2b70a8bd-l&amp;n=13"/>
          <p:cNvPicPr>
            <a:picLocks noChangeAspect="1" noChangeArrowheads="1"/>
          </p:cNvPicPr>
          <p:nvPr/>
        </p:nvPicPr>
        <p:blipFill>
          <a:blip r:embed="rId2" cstate="print"/>
          <a:srcRect/>
          <a:stretch>
            <a:fillRect/>
          </a:stretch>
        </p:blipFill>
        <p:spPr bwMode="auto">
          <a:xfrm>
            <a:off x="467544" y="1844824"/>
            <a:ext cx="3960440" cy="2615385"/>
          </a:xfrm>
          <a:prstGeom prst="rect">
            <a:avLst/>
          </a:prstGeom>
          <a:ln>
            <a:noFill/>
          </a:ln>
          <a:effectLst>
            <a:outerShdw blurRad="292100" dist="139700" dir="2700000" algn="tl" rotWithShape="0">
              <a:srgbClr val="333333">
                <a:alpha val="65000"/>
              </a:srgbClr>
            </a:outerShdw>
          </a:effectLst>
        </p:spPr>
      </p:pic>
      <p:pic>
        <p:nvPicPr>
          <p:cNvPr id="34820" name="Picture 4" descr="http://lesgazeta.by/upload/slujebnye_sobaki22.jpg"/>
          <p:cNvPicPr>
            <a:picLocks noChangeAspect="1" noChangeArrowheads="1"/>
          </p:cNvPicPr>
          <p:nvPr/>
        </p:nvPicPr>
        <p:blipFill>
          <a:blip r:embed="rId3" cstate="print"/>
          <a:srcRect/>
          <a:stretch>
            <a:fillRect/>
          </a:stretch>
        </p:blipFill>
        <p:spPr bwMode="auto">
          <a:xfrm>
            <a:off x="4921468" y="1844824"/>
            <a:ext cx="3625576" cy="259228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436096" y="2132856"/>
            <a:ext cx="3312368" cy="4392488"/>
          </a:xfrm>
        </p:spPr>
        <p:txBody>
          <a:bodyPr>
            <a:normAutofit fontScale="47500" lnSpcReduction="20000"/>
          </a:bodyPr>
          <a:lstStyle/>
          <a:p>
            <a:pPr>
              <a:buNone/>
            </a:pPr>
            <a:r>
              <a:rPr lang="ru-RU" dirty="0" smtClean="0"/>
              <a:t> </a:t>
            </a:r>
            <a:r>
              <a:rPr lang="ru-RU" dirty="0" smtClean="0"/>
              <a:t>     </a:t>
            </a:r>
            <a:r>
              <a:rPr lang="ru-RU" sz="3800" dirty="0" smtClean="0"/>
              <a:t>Не </a:t>
            </a:r>
            <a:r>
              <a:rPr lang="ru-RU" sz="3800" dirty="0" smtClean="0"/>
              <a:t>самая приятная собачья профессия, появившаяся в период войны. Этих собак готовили к одному-единственному заданию в их жизни – подрыву вражеских танков. Для этого их тренировали не бояться подлезать под движущиеся танки. Перед заданием на них одевали специальные мешки с минам. И как только собака оказывалась под бронетехникой, мина взрывалась. Таким способом за время войны было уничтожено около 300 вражеских танков. </a:t>
            </a:r>
            <a:endParaRPr lang="ru-RU" sz="3800" dirty="0"/>
          </a:p>
        </p:txBody>
      </p:sp>
      <p:sp>
        <p:nvSpPr>
          <p:cNvPr id="4" name="Заголовок 1"/>
          <p:cNvSpPr>
            <a:spLocks noGrp="1"/>
          </p:cNvSpPr>
          <p:nvPr>
            <p:ph type="title"/>
          </p:nvPr>
        </p:nvSpPr>
        <p:spPr>
          <a:xfrm>
            <a:off x="539552" y="836712"/>
            <a:ext cx="8229600" cy="1143000"/>
          </a:xfrm>
        </p:spPr>
        <p:txBody>
          <a:bodyPr/>
          <a:lstStyle/>
          <a:p>
            <a:r>
              <a:rPr lang="ru-RU" dirty="0" smtClean="0">
                <a:solidFill>
                  <a:srgbClr val="C00000"/>
                </a:solidFill>
              </a:rPr>
              <a:t> СОБАКИ -ИСТРЕБИТЕЛИ</a:t>
            </a:r>
            <a:endParaRPr lang="ru-RU" dirty="0"/>
          </a:p>
        </p:txBody>
      </p:sp>
      <p:pic>
        <p:nvPicPr>
          <p:cNvPr id="35842" name="Picture 2" descr="https://ianimal.ru/wp-content/uploads/2011/09/%D0%B8%D1%81%D1%82%D1%80%D0%B5%D0%B1%D0%B8%D1%82%D0%B5%D0%BB%D0%B8-%D1%82%D0%B0%D0%BD%D0%BA%D0%BE%D0%B2.jpg"/>
          <p:cNvPicPr>
            <a:picLocks noChangeAspect="1" noChangeArrowheads="1"/>
          </p:cNvPicPr>
          <p:nvPr/>
        </p:nvPicPr>
        <p:blipFill>
          <a:blip r:embed="rId2" cstate="print"/>
          <a:srcRect/>
          <a:stretch>
            <a:fillRect/>
          </a:stretch>
        </p:blipFill>
        <p:spPr bwMode="auto">
          <a:xfrm>
            <a:off x="467544" y="2276872"/>
            <a:ext cx="4680520" cy="29253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1143000"/>
          </a:xfrm>
        </p:spPr>
        <p:txBody>
          <a:bodyPr/>
          <a:lstStyle/>
          <a:p>
            <a:r>
              <a:rPr lang="ru-RU" b="1" dirty="0" smtClean="0">
                <a:solidFill>
                  <a:srgbClr val="C00000"/>
                </a:solidFill>
              </a:rPr>
              <a:t>Немецкая овчарка </a:t>
            </a:r>
            <a:r>
              <a:rPr lang="ru-RU" b="1" dirty="0" err="1" smtClean="0">
                <a:solidFill>
                  <a:srgbClr val="C00000"/>
                </a:solidFill>
              </a:rPr>
              <a:t>Джульбарс</a:t>
            </a:r>
            <a:r>
              <a:rPr lang="ru-RU" b="1" dirty="0" smtClean="0">
                <a:solidFill>
                  <a:srgbClr val="C00000"/>
                </a:solidFill>
              </a:rPr>
              <a:t> </a:t>
            </a:r>
            <a:endParaRPr lang="ru-RU" dirty="0">
              <a:solidFill>
                <a:srgbClr val="C00000"/>
              </a:solidFill>
            </a:endParaRPr>
          </a:p>
        </p:txBody>
      </p:sp>
      <p:sp>
        <p:nvSpPr>
          <p:cNvPr id="3" name="Содержимое 2"/>
          <p:cNvSpPr>
            <a:spLocks noGrp="1"/>
          </p:cNvSpPr>
          <p:nvPr>
            <p:ph idx="1"/>
          </p:nvPr>
        </p:nvSpPr>
        <p:spPr>
          <a:xfrm>
            <a:off x="4355976" y="1916832"/>
            <a:ext cx="3888432" cy="4464496"/>
          </a:xfrm>
        </p:spPr>
        <p:txBody>
          <a:bodyPr>
            <a:normAutofit fontScale="62500" lnSpcReduction="20000"/>
          </a:bodyPr>
          <a:lstStyle/>
          <a:p>
            <a:pPr>
              <a:buNone/>
            </a:pPr>
            <a:r>
              <a:rPr lang="ru-RU" dirty="0" smtClean="0"/>
              <a:t>       Во </a:t>
            </a:r>
            <a:r>
              <a:rPr lang="ru-RU" dirty="0" smtClean="0"/>
              <a:t>время войны, пес обнаружил около 7 тысяч мин, и более 150 снарядов на территории Чехословакии, Австрии и так далее. Этот храбрый боец участвовал в разминировании замков в Праге, а также соборов в Вене. Как известно, благодаря нюху и чутью </a:t>
            </a:r>
            <a:r>
              <a:rPr lang="ru-RU" dirty="0" err="1" smtClean="0"/>
              <a:t>Джульбарс</a:t>
            </a:r>
            <a:r>
              <a:rPr lang="ru-RU" dirty="0" smtClean="0"/>
              <a:t> , саперам удалось разминировать могилу Тараса </a:t>
            </a:r>
            <a:r>
              <a:rPr lang="ru-RU" dirty="0" err="1" smtClean="0"/>
              <a:t>Шевченка</a:t>
            </a:r>
            <a:r>
              <a:rPr lang="ru-RU" dirty="0" smtClean="0"/>
              <a:t>. В марте 45-го года, овчарку наградили медалью "За боевые заслуги".</a:t>
            </a:r>
          </a:p>
          <a:p>
            <a:pPr>
              <a:buNone/>
            </a:pPr>
            <a:endParaRPr lang="ru-RU" dirty="0"/>
          </a:p>
        </p:txBody>
      </p:sp>
      <p:pic>
        <p:nvPicPr>
          <p:cNvPr id="37890" name="Picture 2" descr="http://i.mycdn.me/i?r=AzEPZsRbOZEKgBhR0XGMT1RkNi6CVbJKZeef3eqBTDw216aKTM5SRkZCeTgDn6uOyic"/>
          <p:cNvPicPr>
            <a:picLocks noChangeAspect="1" noChangeArrowheads="1"/>
          </p:cNvPicPr>
          <p:nvPr/>
        </p:nvPicPr>
        <p:blipFill>
          <a:blip r:embed="rId2" cstate="print"/>
          <a:srcRect/>
          <a:stretch>
            <a:fillRect/>
          </a:stretch>
        </p:blipFill>
        <p:spPr bwMode="auto">
          <a:xfrm>
            <a:off x="827584" y="1700808"/>
            <a:ext cx="3600400" cy="468598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620688"/>
            <a:ext cx="8229600" cy="1143000"/>
          </a:xfrm>
        </p:spPr>
        <p:txBody>
          <a:bodyPr/>
          <a:lstStyle/>
          <a:p>
            <a:r>
              <a:rPr lang="ru-RU" b="1" dirty="0" smtClean="0">
                <a:solidFill>
                  <a:srgbClr val="C00000"/>
                </a:solidFill>
              </a:rPr>
              <a:t>Овчарка Дина</a:t>
            </a:r>
            <a:r>
              <a:rPr lang="ru-RU" dirty="0" smtClean="0">
                <a:solidFill>
                  <a:srgbClr val="C00000"/>
                </a:solidFill>
              </a:rPr>
              <a:t> </a:t>
            </a:r>
            <a:endParaRPr lang="ru-RU" dirty="0">
              <a:solidFill>
                <a:srgbClr val="C00000"/>
              </a:solidFill>
            </a:endParaRPr>
          </a:p>
        </p:txBody>
      </p:sp>
      <p:sp>
        <p:nvSpPr>
          <p:cNvPr id="3" name="Содержимое 2"/>
          <p:cNvSpPr>
            <a:spLocks noGrp="1"/>
          </p:cNvSpPr>
          <p:nvPr>
            <p:ph idx="1"/>
          </p:nvPr>
        </p:nvSpPr>
        <p:spPr>
          <a:xfrm>
            <a:off x="179512" y="1700808"/>
            <a:ext cx="3024336" cy="4608512"/>
          </a:xfrm>
        </p:spPr>
        <p:txBody>
          <a:bodyPr>
            <a:normAutofit fontScale="55000" lnSpcReduction="20000"/>
          </a:bodyPr>
          <a:lstStyle/>
          <a:p>
            <a:pPr>
              <a:buNone/>
            </a:pPr>
            <a:r>
              <a:rPr lang="ru-RU" dirty="0" smtClean="0"/>
              <a:t>       Как </a:t>
            </a:r>
            <a:r>
              <a:rPr lang="ru-RU" dirty="0" smtClean="0"/>
              <a:t>и </a:t>
            </a:r>
            <a:r>
              <a:rPr lang="ru-RU" dirty="0" err="1" smtClean="0"/>
              <a:t>Джульбарс</a:t>
            </a:r>
            <a:r>
              <a:rPr lang="ru-RU" dirty="0" smtClean="0"/>
              <a:t>, </a:t>
            </a:r>
            <a:r>
              <a:rPr lang="ru-RU" dirty="0" smtClean="0"/>
              <a:t>Дина  служила в инженерно-саперной бригаде. В мировую истории, этот пес вошел как участник "рельсовой войны" в Белоруссии. Дина освоила профессию минера, благодаря тому, что закончила курсы в истребления танков в Центральной школе военного собаководства. В 1943 году, Дина, своим героическим поступком обезвредила целый немецкий эшелон на перегоне Полоцк-Дрисса.</a:t>
            </a:r>
          </a:p>
          <a:p>
            <a:pPr>
              <a:buNone/>
            </a:pPr>
            <a:endParaRPr lang="ru-RU" dirty="0"/>
          </a:p>
        </p:txBody>
      </p:sp>
      <p:pic>
        <p:nvPicPr>
          <p:cNvPr id="38914" name="Picture 2" descr="https://avatars.mds.yandex.net/get-zen_doc/1722013/pub_5cd0454e53522200b0d6994c_5cd046163e66cc00af04d8db/scale_1200"/>
          <p:cNvPicPr>
            <a:picLocks noChangeAspect="1" noChangeArrowheads="1"/>
          </p:cNvPicPr>
          <p:nvPr/>
        </p:nvPicPr>
        <p:blipFill>
          <a:blip r:embed="rId2" cstate="print"/>
          <a:srcRect l="10395" t="16380" r="9281" b="6761"/>
          <a:stretch>
            <a:fillRect/>
          </a:stretch>
        </p:blipFill>
        <p:spPr bwMode="auto">
          <a:xfrm>
            <a:off x="3376194" y="1700808"/>
            <a:ext cx="5516285" cy="395874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Тема Office">
  <a:themeElements>
    <a:clrScheme name="Другая 7">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7A0000"/>
      </a:hlink>
      <a:folHlink>
        <a:srgbClr val="FAC08F"/>
      </a:folHlink>
    </a:clrScheme>
    <a:fontScheme name="Другая 1">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542</TotalTime>
  <Words>932</Words>
  <Application>Microsoft Office PowerPoint</Application>
  <PresentationFormat>Экран (4:3)</PresentationFormat>
  <Paragraphs>69</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Слайд 1</vt:lpstr>
      <vt:lpstr>ОНИ ПОМОГЛИ ПОБЕДИТЬ.  ЖИВОТНЫЕ  ВО ВРЕМЯ ВЕЛИКОЙ ОТЕЧЕСТВЕННОЙ ВОЙНЫ.</vt:lpstr>
      <vt:lpstr>ЕЗДОВЫЕ СОБАКИ</vt:lpstr>
      <vt:lpstr> СОБАКИ -СВЯЗИСТЫ</vt:lpstr>
      <vt:lpstr> СОБАКИ -МИНОИСКАТЕЛИ</vt:lpstr>
      <vt:lpstr> СОБАКИ - САНИТАРЫ</vt:lpstr>
      <vt:lpstr> СОБАКИ -ИСТРЕБИТЕЛИ</vt:lpstr>
      <vt:lpstr>Немецкая овчарка Джульбарс </vt:lpstr>
      <vt:lpstr>Овчарка Дина </vt:lpstr>
      <vt:lpstr>Шотландский колли Дик </vt:lpstr>
      <vt:lpstr>Разведчик Джек </vt:lpstr>
      <vt:lpstr>Собака санитар Мухтар </vt:lpstr>
      <vt:lpstr>Сторожевая овчарка Агай </vt:lpstr>
      <vt:lpstr>Пёс Бульба </vt:lpstr>
      <vt:lpstr>Памятник собакам-подрывникам, оборонявшим Сталинград</vt:lpstr>
      <vt:lpstr>Кошки</vt:lpstr>
      <vt:lpstr> Памятник кошкам блокадного Ленинграда </vt:lpstr>
      <vt:lpstr>Лошади </vt:lpstr>
      <vt:lpstr>Верблюды</vt:lpstr>
      <vt:lpstr>Памятник верблюдам в Ахтубинске</vt:lpstr>
      <vt:lpstr>Дельфины - герои Великой Отечественной войны</vt:lpstr>
      <vt:lpstr>Голуби </vt:lpstr>
      <vt:lpstr>Памятник почтовым голубям в Самаре</vt:lpstr>
      <vt:lpstr>Мастер класс  по изготовлению голубя мира в технике оригами </vt:lpstr>
      <vt:lpstr>Интернет - ресурсы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Нам дороги эти позабыть нельзя!</dc:title>
  <dc:creator>Ранько Елена</dc:creator>
  <cp:lastModifiedBy>1</cp:lastModifiedBy>
  <cp:revision>46</cp:revision>
  <dcterms:created xsi:type="dcterms:W3CDTF">2015-04-19T15:51:03Z</dcterms:created>
  <dcterms:modified xsi:type="dcterms:W3CDTF">2020-01-20T16:26:52Z</dcterms:modified>
</cp:coreProperties>
</file>