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  <p:sldMasterId id="2147483885" r:id="rId2"/>
  </p:sldMasterIdLst>
  <p:notesMasterIdLst>
    <p:notesMasterId r:id="rId62"/>
  </p:notesMasterIdLst>
  <p:handoutMasterIdLst>
    <p:handoutMasterId r:id="rId63"/>
  </p:handoutMasterIdLst>
  <p:sldIdLst>
    <p:sldId id="358" r:id="rId3"/>
    <p:sldId id="258" r:id="rId4"/>
    <p:sldId id="261" r:id="rId5"/>
    <p:sldId id="361" r:id="rId6"/>
    <p:sldId id="263" r:id="rId7"/>
    <p:sldId id="264" r:id="rId8"/>
    <p:sldId id="265" r:id="rId9"/>
    <p:sldId id="266" r:id="rId10"/>
    <p:sldId id="270" r:id="rId11"/>
    <p:sldId id="269" r:id="rId12"/>
    <p:sldId id="267" r:id="rId13"/>
    <p:sldId id="359" r:id="rId14"/>
    <p:sldId id="272" r:id="rId15"/>
    <p:sldId id="273" r:id="rId16"/>
    <p:sldId id="274" r:id="rId17"/>
    <p:sldId id="275" r:id="rId18"/>
    <p:sldId id="276" r:id="rId19"/>
    <p:sldId id="282" r:id="rId20"/>
    <p:sldId id="283" r:id="rId21"/>
    <p:sldId id="360" r:id="rId22"/>
    <p:sldId id="285" r:id="rId23"/>
    <p:sldId id="286" r:id="rId24"/>
    <p:sldId id="277" r:id="rId25"/>
    <p:sldId id="278" r:id="rId26"/>
    <p:sldId id="279" r:id="rId27"/>
    <p:sldId id="280" r:id="rId28"/>
    <p:sldId id="362" r:id="rId29"/>
    <p:sldId id="373" r:id="rId30"/>
    <p:sldId id="326" r:id="rId31"/>
    <p:sldId id="327" r:id="rId32"/>
    <p:sldId id="328" r:id="rId33"/>
    <p:sldId id="329" r:id="rId34"/>
    <p:sldId id="330" r:id="rId35"/>
    <p:sldId id="331" r:id="rId36"/>
    <p:sldId id="332" r:id="rId37"/>
    <p:sldId id="333" r:id="rId38"/>
    <p:sldId id="334" r:id="rId39"/>
    <p:sldId id="363" r:id="rId40"/>
    <p:sldId id="336" r:id="rId41"/>
    <p:sldId id="337" r:id="rId42"/>
    <p:sldId id="338" r:id="rId43"/>
    <p:sldId id="339" r:id="rId44"/>
    <p:sldId id="364" r:id="rId45"/>
    <p:sldId id="341" r:id="rId46"/>
    <p:sldId id="342" r:id="rId47"/>
    <p:sldId id="343" r:id="rId48"/>
    <p:sldId id="365" r:id="rId49"/>
    <p:sldId id="345" r:id="rId50"/>
    <p:sldId id="346" r:id="rId51"/>
    <p:sldId id="347" r:id="rId52"/>
    <p:sldId id="348" r:id="rId53"/>
    <p:sldId id="372" r:id="rId54"/>
    <p:sldId id="350" r:id="rId55"/>
    <p:sldId id="366" r:id="rId56"/>
    <p:sldId id="367" r:id="rId57"/>
    <p:sldId id="368" r:id="rId58"/>
    <p:sldId id="369" r:id="rId59"/>
    <p:sldId id="370" r:id="rId60"/>
    <p:sldId id="371" r:id="rId6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33CC"/>
    <a:srgbClr val="FFFF00"/>
    <a:srgbClr val="009900"/>
    <a:srgbClr val="FF9900"/>
    <a:srgbClr val="663300"/>
    <a:srgbClr val="00FF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8" autoAdjust="0"/>
    <p:restoredTop sz="94660"/>
  </p:normalViewPr>
  <p:slideViewPr>
    <p:cSldViewPr>
      <p:cViewPr>
        <p:scale>
          <a:sx n="66" d="100"/>
          <a:sy n="66" d="100"/>
        </p:scale>
        <p:origin x="-1128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image" Target="../media/image35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C1F9D5-CF4E-4B1F-8F59-4D86F3455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960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8782ABB-F512-4673-A171-CBBC0285D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751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E0B068-041A-422B-9E60-2150A3439D91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182F5E-2089-40F1-8F3F-11B210EB164C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18A70C-84BE-4CB3-B56E-2B50CC566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7A3B2-88EF-4DF2-86E9-D25989D295EC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7339-EC1A-4EEF-93A4-1784502FC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C803C-B60F-4356-9A0E-B32E45D4C5DD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3F1AF-418F-4CC8-BFE2-FC33F2C428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736225-C79C-4168-8864-C2F9EF85B3E3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53048-B81B-4B3E-AB66-A0D242C3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E788C0-F0A3-447C-8357-84C4613E8503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662055-EA7F-432F-BAB6-8D1768F96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EC619-5DE8-4AC6-A66B-66FF9F4FD1E9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1B5B2-3396-4B1B-BB5B-2AABFD36A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8C50E1B-74A5-4421-A8F3-5589182642AD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9C8EE5-51E2-4A9E-AAF4-5CCBEE0E9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F90B1-4454-4B28-968D-C341FD22DB69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FAC96-BE97-46A6-B8FA-72F09F91D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73C36-F7B0-4D01-8CE2-F78ED457AD4B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0AB37-D767-4BC9-B1BC-464ADA9E3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21C91-9C72-4587-8975-EB8D8A382D46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8D35E-1E28-4C4C-8685-18C063BCD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E182B7-8E39-4CAC-B726-3AD1DD69FE32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DB39309-57F6-4475-95FA-5C2B7D973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3B84D-4519-4B59-A36B-D4045D4833A5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8B921-65FC-460B-B76D-37535B9A7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26A30-97CE-48C9-85BB-60C4CFD5CD99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4A0EF-8D4E-4227-9DF8-0A5D287A63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B61D60-1B8B-4558-AE1B-B9BA9EE7DC08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D941BE-FE8E-4A5E-9566-263DC9EB9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5C2E6-E71A-4144-826C-6F60D3AFE8AC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17721-72D0-429D-BB84-995AD6A4B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F383F-2557-4527-8D6F-78BC8BEFC5E5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F3F7-0654-4917-8F0D-AA8CFE81C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66FE4-EF04-40DA-A57B-6B39D902C853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EAAD5-2F86-411D-A31A-C5B903A0D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D134CE-3CA8-4740-A427-90AA6C0A8330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4F7337-B32A-4E90-8BF7-A308BF1673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6A188-0669-4A55-9AF3-1A7665749C87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7E5F9-F478-4F0D-ACB8-D36E65687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7C63B-1FDD-4185-B4B7-64C3D5A116B2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424E1-C7B3-472B-8F46-C4CB2C618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ACB4-D254-4994-875B-6AB7216F6C70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8B0AA-6847-4B41-B1E0-5655331EF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45E3DC6-D4FB-437E-BC9E-351B87403FFF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492500" y="6092825"/>
            <a:ext cx="2286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CEE259-F5A7-4B70-972F-ACD827219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425B9-A663-40F0-9CE1-9497336AA0EC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3DE4-8E86-4DBC-8E5D-7D1C7D567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184095-B1B0-4D12-9917-FABE8355E513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062663" y="6111875"/>
            <a:ext cx="22860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99797F-C871-4A81-8AA0-5BA1FDB5A7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27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A7A399"/>
                </a:solidFill>
              </a:defRPr>
            </a:lvl1pPr>
          </a:lstStyle>
          <a:p>
            <a:pPr>
              <a:defRPr/>
            </a:pPr>
            <a:fld id="{CA18B8FB-2C78-485A-AF56-0619969E0E4C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3132138" y="609282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 smtClean="0">
                <a:solidFill>
                  <a:srgbClr val="A7A399"/>
                </a:solidFill>
              </a:defRPr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F22705-4A64-4612-9F09-AC4380092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6" r:id="rId1"/>
    <p:sldLayoutId id="2147484130" r:id="rId2"/>
    <p:sldLayoutId id="2147484147" r:id="rId3"/>
    <p:sldLayoutId id="2147484131" r:id="rId4"/>
    <p:sldLayoutId id="2147484132" r:id="rId5"/>
    <p:sldLayoutId id="2147484133" r:id="rId6"/>
    <p:sldLayoutId id="2147484148" r:id="rId7"/>
    <p:sldLayoutId id="2147484134" r:id="rId8"/>
    <p:sldLayoutId id="2147484149" r:id="rId9"/>
    <p:sldLayoutId id="2147484135" r:id="rId10"/>
    <p:sldLayoutId id="2147484136" r:id="rId11"/>
    <p:sldLayoutId id="2147484137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29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A7A399"/>
                </a:solidFill>
              </a:defRPr>
            </a:lvl1pPr>
          </a:lstStyle>
          <a:p>
            <a:pPr>
              <a:defRPr/>
            </a:pPr>
            <a:fld id="{35DA8385-4C0A-43AF-BA8E-FB3B254542B1}" type="datetime1">
              <a:rPr lang="ru-RU"/>
              <a:pPr>
                <a:defRPr/>
              </a:pPr>
              <a:t>03.12.2013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 smtClean="0">
                <a:solidFill>
                  <a:srgbClr val="A7A399"/>
                </a:solidFill>
              </a:defRPr>
            </a:lvl1pPr>
          </a:lstStyle>
          <a:p>
            <a:pPr>
              <a:defRPr/>
            </a:pPr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4D5D6CF-CBC0-4408-B07C-3610B646D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38" r:id="rId2"/>
    <p:sldLayoutId id="2147484151" r:id="rId3"/>
    <p:sldLayoutId id="2147484139" r:id="rId4"/>
    <p:sldLayoutId id="2147484140" r:id="rId5"/>
    <p:sldLayoutId id="2147484141" r:id="rId6"/>
    <p:sldLayoutId id="2147484152" r:id="rId7"/>
    <p:sldLayoutId id="2147484142" r:id="rId8"/>
    <p:sldLayoutId id="2147484153" r:id="rId9"/>
    <p:sldLayoutId id="2147484143" r:id="rId10"/>
    <p:sldLayoutId id="2147484144" r:id="rId11"/>
    <p:sldLayoutId id="2147484145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4.emf"/><Relationship Id="rId3" Type="http://schemas.openxmlformats.org/officeDocument/2006/relationships/notesSlide" Target="../notesSlides/notesSlide1.xml"/><Relationship Id="rId7" Type="http://schemas.openxmlformats.org/officeDocument/2006/relationships/slide" Target="slide5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slide" Target="slide24.xml"/><Relationship Id="rId11" Type="http://schemas.openxmlformats.org/officeDocument/2006/relationships/image" Target="../media/image3.emf"/><Relationship Id="rId5" Type="http://schemas.openxmlformats.org/officeDocument/2006/relationships/slide" Target="slide2.xml"/><Relationship Id="rId10" Type="http://schemas.openxmlformats.org/officeDocument/2006/relationships/oleObject" Target="../embeddings/oleObject2.bin"/><Relationship Id="rId4" Type="http://schemas.openxmlformats.org/officeDocument/2006/relationships/audio" Target="../media/audio1.wav"/><Relationship Id="rId9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7.bin"/><Relationship Id="rId12" Type="http://schemas.openxmlformats.org/officeDocument/2006/relationships/image" Target="../media/image1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9.bin"/><Relationship Id="rId5" Type="http://schemas.openxmlformats.org/officeDocument/2006/relationships/slide" Target="slide28.xml"/><Relationship Id="rId10" Type="http://schemas.openxmlformats.org/officeDocument/2006/relationships/image" Target="../media/image13.emf"/><Relationship Id="rId4" Type="http://schemas.openxmlformats.org/officeDocument/2006/relationships/slide" Target="slide2.xml"/><Relationship Id="rId9" Type="http://schemas.openxmlformats.org/officeDocument/2006/relationships/oleObject" Target="../embeddings/oleObject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26" Type="http://schemas.openxmlformats.org/officeDocument/2006/relationships/slide" Target="slide26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5" Type="http://schemas.openxmlformats.org/officeDocument/2006/relationships/slide" Target="slide25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19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4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slide" Target="slide23.xml"/><Relationship Id="rId28" Type="http://schemas.openxmlformats.org/officeDocument/2006/relationships/slide" Target="slide28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Relationship Id="rId27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slide" Target="slide28.xml"/><Relationship Id="rId11" Type="http://schemas.openxmlformats.org/officeDocument/2006/relationships/oleObject" Target="../embeddings/oleObject12.bin"/><Relationship Id="rId5" Type="http://schemas.openxmlformats.org/officeDocument/2006/relationships/image" Target="../media/image5.wmf"/><Relationship Id="rId10" Type="http://schemas.openxmlformats.org/officeDocument/2006/relationships/image" Target="../media/image16.emf"/><Relationship Id="rId4" Type="http://schemas.openxmlformats.org/officeDocument/2006/relationships/slide" Target="slide2.xml"/><Relationship Id="rId9" Type="http://schemas.openxmlformats.org/officeDocument/2006/relationships/oleObject" Target="../embeddings/oleObject1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2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15.bin"/><Relationship Id="rId5" Type="http://schemas.openxmlformats.org/officeDocument/2006/relationships/slide" Target="slide28.xml"/><Relationship Id="rId10" Type="http://schemas.openxmlformats.org/officeDocument/2006/relationships/image" Target="../media/image22.emf"/><Relationship Id="rId4" Type="http://schemas.openxmlformats.org/officeDocument/2006/relationships/slide" Target="slide2.xml"/><Relationship Id="rId9" Type="http://schemas.openxmlformats.org/officeDocument/2006/relationships/oleObject" Target="../embeddings/oleObject14.bin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45.xml"/><Relationship Id="rId13" Type="http://schemas.openxmlformats.org/officeDocument/2006/relationships/slide" Target="slide50.xml"/><Relationship Id="rId18" Type="http://schemas.openxmlformats.org/officeDocument/2006/relationships/slide" Target="slide29.xml"/><Relationship Id="rId26" Type="http://schemas.openxmlformats.org/officeDocument/2006/relationships/slide" Target="slide37.xml"/><Relationship Id="rId3" Type="http://schemas.openxmlformats.org/officeDocument/2006/relationships/slide" Target="slide40.xml"/><Relationship Id="rId21" Type="http://schemas.openxmlformats.org/officeDocument/2006/relationships/slide" Target="slide32.xml"/><Relationship Id="rId7" Type="http://schemas.openxmlformats.org/officeDocument/2006/relationships/slide" Target="slide44.xml"/><Relationship Id="rId12" Type="http://schemas.openxmlformats.org/officeDocument/2006/relationships/slide" Target="slide49.xml"/><Relationship Id="rId17" Type="http://schemas.openxmlformats.org/officeDocument/2006/relationships/slide" Target="slide54.xml"/><Relationship Id="rId25" Type="http://schemas.openxmlformats.org/officeDocument/2006/relationships/slide" Target="slide36.xml"/><Relationship Id="rId2" Type="http://schemas.openxmlformats.org/officeDocument/2006/relationships/notesSlide" Target="../notesSlides/notesSlide3.xml"/><Relationship Id="rId16" Type="http://schemas.openxmlformats.org/officeDocument/2006/relationships/slide" Target="slide53.xml"/><Relationship Id="rId20" Type="http://schemas.openxmlformats.org/officeDocument/2006/relationships/slide" Target="slide31.xml"/><Relationship Id="rId29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3.xml"/><Relationship Id="rId11" Type="http://schemas.openxmlformats.org/officeDocument/2006/relationships/slide" Target="slide48.xml"/><Relationship Id="rId24" Type="http://schemas.openxmlformats.org/officeDocument/2006/relationships/slide" Target="slide35.xml"/><Relationship Id="rId5" Type="http://schemas.openxmlformats.org/officeDocument/2006/relationships/slide" Target="slide42.xml"/><Relationship Id="rId15" Type="http://schemas.openxmlformats.org/officeDocument/2006/relationships/slide" Target="slide52.xml"/><Relationship Id="rId23" Type="http://schemas.openxmlformats.org/officeDocument/2006/relationships/slide" Target="slide34.xml"/><Relationship Id="rId28" Type="http://schemas.openxmlformats.org/officeDocument/2006/relationships/slide" Target="slide39.xml"/><Relationship Id="rId10" Type="http://schemas.openxmlformats.org/officeDocument/2006/relationships/slide" Target="slide47.xml"/><Relationship Id="rId19" Type="http://schemas.openxmlformats.org/officeDocument/2006/relationships/slide" Target="slide30.xml"/><Relationship Id="rId4" Type="http://schemas.openxmlformats.org/officeDocument/2006/relationships/slide" Target="slide41.xml"/><Relationship Id="rId9" Type="http://schemas.openxmlformats.org/officeDocument/2006/relationships/slide" Target="slide46.xml"/><Relationship Id="rId14" Type="http://schemas.openxmlformats.org/officeDocument/2006/relationships/slide" Target="slide51.xml"/><Relationship Id="rId22" Type="http://schemas.openxmlformats.org/officeDocument/2006/relationships/slide" Target="slide33.xml"/><Relationship Id="rId27" Type="http://schemas.openxmlformats.org/officeDocument/2006/relationships/slide" Target="slide3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28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slide" Target="slide54.xml"/><Relationship Id="rId3" Type="http://schemas.openxmlformats.org/officeDocument/2006/relationships/image" Target="../media/image26.png"/><Relationship Id="rId7" Type="http://schemas.openxmlformats.org/officeDocument/2006/relationships/slide" Target="slide28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24.jpeg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slide" Target="slide2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4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33.emf"/><Relationship Id="rId3" Type="http://schemas.openxmlformats.org/officeDocument/2006/relationships/audio" Target="../media/audio2.wav"/><Relationship Id="rId7" Type="http://schemas.openxmlformats.org/officeDocument/2006/relationships/image" Target="../media/image5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slide" Target="slide54.xml"/><Relationship Id="rId11" Type="http://schemas.openxmlformats.org/officeDocument/2006/relationships/image" Target="../media/image32.emf"/><Relationship Id="rId5" Type="http://schemas.openxmlformats.org/officeDocument/2006/relationships/slide" Target="slide28.xml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34.jpeg"/><Relationship Id="rId9" Type="http://schemas.openxmlformats.org/officeDocument/2006/relationships/image" Target="../media/image31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slide" Target="slide28.xml"/><Relationship Id="rId11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10" Type="http://schemas.openxmlformats.org/officeDocument/2006/relationships/image" Target="../media/image7.emf"/><Relationship Id="rId4" Type="http://schemas.openxmlformats.org/officeDocument/2006/relationships/slide" Target="slide2.xml"/><Relationship Id="rId9" Type="http://schemas.openxmlformats.org/officeDocument/2006/relationships/oleObject" Target="../embeddings/oleObject5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19.bin"/><Relationship Id="rId12" Type="http://schemas.openxmlformats.org/officeDocument/2006/relationships/image" Target="../media/image3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21.bin"/><Relationship Id="rId5" Type="http://schemas.openxmlformats.org/officeDocument/2006/relationships/slide" Target="slide54.xml"/><Relationship Id="rId10" Type="http://schemas.openxmlformats.org/officeDocument/2006/relationships/image" Target="../media/image36.emf"/><Relationship Id="rId4" Type="http://schemas.openxmlformats.org/officeDocument/2006/relationships/slide" Target="slide28.xml"/><Relationship Id="rId9" Type="http://schemas.openxmlformats.org/officeDocument/2006/relationships/oleObject" Target="../embeddings/oleObject20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emf"/><Relationship Id="rId3" Type="http://schemas.openxmlformats.org/officeDocument/2006/relationships/audio" Target="../media/audio2.wav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4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slide" Target="slide54.xml"/><Relationship Id="rId11" Type="http://schemas.openxmlformats.org/officeDocument/2006/relationships/oleObject" Target="../embeddings/oleObject24.bin"/><Relationship Id="rId5" Type="http://schemas.openxmlformats.org/officeDocument/2006/relationships/slide" Target="slide28.xml"/><Relationship Id="rId10" Type="http://schemas.openxmlformats.org/officeDocument/2006/relationships/image" Target="../media/image39.e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23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13" Type="http://schemas.openxmlformats.org/officeDocument/2006/relationships/image" Target="../media/image43.emf"/><Relationship Id="rId3" Type="http://schemas.openxmlformats.org/officeDocument/2006/relationships/audio" Target="../media/audio2.wav"/><Relationship Id="rId7" Type="http://schemas.openxmlformats.org/officeDocument/2006/relationships/slide" Target="slide54.xml"/><Relationship Id="rId12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slide" Target="slide28.xml"/><Relationship Id="rId11" Type="http://schemas.openxmlformats.org/officeDocument/2006/relationships/image" Target="../media/image42.e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44.jpeg"/><Relationship Id="rId9" Type="http://schemas.openxmlformats.org/officeDocument/2006/relationships/image" Target="../media/image41.e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oleObject" Target="../embeddings/oleObject30.bin"/><Relationship Id="rId3" Type="http://schemas.openxmlformats.org/officeDocument/2006/relationships/audio" Target="../media/audio3.wav"/><Relationship Id="rId7" Type="http://schemas.openxmlformats.org/officeDocument/2006/relationships/slide" Target="slide58.xml"/><Relationship Id="rId12" Type="http://schemas.openxmlformats.org/officeDocument/2006/relationships/image" Target="../media/image4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slide" Target="slide57.xml"/><Relationship Id="rId11" Type="http://schemas.openxmlformats.org/officeDocument/2006/relationships/oleObject" Target="../embeddings/oleObject29.bin"/><Relationship Id="rId5" Type="http://schemas.openxmlformats.org/officeDocument/2006/relationships/slide" Target="slide56.xml"/><Relationship Id="rId10" Type="http://schemas.openxmlformats.org/officeDocument/2006/relationships/image" Target="../media/image45.emf"/><Relationship Id="rId4" Type="http://schemas.openxmlformats.org/officeDocument/2006/relationships/slide" Target="slide55.xml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47.e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slide" Target="slide28.xml"/><Relationship Id="rId4" Type="http://schemas.openxmlformats.org/officeDocument/2006/relationships/image" Target="../media/image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Нижний колонтитул 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grpSp>
        <p:nvGrpSpPr>
          <p:cNvPr id="1030" name="Группа 47"/>
          <p:cNvGrpSpPr>
            <a:grpSpLocks/>
          </p:cNvGrpSpPr>
          <p:nvPr/>
        </p:nvGrpSpPr>
        <p:grpSpPr bwMode="auto">
          <a:xfrm>
            <a:off x="214313" y="214313"/>
            <a:ext cx="8715375" cy="6429375"/>
            <a:chOff x="214313" y="214313"/>
            <a:chExt cx="8715374" cy="6429366"/>
          </a:xfrm>
        </p:grpSpPr>
        <p:grpSp>
          <p:nvGrpSpPr>
            <p:cNvPr id="1031" name="Группа 3"/>
            <p:cNvGrpSpPr>
              <a:grpSpLocks/>
            </p:cNvGrpSpPr>
            <p:nvPr/>
          </p:nvGrpSpPr>
          <p:grpSpPr bwMode="auto">
            <a:xfrm>
              <a:off x="214313" y="214313"/>
              <a:ext cx="8715374" cy="6429366"/>
              <a:chOff x="214282" y="214290"/>
              <a:chExt cx="8715436" cy="6429420"/>
            </a:xfrm>
          </p:grpSpPr>
          <p:sp>
            <p:nvSpPr>
              <p:cNvPr id="16" name="Скругленный прямоугольник 15">
                <a:hlinkClick r:id="rId5" action="ppaction://hlinksldjump"/>
              </p:cNvPr>
              <p:cNvSpPr/>
              <p:nvPr/>
            </p:nvSpPr>
            <p:spPr>
              <a:xfrm>
                <a:off x="428595" y="6000767"/>
                <a:ext cx="2643207" cy="357191"/>
              </a:xfrm>
              <a:prstGeom prst="roundRect">
                <a:avLst/>
              </a:prstGeom>
              <a:ln w="127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/>
                  <a:t>Продолжить игру</a:t>
                </a:r>
              </a:p>
            </p:txBody>
          </p:sp>
          <p:sp>
            <p:nvSpPr>
              <p:cNvPr id="17" name="Скругленный прямоугольник 16">
                <a:hlinkClick r:id="rId6" action="ppaction://hlinksldjump"/>
              </p:cNvPr>
              <p:cNvSpPr/>
              <p:nvPr/>
            </p:nvSpPr>
            <p:spPr>
              <a:xfrm>
                <a:off x="3214678" y="6000767"/>
                <a:ext cx="1857388" cy="357191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000" b="1" dirty="0"/>
                  <a:t>II </a:t>
                </a:r>
                <a:r>
                  <a:rPr lang="ru-RU" sz="2000" b="1" dirty="0"/>
                  <a:t>раунд </a:t>
                </a:r>
              </a:p>
            </p:txBody>
          </p:sp>
          <p:sp>
            <p:nvSpPr>
              <p:cNvPr id="18" name="Багетная рамка 17"/>
              <p:cNvSpPr/>
              <p:nvPr/>
            </p:nvSpPr>
            <p:spPr>
              <a:xfrm>
                <a:off x="7459683" y="571479"/>
                <a:ext cx="1000132" cy="928695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9" name="Прямоугольник 18">
                <a:hlinkClick r:id="rId7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" name="Группа 11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6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Овал 46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2" name="4-конечная звезда 21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4-конечная звезда 22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4-конечная звезда 23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Полилиния 24"/>
              <p:cNvSpPr/>
              <p:nvPr/>
            </p:nvSpPr>
            <p:spPr bwMode="auto">
              <a:xfrm rot="19275439">
                <a:off x="1038200" y="2798758"/>
                <a:ext cx="463553" cy="301627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6" name="Полилиния 14"/>
              <p:cNvSpPr/>
              <p:nvPr/>
            </p:nvSpPr>
            <p:spPr bwMode="auto">
              <a:xfrm rot="1394041">
                <a:off x="1825605" y="1938327"/>
                <a:ext cx="317502" cy="18891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Полилиния 26"/>
              <p:cNvSpPr/>
              <p:nvPr/>
            </p:nvSpPr>
            <p:spPr bwMode="auto">
              <a:xfrm rot="15154483">
                <a:off x="1438253" y="4021142"/>
                <a:ext cx="466728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8" name="Полилиния 27"/>
              <p:cNvSpPr/>
              <p:nvPr/>
            </p:nvSpPr>
            <p:spPr bwMode="auto">
              <a:xfrm rot="16898388">
                <a:off x="2042301" y="3042441"/>
                <a:ext cx="468315" cy="260352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9" name="Полилиния 28"/>
              <p:cNvSpPr/>
              <p:nvPr/>
            </p:nvSpPr>
            <p:spPr bwMode="auto">
              <a:xfrm rot="7884008">
                <a:off x="2588405" y="1229503"/>
                <a:ext cx="317502" cy="18891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0" name="Полилиния 29"/>
              <p:cNvSpPr/>
              <p:nvPr/>
            </p:nvSpPr>
            <p:spPr bwMode="auto">
              <a:xfrm rot="7469707">
                <a:off x="3367872" y="4949042"/>
                <a:ext cx="354015" cy="342902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Полилиния 30"/>
              <p:cNvSpPr/>
              <p:nvPr/>
            </p:nvSpPr>
            <p:spPr bwMode="auto">
              <a:xfrm rot="19744319">
                <a:off x="2454260" y="4997460"/>
                <a:ext cx="317502" cy="18891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Полилиния 31"/>
              <p:cNvSpPr/>
              <p:nvPr/>
            </p:nvSpPr>
            <p:spPr bwMode="auto">
              <a:xfrm rot="19744319">
                <a:off x="2759062" y="3762377"/>
                <a:ext cx="317502" cy="673105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3" name="Полилиния 32"/>
              <p:cNvSpPr/>
              <p:nvPr/>
            </p:nvSpPr>
            <p:spPr bwMode="auto">
              <a:xfrm rot="19744319">
                <a:off x="3508367" y="604818"/>
                <a:ext cx="317502" cy="673105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2357422" y="1714488"/>
                <a:ext cx="5572164" cy="1938992"/>
              </a:xfrm>
              <a:prstGeom prst="rect">
                <a:avLst/>
              </a:prstGeom>
              <a:noFill/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20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</a:rPr>
                  <a:t>СВОЯ</a:t>
                </a:r>
              </a:p>
            </p:txBody>
          </p:sp>
          <p:sp>
            <p:nvSpPr>
              <p:cNvPr id="35" name="4-конечная звезда 34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4-конечная звезда 35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4-конечная звезда 36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4-конечная звезда 37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4-конечная звезда 38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Пятно 1 39"/>
              <p:cNvSpPr/>
              <p:nvPr/>
            </p:nvSpPr>
            <p:spPr>
              <a:xfrm>
                <a:off x="500034" y="500042"/>
                <a:ext cx="142876" cy="71437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Пятно 1 40"/>
              <p:cNvSpPr/>
              <p:nvPr/>
            </p:nvSpPr>
            <p:spPr>
              <a:xfrm>
                <a:off x="1142975" y="500042"/>
                <a:ext cx="285752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Пятно 1 41"/>
              <p:cNvSpPr/>
              <p:nvPr/>
            </p:nvSpPr>
            <p:spPr>
              <a:xfrm>
                <a:off x="714347" y="714355"/>
                <a:ext cx="285752" cy="214315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Пятно 1 42"/>
              <p:cNvSpPr/>
              <p:nvPr/>
            </p:nvSpPr>
            <p:spPr>
              <a:xfrm>
                <a:off x="428595" y="1214422"/>
                <a:ext cx="285752" cy="214313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Пятно 1 43"/>
              <p:cNvSpPr/>
              <p:nvPr/>
            </p:nvSpPr>
            <p:spPr>
              <a:xfrm>
                <a:off x="1643042" y="357166"/>
                <a:ext cx="285752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Пятно 1 44"/>
              <p:cNvSpPr/>
              <p:nvPr/>
            </p:nvSpPr>
            <p:spPr>
              <a:xfrm>
                <a:off x="214282" y="1785926"/>
                <a:ext cx="500065" cy="214313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2" name="Группа 39"/>
            <p:cNvGrpSpPr>
              <a:grpSpLocks/>
            </p:cNvGrpSpPr>
            <p:nvPr/>
          </p:nvGrpSpPr>
          <p:grpSpPr bwMode="auto">
            <a:xfrm>
              <a:off x="3932669" y="2536140"/>
              <a:ext cx="3387294" cy="2320023"/>
              <a:chOff x="3932100" y="2535502"/>
              <a:chExt cx="3387559" cy="2320282"/>
            </a:xfrm>
          </p:grpSpPr>
          <p:sp>
            <p:nvSpPr>
              <p:cNvPr id="14" name="Прямоугольник 13"/>
              <p:cNvSpPr/>
              <p:nvPr/>
            </p:nvSpPr>
            <p:spPr>
              <a:xfrm>
                <a:off x="4429124" y="3286124"/>
                <a:ext cx="2890535" cy="156966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96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игра</a:t>
                </a: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3932100" y="2535502"/>
                <a:ext cx="869148" cy="156966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96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_</a:t>
                </a:r>
              </a:p>
            </p:txBody>
          </p:sp>
        </p:grpSp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6072188" y="5000625"/>
            <a:ext cx="1987550" cy="1143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" name="Формула" r:id="rId8" imgW="774360" imgH="444240" progId="Equation.3">
                    <p:embed/>
                  </p:oleObj>
                </mc:Choice>
                <mc:Fallback>
                  <p:oleObj name="Формула" r:id="rId8" imgW="774360" imgH="4442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lum bright="-30000" contrast="-54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2188" y="5000625"/>
                          <a:ext cx="1987550" cy="1143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3"/>
            <p:cNvGraphicFramePr>
              <a:graphicFrameLocks noChangeAspect="1"/>
            </p:cNvGraphicFramePr>
            <p:nvPr/>
          </p:nvGraphicFramePr>
          <p:xfrm>
            <a:off x="357188" y="5143500"/>
            <a:ext cx="928687" cy="1041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Формула" r:id="rId10" imgW="419040" imgH="469800" progId="Equation.3">
                    <p:embed/>
                  </p:oleObj>
                </mc:Choice>
                <mc:Fallback>
                  <p:oleObj name="Формула" r:id="rId10" imgW="419040" imgH="46980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88" y="5143500"/>
                          <a:ext cx="928687" cy="1041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4"/>
            <p:cNvGraphicFramePr>
              <a:graphicFrameLocks noChangeAspect="1"/>
            </p:cNvGraphicFramePr>
            <p:nvPr/>
          </p:nvGraphicFramePr>
          <p:xfrm>
            <a:off x="5429250" y="428625"/>
            <a:ext cx="642938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Формула" r:id="rId12" imgW="406080" imgH="203040" progId="Equation.3">
                    <p:embed/>
                  </p:oleObj>
                </mc:Choice>
                <mc:Fallback>
                  <p:oleObj name="Формула" r:id="rId12" imgW="406080" imgH="2030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29250" y="428625"/>
                          <a:ext cx="642938" cy="3238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advClick="0" advTm="10000">
    <p:comb/>
    <p:sndAc>
      <p:stSnd>
        <p:snd r:embed="rId4" name="Начало игры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AutoShape 18"/>
          <p:cNvSpPr>
            <a:spLocks noChangeArrowheads="1"/>
          </p:cNvSpPr>
          <p:nvPr/>
        </p:nvSpPr>
        <p:spPr bwMode="auto">
          <a:xfrm rot="10800000">
            <a:off x="5643563" y="4714875"/>
            <a:ext cx="2881312" cy="936625"/>
          </a:xfrm>
          <a:prstGeom prst="wedgeRectCallout">
            <a:avLst>
              <a:gd name="adj1" fmla="val 12699"/>
              <a:gd name="adj2" fmla="val 97116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CC0000"/>
                </a:solidFill>
                <a:latin typeface="Arial Black" pitchFamily="34" charset="0"/>
              </a:rPr>
              <a:t>Линейка</a:t>
            </a:r>
            <a:r>
              <a:rPr lang="ru-RU" sz="2800">
                <a:solidFill>
                  <a:srgbClr val="CC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14282" y="341865"/>
            <a:ext cx="414340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Инструменты </a:t>
            </a:r>
          </a:p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 устройства</a:t>
            </a:r>
          </a:p>
        </p:txBody>
      </p:sp>
      <p:sp>
        <p:nvSpPr>
          <p:cNvPr id="18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5286375" y="4071938"/>
            <a:ext cx="3384550" cy="1727200"/>
            <a:chOff x="4857752" y="4214818"/>
            <a:chExt cx="3384550" cy="1727200"/>
          </a:xfrm>
        </p:grpSpPr>
        <p:sp>
          <p:nvSpPr>
            <p:cNvPr id="20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4857752" y="4214818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8693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14765" y="421481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8684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30</a:t>
              </a: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571500" y="1571625"/>
            <a:ext cx="6572250" cy="23574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Планка для вычерчивания прямых линий и для измерений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90" name="AutoShape 18"/>
          <p:cNvSpPr>
            <a:spLocks noChangeArrowheads="1"/>
          </p:cNvSpPr>
          <p:nvPr/>
        </p:nvSpPr>
        <p:spPr bwMode="auto">
          <a:xfrm rot="10800000">
            <a:off x="6143625" y="5000625"/>
            <a:ext cx="2446338" cy="792163"/>
          </a:xfrm>
          <a:prstGeom prst="wedgeRectCallout">
            <a:avLst>
              <a:gd name="adj1" fmla="val 11384"/>
              <a:gd name="adj2" fmla="val 98894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Абак</a:t>
            </a:r>
            <a:r>
              <a:rPr lang="ru-RU" b="1">
                <a:solidFill>
                  <a:srgbClr val="CC0000"/>
                </a:solidFill>
                <a:latin typeface="Arial Black" pitchFamily="34" charset="0"/>
              </a:rPr>
              <a:t> </a:t>
            </a:r>
          </a:p>
        </p:txBody>
      </p:sp>
      <p:pic>
        <p:nvPicPr>
          <p:cNvPr id="28720" name="Picture 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214818"/>
            <a:ext cx="1873250" cy="1668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500034" y="357166"/>
            <a:ext cx="728664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Инструменты  и устройства</a:t>
            </a:r>
          </a:p>
        </p:txBody>
      </p:sp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429250" y="4214813"/>
            <a:ext cx="3384550" cy="1727200"/>
            <a:chOff x="4857752" y="4214818"/>
            <a:chExt cx="3384550" cy="1727200"/>
          </a:xfrm>
        </p:grpSpPr>
        <p:sp>
          <p:nvSpPr>
            <p:cNvPr id="19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4857752" y="4214818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9718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14765" y="421481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9709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00063" y="1000125"/>
            <a:ext cx="7286625" cy="31432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ru-RU" b="1" dirty="0"/>
              <a:t>В Древнем Египте и в  Древней Греции задолго до нашей эры использовали это устройство, предназначенное для вычислений. Это была доска с полосками, по которым передвигались камешки.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 это?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144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45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363" name="AutoShape 18"/>
          <p:cNvSpPr>
            <a:spLocks noChangeArrowheads="1"/>
          </p:cNvSpPr>
          <p:nvPr/>
        </p:nvSpPr>
        <p:spPr bwMode="auto">
          <a:xfrm rot="10800000">
            <a:off x="5795963" y="5084763"/>
            <a:ext cx="2449512" cy="649287"/>
          </a:xfrm>
          <a:prstGeom prst="wedgeRectCallout">
            <a:avLst>
              <a:gd name="adj1" fmla="val 1519"/>
              <a:gd name="adj2" fmla="val 10843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площадь</a:t>
            </a:r>
            <a:endParaRPr lang="ru-RU" sz="2800" dirty="0">
              <a:latin typeface="Arial Black" pitchFamily="34" charset="0"/>
            </a:endParaRPr>
          </a:p>
        </p:txBody>
      </p:sp>
      <p:grpSp>
        <p:nvGrpSpPr>
          <p:cNvPr id="2" name="Группа 64"/>
          <p:cNvGrpSpPr>
            <a:grpSpLocks/>
          </p:cNvGrpSpPr>
          <p:nvPr/>
        </p:nvGrpSpPr>
        <p:grpSpPr bwMode="auto">
          <a:xfrm>
            <a:off x="5572125" y="4572000"/>
            <a:ext cx="2952750" cy="1295400"/>
            <a:chOff x="5500688" y="4572000"/>
            <a:chExt cx="2952750" cy="1295400"/>
          </a:xfrm>
        </p:grpSpPr>
        <p:sp>
          <p:nvSpPr>
            <p:cNvPr id="3137" name="AutoShape 50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500688" y="4572000"/>
              <a:ext cx="2952750" cy="12954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38" name="Picture 51" descr="Рисунок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073880" y="4572000"/>
              <a:ext cx="1885927" cy="117989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pic>
      </p:grpSp>
      <p:sp>
        <p:nvSpPr>
          <p:cNvPr id="16" name="Прямоугольник 15"/>
          <p:cNvSpPr/>
          <p:nvPr/>
        </p:nvSpPr>
        <p:spPr bwMode="auto">
          <a:xfrm>
            <a:off x="1928794" y="285728"/>
            <a:ext cx="437049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/>
                <a:solidFill>
                  <a:schemeClr val="accent3"/>
                </a:solidFill>
              </a:rPr>
              <a:t>Кот в мешке</a:t>
            </a:r>
          </a:p>
        </p:txBody>
      </p:sp>
      <p:grpSp>
        <p:nvGrpSpPr>
          <p:cNvPr id="3087" name="Группа 63"/>
          <p:cNvGrpSpPr>
            <a:grpSpLocks/>
          </p:cNvGrpSpPr>
          <p:nvPr/>
        </p:nvGrpSpPr>
        <p:grpSpPr bwMode="auto">
          <a:xfrm>
            <a:off x="7500938" y="571500"/>
            <a:ext cx="857250" cy="857250"/>
            <a:chOff x="7500958" y="571480"/>
            <a:chExt cx="857256" cy="857256"/>
          </a:xfrm>
        </p:grpSpPr>
        <p:sp>
          <p:nvSpPr>
            <p:cNvPr id="62" name="Багетная рамка 61"/>
            <p:cNvSpPr/>
            <p:nvPr/>
          </p:nvSpPr>
          <p:spPr>
            <a:xfrm>
              <a:off x="7500958" y="571480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7568716" y="608551"/>
              <a:ext cx="697627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0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50</a:t>
              </a:r>
            </a:p>
          </p:txBody>
        </p:sp>
      </p:grpSp>
      <p:sp>
        <p:nvSpPr>
          <p:cNvPr id="66" name="Скругленный прямоугольник 65"/>
          <p:cNvSpPr/>
          <p:nvPr/>
        </p:nvSpPr>
        <p:spPr>
          <a:xfrm>
            <a:off x="571500" y="1428750"/>
            <a:ext cx="6858000" cy="27860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/>
              <a:t>Уберите лишнее слово из ряда: путь, скорость, метр, время, площадь, секунда.</a:t>
            </a:r>
          </a:p>
          <a:p>
            <a:pPr>
              <a:defRPr/>
            </a:pPr>
            <a:endParaRPr lang="ru-RU" dirty="0"/>
          </a:p>
        </p:txBody>
      </p:sp>
      <p:grpSp>
        <p:nvGrpSpPr>
          <p:cNvPr id="4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3090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3094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56" name="Прямоугольник 55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7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87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88" name="Овал 87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58" name="4-конечная звезда 57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4-конечная звезда 58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4-конечная звезда 59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Полилиния 60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4" name="Полилиния 63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5" name="Полилиния 64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7" name="Полилиния 66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8" name="Полилиния 67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9" name="Полилиния 68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0" name="Полилиния 69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1" name="Полилиния 70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2" name="Прямоугольник 71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73" name="Прямоугольник 72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74" name="4-конечная звезда 73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5" name="4-конечная звезда 74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6" name="4-конечная звезда 75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7" name="4-конечная звезда 76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" name="Пятно 1 77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" name="Пятно 1 78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0" name="Пятно 1 79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1" name="Пятно 1 80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" name="Пятно 1 81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" name="Пятно 1 82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3074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0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75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1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076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082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5" name="Полилиния 54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3" name="4-конечная звезда 52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WordArt 9"/>
          <p:cNvSpPr>
            <a:spLocks noChangeArrowheads="1" noChangeShapeType="1" noTextEdit="1"/>
          </p:cNvSpPr>
          <p:nvPr/>
        </p:nvSpPr>
        <p:spPr bwMode="auto">
          <a:xfrm rot="-277363">
            <a:off x="609600" y="387350"/>
            <a:ext cx="3744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 мире чисел</a:t>
            </a:r>
          </a:p>
        </p:txBody>
      </p:sp>
      <p:sp>
        <p:nvSpPr>
          <p:cNvPr id="33810" name="AutoShape 18"/>
          <p:cNvSpPr>
            <a:spLocks noChangeArrowheads="1"/>
          </p:cNvSpPr>
          <p:nvPr/>
        </p:nvSpPr>
        <p:spPr bwMode="auto">
          <a:xfrm rot="10800000">
            <a:off x="5580063" y="4724400"/>
            <a:ext cx="3024187" cy="865188"/>
          </a:xfrm>
          <a:prstGeom prst="wedgeRectCallout">
            <a:avLst>
              <a:gd name="adj1" fmla="val 3069"/>
              <a:gd name="adj2" fmla="val 87611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28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Натуральные</a:t>
            </a:r>
            <a:r>
              <a:rPr lang="ru-RU" sz="2800" b="1">
                <a:solidFill>
                  <a:schemeClr val="accent2"/>
                </a:solidFill>
                <a:latin typeface="Arial Black" pitchFamily="34" charset="0"/>
              </a:rPr>
              <a:t> </a:t>
            </a:r>
            <a:endParaRPr lang="ru-RU" sz="2800" b="1" baseline="3200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5286380" y="4071942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071942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0741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393" y="4071942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0732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428625" y="1571625"/>
            <a:ext cx="6572250" cy="2357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Эти числа появились в связи с необходимостью подсчета предметов</a:t>
            </a: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AutoShape 18"/>
          <p:cNvSpPr>
            <a:spLocks noChangeArrowheads="1"/>
          </p:cNvSpPr>
          <p:nvPr/>
        </p:nvSpPr>
        <p:spPr bwMode="auto">
          <a:xfrm rot="10800000">
            <a:off x="6227763" y="4652963"/>
            <a:ext cx="2449512" cy="863600"/>
          </a:xfrm>
          <a:prstGeom prst="wedgeRectCallout">
            <a:avLst>
              <a:gd name="adj1" fmla="val 10852"/>
              <a:gd name="adj2" fmla="val 96875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Делитель</a:t>
            </a:r>
            <a:endParaRPr lang="ru-RU" sz="3200" b="1" baseline="32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322637">
            <a:off x="609600" y="387350"/>
            <a:ext cx="3744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 мире чисел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5286380" y="4071942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071942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1765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393" y="4071942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1756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71500" y="1428750"/>
            <a:ext cx="6572250" cy="2357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 </a:t>
            </a:r>
            <a:r>
              <a:rPr lang="ru-RU" sz="4000" b="1" dirty="0"/>
              <a:t>Число, на которое делят </a:t>
            </a: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8" name="AutoShape 18"/>
          <p:cNvSpPr>
            <a:spLocks noChangeArrowheads="1"/>
          </p:cNvSpPr>
          <p:nvPr/>
        </p:nvSpPr>
        <p:spPr bwMode="auto">
          <a:xfrm rot="10800000">
            <a:off x="5940425" y="4857750"/>
            <a:ext cx="2592388" cy="792163"/>
          </a:xfrm>
          <a:prstGeom prst="wedgeRectCallout">
            <a:avLst>
              <a:gd name="adj1" fmla="val 7440"/>
              <a:gd name="adj2" fmla="val 97694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Единица</a:t>
            </a:r>
            <a:endParaRPr lang="ru-RU" sz="3200" b="1" baseline="32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322637">
            <a:off x="609600" y="387350"/>
            <a:ext cx="3744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 мире чисел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14938" y="4071938"/>
            <a:ext cx="3384550" cy="1727200"/>
            <a:chOff x="5286380" y="4071942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071942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2789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393" y="4071942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2780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714375" y="1357313"/>
            <a:ext cx="6572250" cy="264318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Назовите положительное число, которое при возведении в любую степень дает один и тот же результат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2" name="AutoShape 18"/>
          <p:cNvSpPr>
            <a:spLocks noChangeArrowheads="1"/>
          </p:cNvSpPr>
          <p:nvPr/>
        </p:nvSpPr>
        <p:spPr bwMode="auto">
          <a:xfrm rot="10800000">
            <a:off x="6011863" y="5157788"/>
            <a:ext cx="2520950" cy="719137"/>
          </a:xfrm>
          <a:prstGeom prst="wedgeRectCallout">
            <a:avLst>
              <a:gd name="adj1" fmla="val 4093"/>
              <a:gd name="adj2" fmla="val 113134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100 - сто</a:t>
            </a:r>
            <a:endParaRPr lang="ru-RU" sz="3200" b="1" baseline="320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322637">
            <a:off x="609600" y="387350"/>
            <a:ext cx="3744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 мире чисел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202113"/>
            <a:ext cx="3384550" cy="1727200"/>
            <a:chOff x="5286380" y="4071942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071942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3813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393" y="4071942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3804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714375" y="1428750"/>
            <a:ext cx="6572250" cy="2357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В каком числе столько же цифр, сколько букв в написании?</a:t>
            </a:r>
            <a:r>
              <a:rPr lang="ru-RU" sz="2800" dirty="0"/>
              <a:t>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6" name="AutoShape 18"/>
          <p:cNvSpPr>
            <a:spLocks noChangeArrowheads="1"/>
          </p:cNvSpPr>
          <p:nvPr/>
        </p:nvSpPr>
        <p:spPr bwMode="auto">
          <a:xfrm rot="10800000">
            <a:off x="5572125" y="4786313"/>
            <a:ext cx="2808288" cy="935037"/>
          </a:xfrm>
          <a:prstGeom prst="wedgeRectCallout">
            <a:avLst>
              <a:gd name="adj1" fmla="val 1667"/>
              <a:gd name="adj2" fmla="val 98556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10800000" anchor="ctr"/>
          <a:lstStyle/>
          <a:p>
            <a:pPr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Октет</a:t>
            </a:r>
          </a:p>
          <a:p>
            <a:pPr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1000</a:t>
            </a:r>
            <a:r>
              <a:rPr lang="ru-RU" b="1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2</a:t>
            </a: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=8</a:t>
            </a:r>
            <a:r>
              <a:rPr lang="ru-RU" b="1" baseline="-2500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10</a:t>
            </a:r>
            <a:r>
              <a:rPr lang="ru-RU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322637">
            <a:off x="609600" y="387350"/>
            <a:ext cx="3744913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i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В мире чисел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14938" y="4143375"/>
            <a:ext cx="3384550" cy="1727200"/>
            <a:chOff x="5286380" y="4071942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071942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4837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43393" y="4071942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4828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785813" y="1428750"/>
            <a:ext cx="6572250" cy="235743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называется музыкальный ансамбль из 1000</a:t>
            </a:r>
            <a:r>
              <a:rPr lang="ru-RU" sz="2800" b="1" baseline="-25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исполнителей?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WordArt 9"/>
          <p:cNvSpPr>
            <a:spLocks noChangeArrowheads="1" noChangeShapeType="1" noTextEdit="1"/>
          </p:cNvSpPr>
          <p:nvPr/>
        </p:nvSpPr>
        <p:spPr bwMode="auto">
          <a:xfrm rot="-432856">
            <a:off x="611188" y="549275"/>
            <a:ext cx="31686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Логика</a:t>
            </a:r>
          </a:p>
        </p:txBody>
      </p:sp>
      <p:sp>
        <p:nvSpPr>
          <p:cNvPr id="35844" name="AutoShape 18"/>
          <p:cNvSpPr>
            <a:spLocks noChangeArrowheads="1"/>
          </p:cNvSpPr>
          <p:nvPr/>
        </p:nvSpPr>
        <p:spPr bwMode="auto">
          <a:xfrm rot="10800000">
            <a:off x="5580063" y="4941888"/>
            <a:ext cx="2952750" cy="647700"/>
          </a:xfrm>
          <a:prstGeom prst="wedgeRectCallout">
            <a:avLst>
              <a:gd name="adj1" fmla="val -37046"/>
              <a:gd name="adj2" fmla="val 1862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CC0000"/>
                </a:solidFill>
                <a:latin typeface="Arial Black" pitchFamily="34" charset="0"/>
              </a:rPr>
              <a:t>Нисколько</a:t>
            </a:r>
            <a:endParaRPr lang="ru-RU" sz="3200" b="1" baseline="42000">
              <a:solidFill>
                <a:srgbClr val="CC0000"/>
              </a:solidFill>
              <a:latin typeface="Arial Black" pitchFamily="34" charset="0"/>
            </a:endParaRPr>
          </a:p>
        </p:txBody>
      </p:sp>
      <p:sp>
        <p:nvSpPr>
          <p:cNvPr id="13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5214942" y="4143380"/>
            <a:chExt cx="3384550" cy="1727200"/>
          </a:xfrm>
        </p:grpSpPr>
        <p:sp>
          <p:nvSpPr>
            <p:cNvPr id="17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5861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5852" name="Группа 19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1" name="Багетная рамка 20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</a:t>
              </a:r>
            </a:p>
          </p:txBody>
        </p:sp>
      </p:grpSp>
      <p:sp>
        <p:nvSpPr>
          <p:cNvPr id="23" name="Скругленный прямоугольник 22"/>
          <p:cNvSpPr/>
          <p:nvPr/>
        </p:nvSpPr>
        <p:spPr>
          <a:xfrm>
            <a:off x="571500" y="1428750"/>
            <a:ext cx="6786563" cy="2214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Сколько земли в дыре глубиной 2м, шириной 2 м, длиной 2м?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AutoShape 18"/>
          <p:cNvSpPr>
            <a:spLocks noChangeArrowheads="1"/>
          </p:cNvSpPr>
          <p:nvPr/>
        </p:nvSpPr>
        <p:spPr bwMode="auto">
          <a:xfrm rot="10800000">
            <a:off x="6227763" y="5157788"/>
            <a:ext cx="2162175" cy="647700"/>
          </a:xfrm>
          <a:prstGeom prst="wedgeRectCallout">
            <a:avLst>
              <a:gd name="adj1" fmla="val -36347"/>
              <a:gd name="adj2" fmla="val 115194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3200" b="1">
                <a:solidFill>
                  <a:srgbClr val="CC0000"/>
                </a:solidFill>
                <a:latin typeface="Arial Black" pitchFamily="34" charset="0"/>
              </a:rPr>
              <a:t>11</a:t>
            </a: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167144">
            <a:off x="611188" y="549275"/>
            <a:ext cx="31686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Логика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5214942" y="4143380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6885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6876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71500" y="1428750"/>
            <a:ext cx="6786563" cy="22145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Зайцы пилят бревно. Они сделали 10 распилов. Сколько получилось чурбачков?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4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1950" y="542290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1" name="AutoShape 14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72400" y="542290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2" name="AutoShape 14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08800" y="542290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3" name="AutoShape 14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2175" y="542290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4" name="AutoShape 1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8575" y="542290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5" name="AutoShape 1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1950" y="455295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6" name="AutoShape 14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72400" y="45529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7" name="AutoShape 14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08800" y="45529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8" name="AutoShape 14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2175" y="455295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299" name="AutoShape 14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8575" y="45529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0" name="AutoShape 1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1950" y="368935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1" name="AutoShape 1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72400" y="36893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2" name="AutoShape 13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08800" y="36893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3" name="AutoShape 13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2175" y="3689350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4" name="AutoShape 14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8575" y="3689350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5" name="AutoShape 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1950" y="1960563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6" name="AutoShape 4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72400" y="1960563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7" name="AutoShape 4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08800" y="1960563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8" name="AutoShape 4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2175" y="1960563"/>
            <a:ext cx="936625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09" name="AutoShape 4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8575" y="1960563"/>
            <a:ext cx="863600" cy="863600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8238" name="WordArt 46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5625" y="21050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8239" name="WordArt 47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13350" y="21050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8240" name="WordArt 48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16638" y="21050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8241" name="WordArt 49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69138" y="21050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8242" name="WordArt 50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66075" y="21050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50</a:t>
            </a:r>
          </a:p>
        </p:txBody>
      </p:sp>
      <p:sp>
        <p:nvSpPr>
          <p:cNvPr id="12315" name="AutoShape 5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171950" y="2824163"/>
            <a:ext cx="936625" cy="865187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16" name="AutoShape 5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72400" y="2824163"/>
            <a:ext cx="863600" cy="865187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17" name="AutoShape 5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908800" y="2824163"/>
            <a:ext cx="863600" cy="865187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18" name="AutoShape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72175" y="2824163"/>
            <a:ext cx="936625" cy="865187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12319" name="AutoShape 5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08575" y="2824163"/>
            <a:ext cx="863600" cy="865187"/>
          </a:xfrm>
          <a:prstGeom prst="bevel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/>
          </a:p>
        </p:txBody>
      </p:sp>
      <p:sp>
        <p:nvSpPr>
          <p:cNvPr id="8253" name="WordArt 61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87850" y="30194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8254" name="WordArt 62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53038" y="299085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8255" name="WordArt 63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76963" y="29956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8256" name="WordArt 64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80250" y="30178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8257" name="WordArt 65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27975" y="29797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50</a:t>
            </a:r>
          </a:p>
        </p:txBody>
      </p:sp>
      <p:sp>
        <p:nvSpPr>
          <p:cNvPr id="8280" name="WordArt 88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76738" y="3865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8281" name="WordArt 89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02250" y="38433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8282" name="WordArt 90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88075" y="38322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8283" name="WordArt 91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53263" y="38433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8284" name="WordArt 92">
            <a:hlinkClick r:id="rId1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16863" y="38433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50</a:t>
            </a:r>
          </a:p>
        </p:txBody>
      </p:sp>
      <p:sp>
        <p:nvSpPr>
          <p:cNvPr id="8285" name="WordArt 93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87850" y="46974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8286" name="WordArt 94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51450" y="46974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8287" name="WordArt 95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94425" y="46974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8288" name="WordArt 96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80250" y="46974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8289" name="WordArt 97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16863" y="46974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50</a:t>
            </a:r>
          </a:p>
        </p:txBody>
      </p:sp>
      <p:sp>
        <p:nvSpPr>
          <p:cNvPr id="8300" name="WordArt 108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87850" y="563245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10</a:t>
            </a:r>
          </a:p>
        </p:txBody>
      </p:sp>
      <p:sp>
        <p:nvSpPr>
          <p:cNvPr id="8301" name="WordArt 109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53038" y="563245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8302" name="WordArt 110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88075" y="563245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30</a:t>
            </a:r>
          </a:p>
        </p:txBody>
      </p:sp>
      <p:sp>
        <p:nvSpPr>
          <p:cNvPr id="8303" name="WordArt 111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53263" y="563245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8304" name="WordArt 112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43850" y="56213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tx1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8000"/>
                </a:solidFill>
                <a:latin typeface="Times New Roman"/>
                <a:cs typeface="Times New Roman"/>
              </a:rPr>
              <a:t>50</a:t>
            </a:r>
          </a:p>
        </p:txBody>
      </p:sp>
      <p:sp>
        <p:nvSpPr>
          <p:cNvPr id="8309" name="Rectangle 117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6929454" y="6357958"/>
            <a:ext cx="1714512" cy="431801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310" name="AutoShape 1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1960572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ПОСЛОВИЦЫ</a:t>
            </a:r>
          </a:p>
        </p:txBody>
      </p:sp>
      <p:sp>
        <p:nvSpPr>
          <p:cNvPr id="8311" name="AutoShape 1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2824172"/>
            <a:ext cx="3600450" cy="865188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tx1"/>
                </a:solidFill>
              </a:rPr>
              <a:t>ИНСТРУМЕНТЫ</a:t>
            </a:r>
          </a:p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tx1"/>
                </a:solidFill>
              </a:rPr>
              <a:t>И УСТРОЙСТВА</a:t>
            </a:r>
          </a:p>
        </p:txBody>
      </p:sp>
      <p:sp>
        <p:nvSpPr>
          <p:cNvPr id="8312" name="AutoShape 1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3689360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ЧИСЛА</a:t>
            </a:r>
          </a:p>
        </p:txBody>
      </p:sp>
      <p:sp>
        <p:nvSpPr>
          <p:cNvPr id="8317" name="AutoShape 1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4552960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ЛОГИКА</a:t>
            </a:r>
          </a:p>
        </p:txBody>
      </p:sp>
      <p:sp>
        <p:nvSpPr>
          <p:cNvPr id="8321" name="AutoShape 1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5416560"/>
            <a:ext cx="3600450" cy="865187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sz="2200" b="1" dirty="0">
                <a:solidFill>
                  <a:schemeClr val="tx1"/>
                </a:solidFill>
              </a:rPr>
              <a:t>ЗНАМЕНИТЫЕ ЛЮДИ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500562" y="500042"/>
            <a:ext cx="3420167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 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раунд </a:t>
            </a:r>
          </a:p>
        </p:txBody>
      </p:sp>
      <p:sp>
        <p:nvSpPr>
          <p:cNvPr id="61" name="AutoShape 1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1939952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ПОСЛОВИЦЫ</a:t>
            </a:r>
          </a:p>
        </p:txBody>
      </p:sp>
      <p:sp>
        <p:nvSpPr>
          <p:cNvPr id="62" name="AutoShape 1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2803552"/>
            <a:ext cx="3600450" cy="865188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tx1"/>
                </a:solidFill>
              </a:rPr>
              <a:t>ИНСТРУМЕНТЫ</a:t>
            </a:r>
          </a:p>
          <a:p>
            <a:pPr>
              <a:spcBef>
                <a:spcPct val="20000"/>
              </a:spcBef>
              <a:defRPr/>
            </a:pPr>
            <a:r>
              <a:rPr lang="ru-RU" sz="2000" b="1" dirty="0">
                <a:solidFill>
                  <a:schemeClr val="tx1"/>
                </a:solidFill>
              </a:rPr>
              <a:t>И УСТРОЙСТВА</a:t>
            </a:r>
          </a:p>
        </p:txBody>
      </p:sp>
      <p:sp>
        <p:nvSpPr>
          <p:cNvPr id="63" name="AutoShape 1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3668740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В МИРЕ ЧИСЕЛ</a:t>
            </a:r>
          </a:p>
        </p:txBody>
      </p:sp>
      <p:sp>
        <p:nvSpPr>
          <p:cNvPr id="64" name="AutoShape 1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71472" y="4532340"/>
            <a:ext cx="3600450" cy="863600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 dirty="0">
                <a:solidFill>
                  <a:schemeClr val="tx1"/>
                </a:solidFill>
              </a:rPr>
              <a:t>ЛОГИКА</a:t>
            </a:r>
          </a:p>
        </p:txBody>
      </p:sp>
      <p:grpSp>
        <p:nvGrpSpPr>
          <p:cNvPr id="21588" name="Группа 64"/>
          <p:cNvGrpSpPr>
            <a:grpSpLocks/>
          </p:cNvGrpSpPr>
          <p:nvPr/>
        </p:nvGrpSpPr>
        <p:grpSpPr bwMode="auto">
          <a:xfrm>
            <a:off x="785813" y="357188"/>
            <a:ext cx="3065462" cy="1487487"/>
            <a:chOff x="785786" y="428604"/>
            <a:chExt cx="3143272" cy="1571636"/>
          </a:xfrm>
        </p:grpSpPr>
        <p:grpSp>
          <p:nvGrpSpPr>
            <p:cNvPr id="21589" name="Группа 37"/>
            <p:cNvGrpSpPr>
              <a:grpSpLocks/>
            </p:cNvGrpSpPr>
            <p:nvPr/>
          </p:nvGrpSpPr>
          <p:grpSpPr bwMode="auto">
            <a:xfrm>
              <a:off x="785786" y="428604"/>
              <a:ext cx="3143272" cy="1571635"/>
              <a:chOff x="214282" y="214290"/>
              <a:chExt cx="8715436" cy="6429420"/>
            </a:xfrm>
          </p:grpSpPr>
          <p:sp>
            <p:nvSpPr>
              <p:cNvPr id="71" name="Багетная рамка 70"/>
              <p:cNvSpPr/>
              <p:nvPr/>
            </p:nvSpPr>
            <p:spPr>
              <a:xfrm>
                <a:off x="7458339" y="571099"/>
                <a:ext cx="1001982" cy="926329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72" name="Прямоугольник 71">
                <a:hlinkClick r:id="rId5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" name="Группа 11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8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9" name="Овал 98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75" name="4-конечная звезда 10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4-конечная звезда 75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4-конечная звезда 76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 bwMode="auto">
              <a:xfrm rot="19275439">
                <a:off x="1035727" y="2801154"/>
                <a:ext cx="464882" cy="295056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 bwMode="auto">
              <a:xfrm rot="1394041">
                <a:off x="1825576" y="1943442"/>
                <a:ext cx="320455" cy="1852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 bwMode="auto">
              <a:xfrm rot="15154483">
                <a:off x="1438824" y="4020588"/>
                <a:ext cx="466597" cy="388155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 bwMode="auto">
              <a:xfrm rot="16898388">
                <a:off x="2043624" y="3047659"/>
                <a:ext cx="466597" cy="261779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 bwMode="auto">
              <a:xfrm rot="7884008">
                <a:off x="2585070" y="1227672"/>
                <a:ext cx="322498" cy="18956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олилиния 82"/>
              <p:cNvSpPr/>
              <p:nvPr/>
            </p:nvSpPr>
            <p:spPr bwMode="auto">
              <a:xfrm rot="7469707">
                <a:off x="3364533" y="4946646"/>
                <a:ext cx="356809" cy="347536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олилиния 83"/>
              <p:cNvSpPr/>
              <p:nvPr/>
            </p:nvSpPr>
            <p:spPr bwMode="auto">
              <a:xfrm rot="19744319">
                <a:off x="2452944" y="4996903"/>
                <a:ext cx="320452" cy="19212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олилиния 84"/>
              <p:cNvSpPr/>
              <p:nvPr/>
            </p:nvSpPr>
            <p:spPr bwMode="auto">
              <a:xfrm rot="19744319">
                <a:off x="2759858" y="3761794"/>
                <a:ext cx="315940" cy="67244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олилиния 85"/>
              <p:cNvSpPr/>
              <p:nvPr/>
            </p:nvSpPr>
            <p:spPr bwMode="auto">
              <a:xfrm rot="19744319">
                <a:off x="3504573" y="605406"/>
                <a:ext cx="320455" cy="67244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4-конечная звезда 86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4-конечная звезда 87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4-конечная звезда 88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4-конечная звезда 89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4-конечная звезда 90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Пятно 1 91"/>
              <p:cNvSpPr/>
              <p:nvPr/>
            </p:nvSpPr>
            <p:spPr>
              <a:xfrm>
                <a:off x="498627" y="502482"/>
                <a:ext cx="148945" cy="68617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Пятно 1 92"/>
              <p:cNvSpPr/>
              <p:nvPr/>
            </p:nvSpPr>
            <p:spPr>
              <a:xfrm>
                <a:off x="1144049" y="502482"/>
                <a:ext cx="284345" cy="137234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Пятно 1 93"/>
              <p:cNvSpPr/>
              <p:nvPr/>
            </p:nvSpPr>
            <p:spPr>
              <a:xfrm>
                <a:off x="710760" y="715193"/>
                <a:ext cx="288860" cy="212715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Пятно 1 94"/>
              <p:cNvSpPr/>
              <p:nvPr/>
            </p:nvSpPr>
            <p:spPr>
              <a:xfrm>
                <a:off x="426412" y="1216100"/>
                <a:ext cx="284348" cy="212711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Пятно 1 95"/>
              <p:cNvSpPr/>
              <p:nvPr/>
            </p:nvSpPr>
            <p:spPr>
              <a:xfrm>
                <a:off x="1640527" y="358384"/>
                <a:ext cx="284345" cy="144098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Пятно 1 96"/>
              <p:cNvSpPr/>
              <p:nvPr/>
            </p:nvSpPr>
            <p:spPr>
              <a:xfrm>
                <a:off x="214282" y="1785620"/>
                <a:ext cx="496478" cy="212715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1590" name="Группа 41"/>
            <p:cNvGrpSpPr>
              <a:grpSpLocks/>
            </p:cNvGrpSpPr>
            <p:nvPr/>
          </p:nvGrpSpPr>
          <p:grpSpPr bwMode="auto">
            <a:xfrm>
              <a:off x="1938296" y="465675"/>
              <a:ext cx="1390075" cy="1114804"/>
              <a:chOff x="2116883" y="567443"/>
              <a:chExt cx="1863963" cy="2026917"/>
            </a:xfrm>
          </p:grpSpPr>
          <p:sp>
            <p:nvSpPr>
              <p:cNvPr id="68" name="Прямоугольник 67"/>
              <p:cNvSpPr/>
              <p:nvPr/>
            </p:nvSpPr>
            <p:spPr>
              <a:xfrm>
                <a:off x="2116883" y="928670"/>
                <a:ext cx="1845200" cy="1063228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2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</a:rPr>
                  <a:t>СВОЯ</a:t>
                </a: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2727269" y="1643050"/>
                <a:ext cx="1253577" cy="95131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28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игра</a:t>
                </a:r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2351472" y="567443"/>
                <a:ext cx="569387" cy="92332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54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_</a:t>
                </a:r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" dur="5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" dur="500"/>
                                        <p:tgtEl>
                                          <p:spTgt spid="8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2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" dur="500"/>
                                        <p:tgtEl>
                                          <p:spTgt spid="8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0" dur="500"/>
                                        <p:tgtEl>
                                          <p:spTgt spid="8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2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6" dur="500"/>
                                        <p:tgtEl>
                                          <p:spTgt spid="8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2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2" dur="500"/>
                                        <p:tgtEl>
                                          <p:spTgt spid="8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8" dur="500"/>
                                        <p:tgtEl>
                                          <p:spTgt spid="8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2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54" dur="500"/>
                                        <p:tgtEl>
                                          <p:spTgt spid="8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2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0" dur="500"/>
                                        <p:tgtEl>
                                          <p:spTgt spid="8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5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2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6" dur="500"/>
                                        <p:tgtEl>
                                          <p:spTgt spid="8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82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2" dur="500"/>
                                        <p:tgtEl>
                                          <p:spTgt spid="8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78" dur="500"/>
                                        <p:tgtEl>
                                          <p:spTgt spid="8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2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84" dur="500"/>
                                        <p:tgtEl>
                                          <p:spTgt spid="8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8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90" dur="500"/>
                                        <p:tgtEl>
                                          <p:spTgt spid="8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96" dur="500"/>
                                        <p:tgtEl>
                                          <p:spTgt spid="8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8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02" dur="500"/>
                                        <p:tgtEl>
                                          <p:spTgt spid="8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8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08" dur="500"/>
                                        <p:tgtEl>
                                          <p:spTgt spid="8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8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14" dur="500"/>
                                        <p:tgtEl>
                                          <p:spTgt spid="8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82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0" dur="500"/>
                                        <p:tgtEl>
                                          <p:spTgt spid="8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8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6" dur="500"/>
                                        <p:tgtEl>
                                          <p:spTgt spid="8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0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83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32" dur="500"/>
                                        <p:tgtEl>
                                          <p:spTgt spid="8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01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83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38" dur="500"/>
                                        <p:tgtEl>
                                          <p:spTgt spid="8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02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83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44" dur="500"/>
                                        <p:tgtEl>
                                          <p:spTgt spid="8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03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83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50" dur="500"/>
                                        <p:tgtEl>
                                          <p:spTgt spid="8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04"/>
                  </p:tgtEl>
                </p:cond>
              </p:nextCondLst>
            </p:seq>
          </p:childTnLst>
        </p:cTn>
      </p:par>
    </p:tnLst>
    <p:bldLst>
      <p:bldP spid="8238" grpId="0" animBg="1"/>
      <p:bldP spid="8239" grpId="0" animBg="1"/>
      <p:bldP spid="8240" grpId="0" animBg="1"/>
      <p:bldP spid="8241" grpId="0" animBg="1"/>
      <p:bldP spid="8242" grpId="0" animBg="1"/>
      <p:bldP spid="8253" grpId="0" animBg="1"/>
      <p:bldP spid="8254" grpId="0" animBg="1"/>
      <p:bldP spid="8255" grpId="0" animBg="1"/>
      <p:bldP spid="8256" grpId="0" animBg="1"/>
      <p:bldP spid="8257" grpId="0" animBg="1"/>
      <p:bldP spid="8280" grpId="0" animBg="1"/>
      <p:bldP spid="8281" grpId="0" animBg="1"/>
      <p:bldP spid="8282" grpId="0" animBg="1"/>
      <p:bldP spid="8283" grpId="0" animBg="1"/>
      <p:bldP spid="8284" grpId="0" animBg="1"/>
      <p:bldP spid="8285" grpId="0" animBg="1"/>
      <p:bldP spid="8286" grpId="0" animBg="1"/>
      <p:bldP spid="8287" grpId="0" animBg="1"/>
      <p:bldP spid="8288" grpId="0" animBg="1"/>
      <p:bldP spid="8289" grpId="0" animBg="1"/>
      <p:bldP spid="8300" grpId="0" animBg="1"/>
      <p:bldP spid="8301" grpId="0" animBg="1"/>
      <p:bldP spid="8302" grpId="0" animBg="1"/>
      <p:bldP spid="8303" grpId="0" animBg="1"/>
      <p:bldP spid="83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4102" name="AutoShape 18"/>
          <p:cNvSpPr>
            <a:spLocks noChangeArrowheads="1"/>
          </p:cNvSpPr>
          <p:nvPr/>
        </p:nvSpPr>
        <p:spPr bwMode="auto">
          <a:xfrm rot="10800000">
            <a:off x="5795963" y="5084763"/>
            <a:ext cx="2449512" cy="649287"/>
          </a:xfrm>
          <a:prstGeom prst="wedgeRectCallout">
            <a:avLst>
              <a:gd name="adj1" fmla="val 1519"/>
              <a:gd name="adj2" fmla="val 10843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>
                <a:latin typeface="Arial Black" pitchFamily="34" charset="0"/>
              </a:rPr>
              <a:t>Р.Декарт</a:t>
            </a:r>
          </a:p>
        </p:txBody>
      </p:sp>
      <p:sp>
        <p:nvSpPr>
          <p:cNvPr id="50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5143500" y="4357688"/>
            <a:ext cx="3384550" cy="1727200"/>
            <a:chOff x="5214942" y="4143380"/>
            <a:chExt cx="3384550" cy="1727200"/>
          </a:xfrm>
        </p:grpSpPr>
        <p:sp>
          <p:nvSpPr>
            <p:cNvPr id="52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168" name="Picture 73" descr="Рисунок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" name="Rectangle 11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4110" name="Группа 19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56" name="Багетная рамка 55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826112" y="502746"/>
              <a:ext cx="748929" cy="7694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30</a:t>
              </a:r>
            </a:p>
          </p:txBody>
        </p:sp>
      </p:grpSp>
      <p:sp>
        <p:nvSpPr>
          <p:cNvPr id="58" name="Скругленный прямоугольник 57"/>
          <p:cNvSpPr/>
          <p:nvPr/>
        </p:nvSpPr>
        <p:spPr>
          <a:xfrm>
            <a:off x="571500" y="1357313"/>
            <a:ext cx="6786563" cy="264318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3200" b="1" dirty="0"/>
              <a:t>Французский математик, благодаря которому мы знаем о координатах точки на плоскости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928794" y="428604"/>
            <a:ext cx="41024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/>
                <a:solidFill>
                  <a:schemeClr val="accent3"/>
                </a:solidFill>
              </a:rPr>
              <a:t>Кот в мешке</a:t>
            </a:r>
          </a:p>
        </p:txBody>
      </p:sp>
      <p:grpSp>
        <p:nvGrpSpPr>
          <p:cNvPr id="4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4114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4118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62" name="Прямоугольник 61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7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93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4" name="Овал 93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64" name="4-конечная звезда 63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4-конечная звезда 64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4-конечная звезда 67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9" name="Полилиния 68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0" name="Полилиния 69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1" name="Полилиния 70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2" name="Полилиния 71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4" name="Полилиния 73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5" name="Полилиния 74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6" name="Полилиния 75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7" name="Полилиния 76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8" name="Прямоугольник 77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79" name="Прямоугольник 78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80" name="4-конечная звезда 79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1" name="4-конечная звезда 80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" name="4-конечная звезда 81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" name="4-конечная звезда 82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" name="Пятно 1 83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" name="Пятно 1 84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6" name="Пятно 1 85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" name="Пятно 1 86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8" name="Пятно 1 87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9" name="Пятно 1 88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4098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104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099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105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100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4106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1" name="Полилиния 60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5" name="4-конечная звезда 54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AutoShape 18"/>
          <p:cNvSpPr>
            <a:spLocks noChangeArrowheads="1"/>
          </p:cNvSpPr>
          <p:nvPr/>
        </p:nvSpPr>
        <p:spPr bwMode="auto">
          <a:xfrm rot="10800000">
            <a:off x="5643563" y="4857750"/>
            <a:ext cx="2738437" cy="936625"/>
          </a:xfrm>
          <a:prstGeom prst="wedgeRectCallout">
            <a:avLst>
              <a:gd name="adj1" fmla="val -38060"/>
              <a:gd name="adj2" fmla="val 85593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CC0000"/>
                </a:solidFill>
                <a:latin typeface="Arial Black" pitchFamily="34" charset="0"/>
              </a:rPr>
              <a:t>Юра играл на гитаре</a:t>
            </a: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167144">
            <a:off x="611188" y="549275"/>
            <a:ext cx="31686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Логика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214813"/>
            <a:ext cx="3384550" cy="1727200"/>
            <a:chOff x="5214942" y="4143380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7909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7900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71500" y="1285875"/>
            <a:ext cx="6786563" cy="28575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Два мальчика играли на гитарах, а один на балалайке. На чем играл Юра, если Миша с Петей и Петя с Юрой играли на разных инструментах.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AutoShape 18"/>
          <p:cNvSpPr>
            <a:spLocks noChangeArrowheads="1"/>
          </p:cNvSpPr>
          <p:nvPr/>
        </p:nvSpPr>
        <p:spPr bwMode="auto">
          <a:xfrm rot="10800000">
            <a:off x="5292725" y="4724400"/>
            <a:ext cx="3097213" cy="792163"/>
          </a:xfrm>
          <a:prstGeom prst="wedgeRectCallout">
            <a:avLst>
              <a:gd name="adj1" fmla="val -34111"/>
              <a:gd name="adj2" fmla="val 109917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800" b="1">
                <a:solidFill>
                  <a:srgbClr val="CC0000"/>
                </a:solidFill>
                <a:latin typeface="Arial Black" pitchFamily="34" charset="0"/>
              </a:rPr>
              <a:t>2 см</a:t>
            </a: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167144">
            <a:off x="611188" y="549275"/>
            <a:ext cx="31686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Логика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143500" y="4071938"/>
            <a:ext cx="3384550" cy="1727200"/>
            <a:chOff x="5214942" y="4143380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8933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8924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714375" y="1643063"/>
            <a:ext cx="6786563" cy="221456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60 листов книги имеют толщину 1 см. Какова толщина книги, если в ней 240 страниц?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WordArt 9"/>
          <p:cNvSpPr>
            <a:spLocks noChangeArrowheads="1" noChangeShapeType="1" noTextEdit="1"/>
          </p:cNvSpPr>
          <p:nvPr/>
        </p:nvSpPr>
        <p:spPr bwMode="auto">
          <a:xfrm rot="21077314">
            <a:off x="559954" y="618480"/>
            <a:ext cx="3527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Знаменитые</a:t>
            </a:r>
          </a:p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люди</a:t>
            </a:r>
          </a:p>
        </p:txBody>
      </p:sp>
      <p:sp>
        <p:nvSpPr>
          <p:cNvPr id="38930" name="AutoShape 18"/>
          <p:cNvSpPr>
            <a:spLocks noChangeArrowheads="1"/>
          </p:cNvSpPr>
          <p:nvPr/>
        </p:nvSpPr>
        <p:spPr bwMode="auto">
          <a:xfrm rot="10800000">
            <a:off x="5429250" y="4786313"/>
            <a:ext cx="2952750" cy="865187"/>
          </a:xfrm>
          <a:prstGeom prst="wedgeRectCallout">
            <a:avLst>
              <a:gd name="adj1" fmla="val 3491"/>
              <a:gd name="adj2" fmla="val 102477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3200" b="1">
                <a:solidFill>
                  <a:srgbClr val="0099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Евклид</a:t>
            </a:r>
            <a:endParaRPr lang="ru-RU" sz="3200" b="1" baseline="32000">
              <a:solidFill>
                <a:srgbClr val="0099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38959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143380"/>
            <a:ext cx="1460481" cy="1732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6"/>
          <p:cNvGrpSpPr>
            <a:grpSpLocks/>
          </p:cNvGrpSpPr>
          <p:nvPr/>
        </p:nvGrpSpPr>
        <p:grpSpPr bwMode="auto">
          <a:xfrm>
            <a:off x="5214938" y="4143375"/>
            <a:ext cx="3384550" cy="1727200"/>
            <a:chOff x="5214942" y="4143380"/>
            <a:chExt cx="3384550" cy="1727200"/>
          </a:xfrm>
        </p:grpSpPr>
        <p:sp>
          <p:nvSpPr>
            <p:cNvPr id="19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39958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39949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00063" y="1785938"/>
            <a:ext cx="7929562" cy="2286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Автор книги, которая называется «Начала». В этой книге он сформулировал основные принципы построения геометрии.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AutoShape 18"/>
          <p:cNvSpPr>
            <a:spLocks noChangeArrowheads="1"/>
          </p:cNvSpPr>
          <p:nvPr/>
        </p:nvSpPr>
        <p:spPr bwMode="auto">
          <a:xfrm rot="10800000">
            <a:off x="5364163" y="4724400"/>
            <a:ext cx="2952750" cy="935038"/>
          </a:xfrm>
          <a:prstGeom prst="wedgeRectCallout">
            <a:avLst>
              <a:gd name="adj1" fmla="val -36130"/>
              <a:gd name="adj2" fmla="val 8174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3200" b="1">
                <a:latin typeface="Arial Black" pitchFamily="34" charset="0"/>
              </a:rPr>
              <a:t>Пифагор</a:t>
            </a:r>
            <a:endParaRPr lang="ru-RU" sz="3200" b="1" baseline="32000">
              <a:latin typeface="Arial Black" pitchFamily="34" charset="0"/>
            </a:endParaRPr>
          </a:p>
        </p:txBody>
      </p:sp>
      <p:pic>
        <p:nvPicPr>
          <p:cNvPr id="44079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4143380"/>
            <a:ext cx="2317738" cy="173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WordArt 9"/>
          <p:cNvSpPr>
            <a:spLocks noChangeArrowheads="1" noChangeShapeType="1" noTextEdit="1"/>
          </p:cNvSpPr>
          <p:nvPr/>
        </p:nvSpPr>
        <p:spPr bwMode="auto">
          <a:xfrm rot="21077314">
            <a:off x="559954" y="618480"/>
            <a:ext cx="3527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Знаменитые</a:t>
            </a:r>
          </a:p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люди</a:t>
            </a:r>
          </a:p>
        </p:txBody>
      </p:sp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214938" y="4143375"/>
            <a:ext cx="3384550" cy="1727200"/>
            <a:chOff x="5214942" y="4143380"/>
            <a:chExt cx="3384550" cy="1727200"/>
          </a:xfrm>
        </p:grpSpPr>
        <p:sp>
          <p:nvSpPr>
            <p:cNvPr id="19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0982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40973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428625" y="1785938"/>
            <a:ext cx="7929563" cy="2286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Ученый, который известен как создатель школы математиков. Он открыл замечательное свойство прямоугольных треугольников.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4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AutoShape 18"/>
          <p:cNvSpPr>
            <a:spLocks noChangeArrowheads="1"/>
          </p:cNvSpPr>
          <p:nvPr/>
        </p:nvSpPr>
        <p:spPr bwMode="auto">
          <a:xfrm rot="10800000">
            <a:off x="5651500" y="4868863"/>
            <a:ext cx="2738438" cy="865187"/>
          </a:xfrm>
          <a:prstGeom prst="wedgeRectCallout">
            <a:avLst>
              <a:gd name="adj1" fmla="val 2056"/>
              <a:gd name="adj2" fmla="val 102477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3200" b="1">
                <a:latin typeface="Arial Black" pitchFamily="34" charset="0"/>
              </a:rPr>
              <a:t>Архимед</a:t>
            </a:r>
            <a:endParaRPr lang="ru-RU" sz="3200" b="1" baseline="32000">
              <a:latin typeface="Arial Black" pitchFamily="34" charset="0"/>
            </a:endParaRPr>
          </a:p>
        </p:txBody>
      </p:sp>
      <p:pic>
        <p:nvPicPr>
          <p:cNvPr id="45103" name="Picture 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929066"/>
            <a:ext cx="1460482" cy="1953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WordArt 9"/>
          <p:cNvSpPr>
            <a:spLocks noChangeArrowheads="1" noChangeShapeType="1" noTextEdit="1"/>
          </p:cNvSpPr>
          <p:nvPr/>
        </p:nvSpPr>
        <p:spPr bwMode="auto">
          <a:xfrm rot="21077314">
            <a:off x="559954" y="618480"/>
            <a:ext cx="3527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Знаменитые</a:t>
            </a:r>
          </a:p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люди</a:t>
            </a:r>
          </a:p>
        </p:txBody>
      </p:sp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214938" y="4143375"/>
            <a:ext cx="3384550" cy="1727200"/>
            <a:chOff x="5214942" y="4143380"/>
            <a:chExt cx="3384550" cy="1727200"/>
          </a:xfrm>
        </p:grpSpPr>
        <p:sp>
          <p:nvSpPr>
            <p:cNvPr id="19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2006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41997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00063" y="1785938"/>
            <a:ext cx="7929562" cy="19288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Ученый, который нашел отношение длины окружности к диаметру.</a:t>
            </a:r>
            <a:r>
              <a:rPr lang="ru-RU" sz="2800" dirty="0"/>
              <a:t>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5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AutoShape 18"/>
          <p:cNvSpPr>
            <a:spLocks noChangeArrowheads="1"/>
          </p:cNvSpPr>
          <p:nvPr/>
        </p:nvSpPr>
        <p:spPr bwMode="auto">
          <a:xfrm rot="10800000">
            <a:off x="5786438" y="4714875"/>
            <a:ext cx="2665412" cy="935038"/>
          </a:xfrm>
          <a:prstGeom prst="wedgeRectCallout">
            <a:avLst>
              <a:gd name="adj1" fmla="val 625"/>
              <a:gd name="adj2" fmla="val 77843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3200" b="1">
                <a:latin typeface="Arial Black" pitchFamily="34" charset="0"/>
              </a:rPr>
              <a:t>Паскаль</a:t>
            </a:r>
            <a:endParaRPr lang="ru-RU" sz="3200" b="1" baseline="32000">
              <a:latin typeface="Arial Black" pitchFamily="34" charset="0"/>
            </a:endParaRPr>
          </a:p>
        </p:txBody>
      </p:sp>
      <p:sp>
        <p:nvSpPr>
          <p:cNvPr id="13" name="WordArt 9"/>
          <p:cNvSpPr>
            <a:spLocks noChangeArrowheads="1" noChangeShapeType="1" noTextEdit="1"/>
          </p:cNvSpPr>
          <p:nvPr/>
        </p:nvSpPr>
        <p:spPr bwMode="auto">
          <a:xfrm rot="21077314">
            <a:off x="559954" y="618480"/>
            <a:ext cx="352742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Знаменитые</a:t>
            </a:r>
          </a:p>
          <a:p>
            <a:pPr>
              <a:defRPr/>
            </a:pPr>
            <a:r>
              <a:rPr lang="ru-RU" sz="4800" b="1" i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cs typeface="Times New Roman"/>
              </a:rPr>
              <a:t>люди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5214942" y="4143380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3029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43020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642938" y="1785938"/>
            <a:ext cx="7929562" cy="2286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endParaRPr lang="ru-RU" sz="2800" b="1" dirty="0"/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И единица давления, и фамилия создателя одной из первых механических счетных машин </a:t>
            </a:r>
          </a:p>
          <a:p>
            <a:pPr marL="609600" indent="-609600">
              <a:spcBef>
                <a:spcPct val="20000"/>
              </a:spcBef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5126" name="AutoShape 18"/>
          <p:cNvSpPr>
            <a:spLocks noChangeArrowheads="1"/>
          </p:cNvSpPr>
          <p:nvPr/>
        </p:nvSpPr>
        <p:spPr bwMode="auto">
          <a:xfrm rot="10800000">
            <a:off x="4786313" y="4929188"/>
            <a:ext cx="3571875" cy="649287"/>
          </a:xfrm>
          <a:prstGeom prst="wedgeRectCallout">
            <a:avLst>
              <a:gd name="adj1" fmla="val 1519"/>
              <a:gd name="adj2" fmla="val 10843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>
                <a:latin typeface="Arial Black" pitchFamily="34" charset="0"/>
              </a:rPr>
              <a:t>Противоположные </a:t>
            </a:r>
          </a:p>
        </p:txBody>
      </p:sp>
      <p:sp>
        <p:nvSpPr>
          <p:cNvPr id="50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54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5133" name="Группа 21"/>
          <p:cNvGrpSpPr>
            <a:grpSpLocks/>
          </p:cNvGrpSpPr>
          <p:nvPr/>
        </p:nvGrpSpPr>
        <p:grpSpPr bwMode="auto">
          <a:xfrm>
            <a:off x="7715250" y="571500"/>
            <a:ext cx="857250" cy="857250"/>
            <a:chOff x="7786710" y="500042"/>
            <a:chExt cx="857256" cy="857256"/>
          </a:xfrm>
        </p:grpSpPr>
        <p:sp>
          <p:nvSpPr>
            <p:cNvPr id="56" name="Багетная рамка 55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826112" y="502746"/>
              <a:ext cx="748929" cy="7694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50</a:t>
              </a:r>
            </a:p>
          </p:txBody>
        </p:sp>
      </p:grpSp>
      <p:sp>
        <p:nvSpPr>
          <p:cNvPr id="58" name="Скругленный прямоугольник 57"/>
          <p:cNvSpPr/>
          <p:nvPr/>
        </p:nvSpPr>
        <p:spPr>
          <a:xfrm>
            <a:off x="571500" y="1500188"/>
            <a:ext cx="6858000" cy="192881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	Два почти одинаковых числа, разница между которыми только в знаке</a:t>
            </a:r>
            <a:endParaRPr lang="ru-RU" sz="2800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2214546" y="571480"/>
            <a:ext cx="41024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/>
                <a:solidFill>
                  <a:schemeClr val="accent3"/>
                </a:solidFill>
              </a:rPr>
              <a:t>Кот в мешке</a:t>
            </a:r>
          </a:p>
        </p:txBody>
      </p: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4714875" y="3714750"/>
            <a:ext cx="3857625" cy="2143125"/>
            <a:chOff x="5214942" y="4143380"/>
            <a:chExt cx="3384550" cy="1727200"/>
          </a:xfrm>
        </p:grpSpPr>
        <p:sp>
          <p:nvSpPr>
            <p:cNvPr id="63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14942" y="4143380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188" name="Picture 73" descr="Рисунок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71955" y="4143380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Группа 156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5138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5142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95" name="Прямоугольник 94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7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55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56" name="Овал 155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7" name="4-конечная звезда 96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8" name="4-конечная звезда 97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9" name="4-конечная звезда 98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0" name="Полилиния 99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1" name="Полилиния 100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07" name="Полилиния 106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5" name="Полилиния 134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6" name="Полилиния 135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7" name="Полилиния 136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8" name="Полилиния 137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39" name="Полилиния 138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40" name="Прямоугольник 139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141" name="Прямоугольник 140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142" name="4-конечная звезда 141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3" name="4-конечная звезда 142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4" name="4-конечная звезда 143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5" name="4-конечная звезда 144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6" name="Пятно 1 145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7" name="Пятно 1 146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8" name="Пятно 1 147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9" name="Пятно 1 148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0" name="Пятно 1 149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1" name="Пятно 1 150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5122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128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123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129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124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130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94" name="Полилиния 93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23" name="4-конечная звезда 122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58363" y="203995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15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14351" y="203995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16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0751" y="203995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1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85563" y="203995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1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1963" y="203995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19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58363" y="2832118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0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14351" y="2832118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1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0751" y="2832118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2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85563" y="2832118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3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1963" y="2832118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4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58363" y="3624280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5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14351" y="3624280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6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0751" y="3624280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7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85563" y="3624280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8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1963" y="3624280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29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58363" y="4416443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0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14351" y="4416443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1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0751" y="4416443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2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85563" y="4416443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3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1963" y="4416443"/>
            <a:ext cx="863600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4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258363" y="520860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5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714351" y="520860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6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50751" y="520860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7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985563" y="520860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38938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121963" y="5208605"/>
            <a:ext cx="863600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ru-RU" b="1">
              <a:solidFill>
                <a:srgbClr val="FF9900"/>
              </a:solidFill>
            </a:endParaRPr>
          </a:p>
        </p:txBody>
      </p:sp>
      <p:sp>
        <p:nvSpPr>
          <p:cNvPr id="120875" name="WordArt 43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32413" y="37766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120876" name="WordArt 44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89663" y="37639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60</a:t>
            </a:r>
          </a:p>
        </p:txBody>
      </p:sp>
      <p:sp>
        <p:nvSpPr>
          <p:cNvPr id="120877" name="WordArt 45">
            <a:hlinkClick r:id="rId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65963" y="37687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80</a:t>
            </a:r>
          </a:p>
        </p:txBody>
      </p:sp>
      <p:sp>
        <p:nvSpPr>
          <p:cNvPr id="120878" name="WordArt 46">
            <a:hlinkClick r:id="rId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85113" y="37687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120879" name="WordArt 47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02138" y="456088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120880" name="WordArt 48">
            <a:hlinkClick r:id="rId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64150" y="456088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120881" name="WordArt 49">
            <a:hlinkClick r:id="rId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27750" y="456088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60</a:t>
            </a:r>
          </a:p>
        </p:txBody>
      </p:sp>
      <p:sp>
        <p:nvSpPr>
          <p:cNvPr id="120882" name="WordArt 50">
            <a:hlinkClick r:id="rId1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992938" y="456088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80</a:t>
            </a:r>
          </a:p>
        </p:txBody>
      </p:sp>
      <p:sp>
        <p:nvSpPr>
          <p:cNvPr id="120883" name="WordArt 51">
            <a:hlinkClick r:id="rId1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56538" y="456088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120884" name="WordArt 52">
            <a:hlinkClick r:id="rId1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02138" y="53514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120885" name="WordArt 53">
            <a:hlinkClick r:id="rId1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64150" y="53514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120886" name="WordArt 54">
            <a:hlinkClick r:id="rId1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27750" y="53514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60</a:t>
            </a:r>
          </a:p>
        </p:txBody>
      </p:sp>
      <p:sp>
        <p:nvSpPr>
          <p:cNvPr id="120887" name="WordArt 55">
            <a:hlinkClick r:id="rId1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992938" y="53514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80</a:t>
            </a:r>
          </a:p>
        </p:txBody>
      </p:sp>
      <p:sp>
        <p:nvSpPr>
          <p:cNvPr id="120888" name="WordArt 56">
            <a:hlinkClick r:id="rId1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856538" y="53514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120889" name="Rectangle 57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6858000" y="6143625"/>
            <a:ext cx="1420813" cy="28892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8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sp>
        <p:nvSpPr>
          <p:cNvPr id="120890" name="AutoShape 5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9634" y="2012951"/>
            <a:ext cx="3568729" cy="839787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spcBef>
                <a:spcPct val="20000"/>
              </a:spcBef>
              <a:defRPr/>
            </a:pPr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РЕБУСЫ</a:t>
            </a:r>
          </a:p>
        </p:txBody>
      </p:sp>
      <p:sp>
        <p:nvSpPr>
          <p:cNvPr id="120891" name="AutoShape 5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9634" y="2819401"/>
            <a:ext cx="3568729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2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МИРЕ ЖИВОТНЫХ</a:t>
            </a:r>
          </a:p>
        </p:txBody>
      </p:sp>
      <p:sp>
        <p:nvSpPr>
          <p:cNvPr id="120892" name="AutoShape 6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9634" y="3611563"/>
            <a:ext cx="3568729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ЗАГАДКИ</a:t>
            </a:r>
          </a:p>
        </p:txBody>
      </p:sp>
      <p:sp>
        <p:nvSpPr>
          <p:cNvPr id="120893" name="AutoShape 6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9634" y="4403726"/>
            <a:ext cx="3568729" cy="792162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ЕДИНИЦЫ </a:t>
            </a:r>
          </a:p>
          <a:p>
            <a:pPr>
              <a:defRPr/>
            </a:pPr>
            <a:r>
              <a:rPr lang="ru-RU" sz="2000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ИЗМЕРЕНИЯ</a:t>
            </a:r>
          </a:p>
        </p:txBody>
      </p:sp>
      <p:sp>
        <p:nvSpPr>
          <p:cNvPr id="120894" name="AutoShape 6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89634" y="5208588"/>
            <a:ext cx="3568729" cy="792163"/>
          </a:xfrm>
          <a:prstGeom prst="bevel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b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НАУКИ</a:t>
            </a:r>
          </a:p>
        </p:txBody>
      </p:sp>
      <p:sp>
        <p:nvSpPr>
          <p:cNvPr id="120897" name="WordArt 65">
            <a:hlinkClick r:id="rId1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03725" y="21955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120898" name="WordArt 66">
            <a:hlinkClick r:id="rId19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295900" y="21955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120899" name="WordArt 67">
            <a:hlinkClick r:id="rId20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18225" y="21955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60</a:t>
            </a:r>
          </a:p>
        </p:txBody>
      </p:sp>
      <p:sp>
        <p:nvSpPr>
          <p:cNvPr id="120900" name="WordArt 68">
            <a:hlinkClick r:id="rId21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46913" y="21955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80</a:t>
            </a:r>
          </a:p>
        </p:txBody>
      </p:sp>
      <p:sp>
        <p:nvSpPr>
          <p:cNvPr id="120901" name="WordArt 69">
            <a:hlinkClick r:id="rId2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04163" y="219551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120902" name="WordArt 70">
            <a:hlinkClick r:id="rId2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03725" y="29813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120903" name="WordArt 71">
            <a:hlinkClick r:id="rId2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307013" y="2959100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40</a:t>
            </a:r>
          </a:p>
        </p:txBody>
      </p:sp>
      <p:sp>
        <p:nvSpPr>
          <p:cNvPr id="120904" name="WordArt 72">
            <a:hlinkClick r:id="rId25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43625" y="29813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60</a:t>
            </a:r>
          </a:p>
        </p:txBody>
      </p:sp>
      <p:sp>
        <p:nvSpPr>
          <p:cNvPr id="120905" name="WordArt 73">
            <a:hlinkClick r:id="rId26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046913" y="29813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80</a:t>
            </a:r>
          </a:p>
        </p:txBody>
      </p:sp>
      <p:sp>
        <p:nvSpPr>
          <p:cNvPr id="120906" name="WordArt 74">
            <a:hlinkClick r:id="rId2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7904163" y="2981325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100</a:t>
            </a:r>
          </a:p>
        </p:txBody>
      </p:sp>
      <p:sp>
        <p:nvSpPr>
          <p:cNvPr id="120907" name="WordArt 75">
            <a:hlinkClick r:id="rId28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403725" y="3767138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1" dir="t"/>
            </a:scene3d>
            <a:sp3d extrusionH="100000" prstMaterial="legacyMatte">
              <a:extrusionClr>
                <a:schemeClr val="bg2"/>
              </a:extrusionClr>
            </a:sp3d>
          </a:bodyPr>
          <a:lstStyle/>
          <a:p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009900"/>
                </a:solidFill>
                <a:latin typeface="Times New Roman"/>
                <a:cs typeface="Times New Roman"/>
              </a:rPr>
              <a:t>20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4357686" y="642918"/>
            <a:ext cx="33662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II </a:t>
            </a: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раунд </a:t>
            </a:r>
          </a:p>
        </p:txBody>
      </p:sp>
      <p:grpSp>
        <p:nvGrpSpPr>
          <p:cNvPr id="44154" name="Группа 95"/>
          <p:cNvGrpSpPr>
            <a:grpSpLocks/>
          </p:cNvGrpSpPr>
          <p:nvPr/>
        </p:nvGrpSpPr>
        <p:grpSpPr bwMode="auto">
          <a:xfrm>
            <a:off x="785813" y="403225"/>
            <a:ext cx="3143250" cy="1571625"/>
            <a:chOff x="785786" y="428604"/>
            <a:chExt cx="3143272" cy="1571636"/>
          </a:xfrm>
        </p:grpSpPr>
        <p:grpSp>
          <p:nvGrpSpPr>
            <p:cNvPr id="44155" name="Группа 37"/>
            <p:cNvGrpSpPr>
              <a:grpSpLocks/>
            </p:cNvGrpSpPr>
            <p:nvPr/>
          </p:nvGrpSpPr>
          <p:grpSpPr bwMode="auto">
            <a:xfrm>
              <a:off x="785786" y="428604"/>
              <a:ext cx="3143272" cy="1571636"/>
              <a:chOff x="214282" y="214290"/>
              <a:chExt cx="8715436" cy="6429420"/>
            </a:xfrm>
          </p:grpSpPr>
          <p:sp>
            <p:nvSpPr>
              <p:cNvPr id="67" name="Багетная рамка 66"/>
              <p:cNvSpPr/>
              <p:nvPr/>
            </p:nvSpPr>
            <p:spPr>
              <a:xfrm>
                <a:off x="7459538" y="571482"/>
                <a:ext cx="999193" cy="928692"/>
              </a:xfrm>
              <a:prstGeom prst="bevel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68" name="Прямоугольник 67">
                <a:hlinkClick r:id="rId29" action="ppaction://hlinksldjump"/>
              </p:cNvPr>
              <p:cNvSpPr/>
              <p:nvPr/>
            </p:nvSpPr>
            <p:spPr>
              <a:xfrm>
                <a:off x="7500958" y="642918"/>
                <a:ext cx="928459" cy="707886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4</a:t>
                </a:r>
                <a:r>
                  <a:rPr lang="en-US" sz="4000" b="1" spc="50" dirty="0">
                    <a:ln w="11430"/>
                    <a:gradFill>
                      <a:gsLst>
                        <a:gs pos="25000">
                          <a:schemeClr val="accent2">
                            <a:satMod val="155000"/>
                          </a:schemeClr>
                        </a:gs>
                        <a:gs pos="100000">
                          <a:schemeClr val="accent2">
                            <a:shade val="45000"/>
                            <a:satMod val="165000"/>
                          </a:schemeClr>
                        </a:gs>
                      </a:gsLst>
                      <a:lin ang="5400000"/>
                    </a:gradFill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+mn-lt"/>
                  </a:rPr>
                  <a:t>0</a:t>
                </a:r>
                <a:endParaRPr lang="ru-RU" sz="40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+mn-lt"/>
                </a:endParaRPr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214282" y="214290"/>
                <a:ext cx="8715436" cy="6429420"/>
              </a:xfrm>
              <a:prstGeom prst="rect">
                <a:avLst/>
              </a:prstGeom>
              <a:gradFill>
                <a:gsLst>
                  <a:gs pos="0">
                    <a:srgbClr val="000066"/>
                  </a:gs>
                  <a:gs pos="60000">
                    <a:schemeClr val="tx1"/>
                  </a:gs>
                  <a:gs pos="100000">
                    <a:srgbClr val="000066"/>
                  </a:gs>
                  <a:gs pos="100000">
                    <a:schemeClr val="tx1"/>
                  </a:gs>
                </a:gsLst>
              </a:gradFill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4" name="Группа 11"/>
              <p:cNvGrpSpPr/>
              <p:nvPr/>
            </p:nvGrpSpPr>
            <p:grpSpPr>
              <a:xfrm>
                <a:off x="642910" y="357166"/>
                <a:ext cx="5572164" cy="5572164"/>
                <a:chOff x="642910" y="357166"/>
                <a:chExt cx="5572164" cy="5572164"/>
              </a:xfrm>
              <a:gradFill>
                <a:gsLst>
                  <a:gs pos="0">
                    <a:schemeClr val="tx1"/>
                  </a:gs>
                  <a:gs pos="60000">
                    <a:srgbClr val="003399"/>
                  </a:gs>
                  <a:gs pos="100000">
                    <a:srgbClr val="000066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6200000" scaled="0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4" name="Овал 9"/>
                <p:cNvSpPr/>
                <p:nvPr/>
              </p:nvSpPr>
              <p:spPr>
                <a:xfrm>
                  <a:off x="642910" y="357166"/>
                  <a:ext cx="5572164" cy="5572164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5" name="Овал 94"/>
                <p:cNvSpPr/>
                <p:nvPr/>
              </p:nvSpPr>
              <p:spPr>
                <a:xfrm>
                  <a:off x="857224" y="548810"/>
                  <a:ext cx="5143536" cy="5143536"/>
                </a:xfrm>
                <a:prstGeom prst="ellipse">
                  <a:avLst/>
                </a:prstGeom>
                <a:grpFill/>
                <a:scene3d>
                  <a:camera prst="orthographicFront" fov="0">
                    <a:rot lat="0" lon="0" rev="0"/>
                  </a:camera>
                  <a:lightRig rig="contrasting" dir="t">
                    <a:rot lat="0" lon="0" rev="12000000"/>
                  </a:lightRig>
                </a:scene3d>
                <a:sp3d prstMaterial="powder">
                  <a:bevelT h="50800" prst="angle"/>
                </a:sp3d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71" name="4-конечная звезда 10"/>
              <p:cNvSpPr/>
              <p:nvPr/>
            </p:nvSpPr>
            <p:spPr>
              <a:xfrm>
                <a:off x="6500826" y="714356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4-конечная звезда 71"/>
              <p:cNvSpPr/>
              <p:nvPr/>
            </p:nvSpPr>
            <p:spPr>
              <a:xfrm>
                <a:off x="7143768" y="1214422"/>
                <a:ext cx="285752" cy="428628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4-конечная звезда 72"/>
              <p:cNvSpPr/>
              <p:nvPr/>
            </p:nvSpPr>
            <p:spPr>
              <a:xfrm>
                <a:off x="8286776" y="2571744"/>
                <a:ext cx="428628" cy="785818"/>
              </a:xfrm>
              <a:prstGeom prst="star4">
                <a:avLst/>
              </a:prstGeom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5500" dist="38100" dir="5400000" rotWithShape="0">
                  <a:srgbClr val="000000">
                    <a:alpha val="40000"/>
                  </a:srgbClr>
                </a:outerShdw>
              </a:effectLst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Полилиния 73"/>
              <p:cNvSpPr/>
              <p:nvPr/>
            </p:nvSpPr>
            <p:spPr bwMode="auto">
              <a:xfrm rot="19275439">
                <a:off x="1037405" y="2799047"/>
                <a:ext cx="462184" cy="29874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Полилиния 74"/>
              <p:cNvSpPr/>
              <p:nvPr/>
            </p:nvSpPr>
            <p:spPr bwMode="auto">
              <a:xfrm rot="1394041">
                <a:off x="1825317" y="1941791"/>
                <a:ext cx="321325" cy="188339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олилиния 75"/>
              <p:cNvSpPr/>
              <p:nvPr/>
            </p:nvSpPr>
            <p:spPr bwMode="auto">
              <a:xfrm rot="15154483">
                <a:off x="1437458" y="4021142"/>
                <a:ext cx="467594" cy="38735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олилиния 76"/>
              <p:cNvSpPr/>
              <p:nvPr/>
            </p:nvSpPr>
            <p:spPr bwMode="auto">
              <a:xfrm rot="16898388">
                <a:off x="2042699" y="3045866"/>
                <a:ext cx="467594" cy="25970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олилиния 77"/>
              <p:cNvSpPr/>
              <p:nvPr/>
            </p:nvSpPr>
            <p:spPr bwMode="auto">
              <a:xfrm rot="7884008">
                <a:off x="2588367" y="1226943"/>
                <a:ext cx="318226" cy="189273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олилиния 78"/>
              <p:cNvSpPr/>
              <p:nvPr/>
            </p:nvSpPr>
            <p:spPr bwMode="auto">
              <a:xfrm rot="7469707">
                <a:off x="3365598" y="4946914"/>
                <a:ext cx="357192" cy="347738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олилиния 79"/>
              <p:cNvSpPr/>
              <p:nvPr/>
            </p:nvSpPr>
            <p:spPr bwMode="auto">
              <a:xfrm rot="19744319">
                <a:off x="2454764" y="4994142"/>
                <a:ext cx="316925" cy="194831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олилиния 80"/>
              <p:cNvSpPr/>
              <p:nvPr/>
            </p:nvSpPr>
            <p:spPr bwMode="auto">
              <a:xfrm rot="19744319">
                <a:off x="2758485" y="3760213"/>
                <a:ext cx="316925" cy="67541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олилиния 81"/>
              <p:cNvSpPr/>
              <p:nvPr/>
            </p:nvSpPr>
            <p:spPr bwMode="auto">
              <a:xfrm rot="19744319">
                <a:off x="3506780" y="603952"/>
                <a:ext cx="316925" cy="675414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4-конечная звезда 82"/>
              <p:cNvSpPr/>
              <p:nvPr/>
            </p:nvSpPr>
            <p:spPr>
              <a:xfrm>
                <a:off x="7072330" y="500042"/>
                <a:ext cx="142876" cy="214314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4-конечная звезда 83"/>
              <p:cNvSpPr/>
              <p:nvPr/>
            </p:nvSpPr>
            <p:spPr>
              <a:xfrm>
                <a:off x="7929586" y="714356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4-конечная звезда 84"/>
              <p:cNvSpPr/>
              <p:nvPr/>
            </p:nvSpPr>
            <p:spPr>
              <a:xfrm>
                <a:off x="8429652" y="428604"/>
                <a:ext cx="214314" cy="357190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4-конечная звезда 85"/>
              <p:cNvSpPr/>
              <p:nvPr/>
            </p:nvSpPr>
            <p:spPr>
              <a:xfrm>
                <a:off x="8286776" y="1500174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4-конечная звезда 86"/>
              <p:cNvSpPr/>
              <p:nvPr/>
            </p:nvSpPr>
            <p:spPr>
              <a:xfrm>
                <a:off x="7500958" y="2285992"/>
                <a:ext cx="285752" cy="500066"/>
              </a:xfrm>
              <a:prstGeom prst="star4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Пятно 1 87"/>
              <p:cNvSpPr/>
              <p:nvPr/>
            </p:nvSpPr>
            <p:spPr>
              <a:xfrm>
                <a:off x="500393" y="500042"/>
                <a:ext cx="145259" cy="71440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Пятно 1 88"/>
              <p:cNvSpPr/>
              <p:nvPr/>
            </p:nvSpPr>
            <p:spPr>
              <a:xfrm>
                <a:off x="1143047" y="500042"/>
                <a:ext cx="286114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Пятно 1 89"/>
              <p:cNvSpPr/>
              <p:nvPr/>
            </p:nvSpPr>
            <p:spPr>
              <a:xfrm>
                <a:off x="711677" y="714358"/>
                <a:ext cx="286114" cy="214312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Пятно 1 90"/>
              <p:cNvSpPr/>
              <p:nvPr/>
            </p:nvSpPr>
            <p:spPr>
              <a:xfrm>
                <a:off x="425565" y="1214422"/>
                <a:ext cx="286111" cy="21431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Пятно 1 91"/>
              <p:cNvSpPr/>
              <p:nvPr/>
            </p:nvSpPr>
            <p:spPr>
              <a:xfrm>
                <a:off x="1640444" y="357166"/>
                <a:ext cx="286111" cy="14287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Пятно 1 92"/>
              <p:cNvSpPr/>
              <p:nvPr/>
            </p:nvSpPr>
            <p:spPr>
              <a:xfrm>
                <a:off x="214282" y="1785926"/>
                <a:ext cx="497395" cy="214316"/>
              </a:xfrm>
              <a:prstGeom prst="irregularSeal1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44156" name="Группа 41"/>
            <p:cNvGrpSpPr>
              <a:grpSpLocks/>
            </p:cNvGrpSpPr>
            <p:nvPr/>
          </p:nvGrpSpPr>
          <p:grpSpPr bwMode="auto">
            <a:xfrm>
              <a:off x="1938296" y="465675"/>
              <a:ext cx="1390075" cy="1114804"/>
              <a:chOff x="2116883" y="567443"/>
              <a:chExt cx="1863963" cy="2026917"/>
            </a:xfrm>
          </p:grpSpPr>
          <p:sp>
            <p:nvSpPr>
              <p:cNvPr id="64" name="Прямоугольник 63"/>
              <p:cNvSpPr/>
              <p:nvPr/>
            </p:nvSpPr>
            <p:spPr>
              <a:xfrm>
                <a:off x="2116883" y="928670"/>
                <a:ext cx="1845200" cy="1063228"/>
              </a:xfrm>
              <a:prstGeom prst="rect">
                <a:avLst/>
              </a:prstGeom>
              <a:noFill/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200" b="1" spc="50" dirty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</a:rPr>
                  <a:t>СВОЯ</a:t>
                </a:r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2727269" y="1643050"/>
                <a:ext cx="1253577" cy="95131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28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игра</a:t>
                </a:r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2351472" y="567443"/>
                <a:ext cx="569387" cy="923329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glow" dir="tl">
                    <a:rot lat="0" lon="0" rev="5400000"/>
                  </a:lightRig>
                </a:scene3d>
                <a:sp3d contourW="12700">
                  <a:bevelT w="25400" h="25400"/>
                  <a:contourClr>
                    <a:schemeClr val="accent6">
                      <a:shade val="73000"/>
                    </a:schemeClr>
                  </a:contourClr>
                </a:sp3d>
              </a:bodyPr>
              <a:lstStyle/>
              <a:p>
                <a:pPr>
                  <a:defRPr/>
                </a:pPr>
                <a:r>
                  <a:rPr lang="ru-RU" sz="5400" b="1" dirty="0">
                    <a:ln w="11430"/>
                    <a:gradFill>
                      <a:gsLst>
                        <a:gs pos="0">
                          <a:schemeClr val="accent6">
                            <a:tint val="90000"/>
                            <a:satMod val="120000"/>
                          </a:schemeClr>
                        </a:gs>
                        <a:gs pos="25000">
                          <a:schemeClr val="accent6">
                            <a:tint val="93000"/>
                            <a:satMod val="120000"/>
                          </a:schemeClr>
                        </a:gs>
                        <a:gs pos="50000">
                          <a:schemeClr val="accent6">
                            <a:shade val="89000"/>
                            <a:satMod val="110000"/>
                          </a:schemeClr>
                        </a:gs>
                        <a:gs pos="75000">
                          <a:schemeClr val="accent6">
                            <a:tint val="93000"/>
                            <a:satMod val="120000"/>
                          </a:schemeClr>
                        </a:gs>
                        <a:gs pos="100000">
                          <a:schemeClr val="accent6">
                            <a:tint val="90000"/>
                            <a:satMod val="120000"/>
                          </a:schemeClr>
                        </a:gs>
                      </a:gsLst>
                      <a:lin ang="5400000"/>
                    </a:gradFill>
                    <a:effectLst>
                      <a:outerShdw blurRad="80000" dist="40000" dir="5040000" algn="tl">
                        <a:srgbClr val="000000">
                          <a:alpha val="30000"/>
                        </a:srgbClr>
                      </a:outerShdw>
                    </a:effectLst>
                  </a:rPr>
                  <a:t>_</a:t>
                </a:r>
              </a:p>
            </p:txBody>
          </p:sp>
        </p:grp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08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0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7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08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0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08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208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7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08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208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7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08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208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7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08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08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08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208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08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208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08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208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08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208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08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208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208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208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208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208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208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208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8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208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1208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9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0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20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98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208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1208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899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209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120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0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09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120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209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120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2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09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20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3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209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209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4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209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1209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5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1209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2000"/>
                                        <p:tgtEl>
                                          <p:spTgt spid="120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6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209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2000"/>
                                        <p:tgtEl>
                                          <p:spTgt spid="120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907"/>
                  </p:tgtEl>
                </p:cond>
              </p:nextCondLst>
            </p:seq>
          </p:childTnLst>
        </p:cTn>
      </p:par>
    </p:tnLst>
    <p:bldLst>
      <p:bldP spid="120875" grpId="0" animBg="1"/>
      <p:bldP spid="120876" grpId="0" animBg="1"/>
      <p:bldP spid="120877" grpId="0" animBg="1"/>
      <p:bldP spid="120878" grpId="0" animBg="1"/>
      <p:bldP spid="120879" grpId="0" animBg="1"/>
      <p:bldP spid="120880" grpId="0" animBg="1"/>
      <p:bldP spid="120881" grpId="0" animBg="1"/>
      <p:bldP spid="120882" grpId="0" animBg="1"/>
      <p:bldP spid="120883" grpId="0" animBg="1"/>
      <p:bldP spid="120884" grpId="0" animBg="1"/>
      <p:bldP spid="120885" grpId="0" animBg="1"/>
      <p:bldP spid="120886" grpId="0" animBg="1"/>
      <p:bldP spid="120887" grpId="0" animBg="1"/>
      <p:bldP spid="120888" grpId="0" animBg="1"/>
      <p:bldP spid="120897" grpId="0" animBg="1"/>
      <p:bldP spid="120898" grpId="0" animBg="1"/>
      <p:bldP spid="120899" grpId="0" animBg="1"/>
      <p:bldP spid="120900" grpId="0" animBg="1"/>
      <p:bldP spid="120901" grpId="0" animBg="1"/>
      <p:bldP spid="120902" grpId="0" animBg="1"/>
      <p:bldP spid="120903" grpId="0" animBg="1"/>
      <p:bldP spid="120904" grpId="0" animBg="1"/>
      <p:bldP spid="120905" grpId="0" animBg="1"/>
      <p:bldP spid="120906" grpId="0" animBg="1"/>
      <p:bldP spid="12090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15" descr="интерн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61146"/>
            <a:ext cx="6919906" cy="3199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45060" name="Group 17"/>
          <p:cNvGrpSpPr>
            <a:grpSpLocks/>
          </p:cNvGrpSpPr>
          <p:nvPr/>
        </p:nvGrpSpPr>
        <p:grpSpPr bwMode="auto">
          <a:xfrm>
            <a:off x="6072188" y="4786313"/>
            <a:ext cx="2376487" cy="642937"/>
            <a:chOff x="385" y="3612"/>
            <a:chExt cx="1497" cy="544"/>
          </a:xfrm>
        </p:grpSpPr>
        <p:sp>
          <p:nvSpPr>
            <p:cNvPr id="2" name="AutoShape 18"/>
            <p:cNvSpPr>
              <a:spLocks noChangeArrowheads="1"/>
            </p:cNvSpPr>
            <p:nvPr/>
          </p:nvSpPr>
          <p:spPr bwMode="auto">
            <a:xfrm>
              <a:off x="385" y="3612"/>
              <a:ext cx="1497" cy="544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9" name="Rectangle 19"/>
            <p:cNvSpPr>
              <a:spLocks noChangeArrowheads="1"/>
            </p:cNvSpPr>
            <p:nvPr/>
          </p:nvSpPr>
          <p:spPr bwMode="auto">
            <a:xfrm>
              <a:off x="509" y="3748"/>
              <a:ext cx="1192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80000"/>
                </a:lnSpc>
              </a:pPr>
              <a:r>
                <a:rPr lang="ru-RU" b="1"/>
                <a:t>ИНТЕРНЕТ</a:t>
              </a:r>
            </a:p>
          </p:txBody>
        </p:sp>
      </p:grpSp>
      <p:grpSp>
        <p:nvGrpSpPr>
          <p:cNvPr id="4" name="Группа 13"/>
          <p:cNvGrpSpPr>
            <a:grpSpLocks/>
          </p:cNvGrpSpPr>
          <p:nvPr/>
        </p:nvGrpSpPr>
        <p:grpSpPr bwMode="auto">
          <a:xfrm>
            <a:off x="5286375" y="4537075"/>
            <a:ext cx="3313113" cy="1368425"/>
            <a:chOff x="5286380" y="4572008"/>
            <a:chExt cx="3313112" cy="1368425"/>
          </a:xfrm>
        </p:grpSpPr>
        <p:sp>
          <p:nvSpPr>
            <p:cNvPr id="45066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572008"/>
              <a:ext cx="3313112" cy="1368425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5077" name="Picture 22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29525" y="4572008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63" name="WordArt 24"/>
          <p:cNvSpPr>
            <a:spLocks noChangeArrowheads="1" noChangeShapeType="1" noTextEdit="1"/>
          </p:cNvSpPr>
          <p:nvPr/>
        </p:nvSpPr>
        <p:spPr bwMode="auto">
          <a:xfrm>
            <a:off x="500034" y="188913"/>
            <a:ext cx="2632104" cy="1168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Ребусы </a:t>
            </a:r>
          </a:p>
        </p:txBody>
      </p:sp>
      <p:sp>
        <p:nvSpPr>
          <p:cNvPr id="15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6" name="Rectangle 5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5069" name="Группа 1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9" name="Багетная рамка 1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AutoShape 65"/>
          <p:cNvSpPr>
            <a:spLocks noChangeArrowheads="1"/>
          </p:cNvSpPr>
          <p:nvPr/>
        </p:nvSpPr>
        <p:spPr bwMode="auto">
          <a:xfrm rot="10800000">
            <a:off x="4932363" y="4437063"/>
            <a:ext cx="2952750" cy="936625"/>
          </a:xfrm>
          <a:prstGeom prst="wedgeRectCallout">
            <a:avLst>
              <a:gd name="adj1" fmla="val 2417"/>
              <a:gd name="adj2" fmla="val 98472"/>
            </a:avLst>
          </a:prstGeom>
          <a:solidFill>
            <a:srgbClr val="FF99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800" b="1" i="1">
                <a:solidFill>
                  <a:srgbClr val="003300"/>
                </a:solidFill>
                <a:latin typeface="Arial Black" pitchFamily="34" charset="0"/>
              </a:rPr>
              <a:t>Книга – лучший друг</a:t>
            </a:r>
            <a:r>
              <a:rPr lang="ru-RU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2595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00768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4786313" y="3857625"/>
            <a:ext cx="3384550" cy="1727200"/>
            <a:chOff x="857224" y="3857628"/>
            <a:chExt cx="3384550" cy="1727200"/>
          </a:xfrm>
        </p:grpSpPr>
        <p:sp>
          <p:nvSpPr>
            <p:cNvPr id="22537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857224" y="3857628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2549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14237" y="385762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500042"/>
            <a:ext cx="3806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Пословицы</a:t>
            </a:r>
          </a:p>
        </p:txBody>
      </p:sp>
      <p:grpSp>
        <p:nvGrpSpPr>
          <p:cNvPr id="22540" name="Группа 18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7" name="Багетная рамка 16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7826116" y="502746"/>
              <a:ext cx="748923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</a:t>
              </a: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642938" y="1571625"/>
            <a:ext cx="7643812" cy="22145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u="sng" dirty="0">
                <a:solidFill>
                  <a:srgbClr val="009900"/>
                </a:solidFill>
              </a:rPr>
              <a:t>Сформулируйте оригинал пословицы</a:t>
            </a:r>
            <a:endParaRPr lang="ru-RU" sz="2800" b="1" dirty="0">
              <a:solidFill>
                <a:srgbClr val="009900"/>
              </a:solidFill>
            </a:endParaRPr>
          </a:p>
          <a:p>
            <a:pPr>
              <a:defRPr/>
            </a:pPr>
            <a:r>
              <a:rPr lang="ru-RU" sz="3600" b="1" dirty="0"/>
              <a:t>Компьютер – лучший друг</a:t>
            </a:r>
            <a:r>
              <a:rPr lang="ru-RU" sz="3600" dirty="0"/>
              <a:t> 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16" descr="модем"/>
          <p:cNvPicPr>
            <a:picLocks noChangeAspect="1" noChangeArrowheads="1"/>
          </p:cNvPicPr>
          <p:nvPr/>
        </p:nvPicPr>
        <p:blipFill>
          <a:blip r:embed="rId2" cstate="print"/>
          <a:srcRect l="23607" t="9012" r="18065" b="9874"/>
          <a:stretch>
            <a:fillRect/>
          </a:stretch>
        </p:blipFill>
        <p:spPr bwMode="auto">
          <a:xfrm>
            <a:off x="2500298" y="1071546"/>
            <a:ext cx="5094303" cy="32745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grpSp>
        <p:nvGrpSpPr>
          <p:cNvPr id="46084" name="Группа 27"/>
          <p:cNvGrpSpPr>
            <a:grpSpLocks/>
          </p:cNvGrpSpPr>
          <p:nvPr/>
        </p:nvGrpSpPr>
        <p:grpSpPr bwMode="auto">
          <a:xfrm>
            <a:off x="6072188" y="5143500"/>
            <a:ext cx="2376487" cy="642938"/>
            <a:chOff x="6072198" y="5143512"/>
            <a:chExt cx="2376488" cy="642942"/>
          </a:xfrm>
        </p:grpSpPr>
        <p:sp>
          <p:nvSpPr>
            <p:cNvPr id="2" name="AutoShape 19"/>
            <p:cNvSpPr>
              <a:spLocks noChangeArrowheads="1"/>
            </p:cNvSpPr>
            <p:nvPr/>
          </p:nvSpPr>
          <p:spPr bwMode="auto">
            <a:xfrm>
              <a:off x="6072198" y="5143512"/>
              <a:ext cx="2376488" cy="642942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925" name="Rectangle 21"/>
            <p:cNvSpPr>
              <a:spLocks noChangeArrowheads="1"/>
            </p:cNvSpPr>
            <p:nvPr/>
          </p:nvSpPr>
          <p:spPr bwMode="auto">
            <a:xfrm>
              <a:off x="6503998" y="5303851"/>
              <a:ext cx="1484313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0000"/>
                </a:lnSpc>
                <a:defRPr/>
              </a:pPr>
              <a:r>
                <a:rPr lang="ru-RU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МОДЕМ</a:t>
              </a:r>
              <a:r>
                <a:rPr lang="ru-RU"/>
                <a:t> </a:t>
              </a:r>
            </a:p>
          </p:txBody>
        </p:sp>
      </p:grp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5357813" y="4500563"/>
            <a:ext cx="3313112" cy="1368425"/>
            <a:chOff x="5286380" y="4572008"/>
            <a:chExt cx="3313112" cy="1368425"/>
          </a:xfrm>
        </p:grpSpPr>
        <p:sp>
          <p:nvSpPr>
            <p:cNvPr id="18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572008"/>
              <a:ext cx="3313112" cy="1368425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6101" name="Picture 22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29525" y="4572008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500034" y="188913"/>
            <a:ext cx="2632104" cy="1168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Ребусы </a:t>
            </a:r>
          </a:p>
        </p:txBody>
      </p:sp>
      <p:sp>
        <p:nvSpPr>
          <p:cNvPr id="23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4" name="Rectangle 5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6093" name="Группа 24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6" name="Багетная рамка 25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7" name="Группа 20"/>
          <p:cNvGrpSpPr>
            <a:grpSpLocks/>
          </p:cNvGrpSpPr>
          <p:nvPr/>
        </p:nvGrpSpPr>
        <p:grpSpPr bwMode="auto">
          <a:xfrm>
            <a:off x="6500813" y="5286375"/>
            <a:ext cx="1817687" cy="500063"/>
            <a:chOff x="611189" y="5786454"/>
            <a:chExt cx="1817672" cy="500066"/>
          </a:xfrm>
        </p:grpSpPr>
        <p:sp>
          <p:nvSpPr>
            <p:cNvPr id="47123" name="AutoShape 19"/>
            <p:cNvSpPr>
              <a:spLocks noChangeArrowheads="1"/>
            </p:cNvSpPr>
            <p:nvPr/>
          </p:nvSpPr>
          <p:spPr bwMode="auto">
            <a:xfrm>
              <a:off x="611189" y="5805504"/>
              <a:ext cx="1817672" cy="481016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949" name="Rectangle 21"/>
            <p:cNvSpPr>
              <a:spLocks noChangeArrowheads="1"/>
            </p:cNvSpPr>
            <p:nvPr/>
          </p:nvSpPr>
          <p:spPr bwMode="auto">
            <a:xfrm>
              <a:off x="928686" y="5786454"/>
              <a:ext cx="1247765" cy="4857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0000"/>
                </a:lnSpc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дробь</a:t>
              </a:r>
              <a:endParaRPr lang="ru-RU" sz="3200" dirty="0"/>
            </a:p>
          </p:txBody>
        </p:sp>
      </p:grpSp>
      <p:grpSp>
        <p:nvGrpSpPr>
          <p:cNvPr id="47108" name="Group 26"/>
          <p:cNvGrpSpPr>
            <a:grpSpLocks/>
          </p:cNvGrpSpPr>
          <p:nvPr/>
        </p:nvGrpSpPr>
        <p:grpSpPr bwMode="auto">
          <a:xfrm>
            <a:off x="641350" y="1357313"/>
            <a:ext cx="7002463" cy="2786062"/>
            <a:chOff x="346" y="482"/>
            <a:chExt cx="5041" cy="2314"/>
          </a:xfrm>
        </p:grpSpPr>
        <p:pic>
          <p:nvPicPr>
            <p:cNvPr id="47126" name="Picture 27" descr="модем"/>
            <p:cNvPicPr>
              <a:picLocks noChangeAspect="1" noChangeArrowheads="1"/>
            </p:cNvPicPr>
            <p:nvPr/>
          </p:nvPicPr>
          <p:blipFill>
            <a:blip r:embed="rId2" cstate="print"/>
            <a:srcRect l="27068" t="9012" r="43753" b="15872"/>
            <a:stretch>
              <a:fillRect/>
            </a:stretch>
          </p:blipFill>
          <p:spPr bwMode="auto">
            <a:xfrm rot="10800000">
              <a:off x="346" y="482"/>
              <a:ext cx="1944" cy="2313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pic>
          <p:nvPicPr>
            <p:cNvPr id="47127" name="Picture 28" descr="робот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0" y="482"/>
              <a:ext cx="2314" cy="23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28" name="Picture 1" descr="Дробь"/>
            <p:cNvPicPr>
              <a:picLocks noChangeAspect="1" noChangeArrowheads="1"/>
            </p:cNvPicPr>
            <p:nvPr/>
          </p:nvPicPr>
          <p:blipFill>
            <a:blip r:embed="rId4" cstate="print"/>
            <a:srcRect l="83435"/>
            <a:stretch>
              <a:fillRect/>
            </a:stretch>
          </p:blipFill>
          <p:spPr bwMode="auto">
            <a:xfrm>
              <a:off x="4604" y="482"/>
              <a:ext cx="783" cy="231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pic>
          <p:nvPicPr>
            <p:cNvPr id="47129" name="Picture 30" descr="интернет"/>
            <p:cNvPicPr>
              <a:picLocks noChangeAspect="1" noChangeArrowheads="1"/>
            </p:cNvPicPr>
            <p:nvPr/>
          </p:nvPicPr>
          <p:blipFill>
            <a:blip r:embed="rId5" cstate="print"/>
            <a:srcRect l="12022" t="30022" r="80568" b="57970"/>
            <a:stretch>
              <a:fillRect/>
            </a:stretch>
          </p:blipFill>
          <p:spPr bwMode="auto">
            <a:xfrm>
              <a:off x="1791" y="572"/>
              <a:ext cx="363" cy="272"/>
            </a:xfrm>
            <a:prstGeom prst="rect">
              <a:avLst/>
            </a:prstGeom>
            <a:solidFill>
              <a:srgbClr val="00FF00"/>
            </a:solidFill>
            <a:ln w="19050">
              <a:noFill/>
              <a:miter lim="800000"/>
              <a:headEnd/>
              <a:tailEnd/>
            </a:ln>
          </p:spPr>
        </p:pic>
        <p:pic>
          <p:nvPicPr>
            <p:cNvPr id="47130" name="Picture 31" descr="интернет"/>
            <p:cNvPicPr>
              <a:picLocks noChangeAspect="1" noChangeArrowheads="1"/>
            </p:cNvPicPr>
            <p:nvPr/>
          </p:nvPicPr>
          <p:blipFill>
            <a:blip r:embed="rId5" cstate="print"/>
            <a:srcRect l="12022" t="30022" r="80568" b="57970"/>
            <a:stretch>
              <a:fillRect/>
            </a:stretch>
          </p:blipFill>
          <p:spPr bwMode="auto">
            <a:xfrm>
              <a:off x="4105" y="572"/>
              <a:ext cx="363" cy="272"/>
            </a:xfrm>
            <a:prstGeom prst="rect">
              <a:avLst/>
            </a:prstGeom>
            <a:solidFill>
              <a:srgbClr val="00FF00"/>
            </a:solidFill>
            <a:ln w="19050">
              <a:noFill/>
              <a:miter lim="800000"/>
              <a:headEnd/>
              <a:tailEnd/>
            </a:ln>
          </p:spPr>
        </p:pic>
      </p:grpSp>
      <p:grpSp>
        <p:nvGrpSpPr>
          <p:cNvPr id="4" name="Группа 23"/>
          <p:cNvGrpSpPr>
            <a:grpSpLocks/>
          </p:cNvGrpSpPr>
          <p:nvPr/>
        </p:nvGrpSpPr>
        <p:grpSpPr bwMode="auto">
          <a:xfrm>
            <a:off x="5286375" y="4500563"/>
            <a:ext cx="3313113" cy="1368425"/>
            <a:chOff x="5286380" y="4572008"/>
            <a:chExt cx="3313112" cy="1368425"/>
          </a:xfrm>
        </p:grpSpPr>
        <p:sp>
          <p:nvSpPr>
            <p:cNvPr id="25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572008"/>
              <a:ext cx="3313112" cy="1368425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7125" name="Picture 22" descr="Рисунок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29525" y="4572008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WordArt 24"/>
          <p:cNvSpPr>
            <a:spLocks noChangeArrowheads="1" noChangeShapeType="1" noTextEdit="1"/>
          </p:cNvSpPr>
          <p:nvPr/>
        </p:nvSpPr>
        <p:spPr bwMode="auto">
          <a:xfrm>
            <a:off x="500034" y="188913"/>
            <a:ext cx="2632104" cy="1168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Ребусы </a:t>
            </a:r>
          </a:p>
        </p:txBody>
      </p:sp>
      <p:sp>
        <p:nvSpPr>
          <p:cNvPr id="28" name="Rectangle 6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9" name="Rectangle 5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7117" name="Группа 29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31" name="Багетная рамка 30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31" name="Группа 17"/>
          <p:cNvGrpSpPr>
            <a:grpSpLocks/>
          </p:cNvGrpSpPr>
          <p:nvPr/>
        </p:nvGrpSpPr>
        <p:grpSpPr bwMode="auto">
          <a:xfrm>
            <a:off x="6072188" y="5143500"/>
            <a:ext cx="2376487" cy="623888"/>
            <a:chOff x="514350" y="5805488"/>
            <a:chExt cx="2376488" cy="623908"/>
          </a:xfrm>
        </p:grpSpPr>
        <p:sp>
          <p:nvSpPr>
            <p:cNvPr id="2" name="AutoShape 18"/>
            <p:cNvSpPr>
              <a:spLocks noChangeArrowheads="1"/>
            </p:cNvSpPr>
            <p:nvPr/>
          </p:nvSpPr>
          <p:spPr bwMode="auto">
            <a:xfrm>
              <a:off x="514350" y="5805488"/>
              <a:ext cx="2376488" cy="623908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972" name="Rectangle 20"/>
            <p:cNvSpPr>
              <a:spLocks noChangeArrowheads="1"/>
            </p:cNvSpPr>
            <p:nvPr/>
          </p:nvSpPr>
          <p:spPr bwMode="auto">
            <a:xfrm>
              <a:off x="793750" y="5902329"/>
              <a:ext cx="1766888" cy="485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lnSpc>
                  <a:spcPct val="80000"/>
                </a:lnSpc>
                <a:defRPr/>
              </a:pPr>
              <a:r>
                <a:rPr lang="ru-RU" sz="32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монитор</a:t>
              </a:r>
              <a:endParaRPr lang="ru-RU" sz="3200" dirty="0"/>
            </a:p>
          </p:txBody>
        </p:sp>
      </p:grpSp>
      <p:pic>
        <p:nvPicPr>
          <p:cNvPr id="15" name="Picture 4" descr="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51967"/>
            <a:ext cx="7948639" cy="2691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3" name="Группа 18"/>
          <p:cNvGrpSpPr>
            <a:grpSpLocks/>
          </p:cNvGrpSpPr>
          <p:nvPr/>
        </p:nvGrpSpPr>
        <p:grpSpPr bwMode="auto">
          <a:xfrm>
            <a:off x="5357813" y="4500563"/>
            <a:ext cx="3313112" cy="1368425"/>
            <a:chOff x="5286380" y="4572008"/>
            <a:chExt cx="3313112" cy="1368425"/>
          </a:xfrm>
        </p:grpSpPr>
        <p:sp>
          <p:nvSpPr>
            <p:cNvPr id="20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572008"/>
              <a:ext cx="3313112" cy="1368425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8149" name="Picture 22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29525" y="4572008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WordArt 24"/>
          <p:cNvSpPr>
            <a:spLocks noChangeArrowheads="1" noChangeShapeType="1" noTextEdit="1"/>
          </p:cNvSpPr>
          <p:nvPr/>
        </p:nvSpPr>
        <p:spPr bwMode="auto">
          <a:xfrm>
            <a:off x="500034" y="188913"/>
            <a:ext cx="2632104" cy="1168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Ребусы </a:t>
            </a:r>
          </a:p>
        </p:txBody>
      </p:sp>
      <p:sp>
        <p:nvSpPr>
          <p:cNvPr id="23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4" name="Rectangle 5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8141" name="Группа 24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6" name="Багетная рамка 25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AutoShape 3"/>
          <p:cNvSpPr>
            <a:spLocks noChangeArrowheads="1"/>
          </p:cNvSpPr>
          <p:nvPr/>
        </p:nvSpPr>
        <p:spPr bwMode="auto">
          <a:xfrm>
            <a:off x="5572125" y="4857750"/>
            <a:ext cx="2857500" cy="5969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информатика</a:t>
            </a:r>
          </a:p>
        </p:txBody>
      </p:sp>
      <p:grpSp>
        <p:nvGrpSpPr>
          <p:cNvPr id="49156" name="Группа 15"/>
          <p:cNvGrpSpPr>
            <a:grpSpLocks/>
          </p:cNvGrpSpPr>
          <p:nvPr/>
        </p:nvGrpSpPr>
        <p:grpSpPr bwMode="auto">
          <a:xfrm>
            <a:off x="785813" y="1500188"/>
            <a:ext cx="7169150" cy="2714625"/>
            <a:chOff x="935038" y="1700213"/>
            <a:chExt cx="7740650" cy="3575050"/>
          </a:xfrm>
        </p:grpSpPr>
        <p:pic>
          <p:nvPicPr>
            <p:cNvPr id="49174" name="Picture 18" descr="информатика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35038" y="1700213"/>
              <a:ext cx="7740650" cy="357505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49175" name="Picture 14"/>
            <p:cNvPicPr>
              <a:picLocks noChangeAspect="1" noChangeArrowheads="1"/>
            </p:cNvPicPr>
            <p:nvPr/>
          </p:nvPicPr>
          <p:blipFill>
            <a:blip r:embed="rId3" cstate="print"/>
            <a:srcRect l="18520" r="35185"/>
            <a:stretch>
              <a:fillRect/>
            </a:stretch>
          </p:blipFill>
          <p:spPr bwMode="auto">
            <a:xfrm>
              <a:off x="3143240" y="2428868"/>
              <a:ext cx="1071570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15"/>
          <p:cNvGrpSpPr>
            <a:grpSpLocks/>
          </p:cNvGrpSpPr>
          <p:nvPr/>
        </p:nvGrpSpPr>
        <p:grpSpPr bwMode="auto">
          <a:xfrm>
            <a:off x="5286375" y="4357688"/>
            <a:ext cx="3313113" cy="1368425"/>
            <a:chOff x="5286380" y="4572008"/>
            <a:chExt cx="3313112" cy="1368425"/>
          </a:xfrm>
        </p:grpSpPr>
        <p:sp>
          <p:nvSpPr>
            <p:cNvPr id="17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286380" y="4572008"/>
              <a:ext cx="3313112" cy="1368425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49173" name="Picture 22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29525" y="4572008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WordArt 24"/>
          <p:cNvSpPr>
            <a:spLocks noChangeArrowheads="1" noChangeShapeType="1" noTextEdit="1"/>
          </p:cNvSpPr>
          <p:nvPr/>
        </p:nvSpPr>
        <p:spPr bwMode="auto">
          <a:xfrm>
            <a:off x="500034" y="188913"/>
            <a:ext cx="2632104" cy="1168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>
              <a:defRPr/>
            </a:pPr>
            <a:r>
              <a:rPr lang="ru-RU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/>
              </a:rPr>
              <a:t>Ребусы </a:t>
            </a:r>
          </a:p>
        </p:txBody>
      </p:sp>
      <p:sp>
        <p:nvSpPr>
          <p:cNvPr id="20" name="Rectangle 6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9165" name="Группа 21"/>
          <p:cNvGrpSpPr>
            <a:grpSpLocks/>
          </p:cNvGrpSpPr>
          <p:nvPr/>
        </p:nvGrpSpPr>
        <p:grpSpPr bwMode="auto">
          <a:xfrm>
            <a:off x="7572375" y="500063"/>
            <a:ext cx="1071563" cy="857250"/>
            <a:chOff x="7761996" y="500042"/>
            <a:chExt cx="881970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761996" y="576888"/>
              <a:ext cx="877163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714375" y="1500188"/>
            <a:ext cx="7777163" cy="26654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4000" b="1" dirty="0">
                <a:solidFill>
                  <a:schemeClr val="tx1"/>
                </a:solidFill>
              </a:rPr>
              <a:t>В школе ее знают как крысу, бегающую по углам и делящую угол пополам 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179" name="WordArt 6"/>
          <p:cNvSpPr>
            <a:spLocks noChangeArrowheads="1" noChangeShapeType="1" noTextEdit="1"/>
          </p:cNvSpPr>
          <p:nvPr/>
        </p:nvSpPr>
        <p:spPr bwMode="auto">
          <a:xfrm>
            <a:off x="785786" y="571480"/>
            <a:ext cx="51117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в мире животных</a:t>
            </a:r>
          </a:p>
        </p:txBody>
      </p:sp>
      <p:sp>
        <p:nvSpPr>
          <p:cNvPr id="128018" name="AutoShape 18"/>
          <p:cNvSpPr>
            <a:spLocks noChangeArrowheads="1"/>
          </p:cNvSpPr>
          <p:nvPr/>
        </p:nvSpPr>
        <p:spPr bwMode="auto">
          <a:xfrm>
            <a:off x="5715000" y="4941888"/>
            <a:ext cx="2746375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биссектриса</a:t>
            </a:r>
          </a:p>
        </p:txBody>
      </p:sp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5286375" y="4500563"/>
            <a:ext cx="3313113" cy="1368425"/>
            <a:chOff x="1571604" y="4357694"/>
            <a:chExt cx="3313112" cy="1368425"/>
          </a:xfrm>
        </p:grpSpPr>
        <p:sp>
          <p:nvSpPr>
            <p:cNvPr id="17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357694"/>
              <a:ext cx="3313112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0195" name="Picture 22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4749" y="4357694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0189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41" name="AutoShape 17"/>
          <p:cNvSpPr>
            <a:spLocks noChangeArrowheads="1"/>
          </p:cNvSpPr>
          <p:nvPr/>
        </p:nvSpPr>
        <p:spPr bwMode="auto">
          <a:xfrm>
            <a:off x="6084888" y="4725988"/>
            <a:ext cx="2376487" cy="95408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 коврике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71500" y="1928813"/>
            <a:ext cx="7777163" cy="15716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Где «живет» мышка компьютера?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785786" y="571480"/>
            <a:ext cx="51117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в мире животных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357813" y="4429125"/>
            <a:ext cx="3313112" cy="1368425"/>
            <a:chOff x="1571604" y="4357694"/>
            <a:chExt cx="3313112" cy="1368425"/>
          </a:xfrm>
        </p:grpSpPr>
        <p:sp>
          <p:nvSpPr>
            <p:cNvPr id="19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357694"/>
              <a:ext cx="3313112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1219" name="Picture 22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4749" y="4357694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2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1213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7" name="Group 2"/>
          <p:cNvGrpSpPr>
            <a:grpSpLocks/>
          </p:cNvGrpSpPr>
          <p:nvPr/>
        </p:nvGrpSpPr>
        <p:grpSpPr bwMode="auto">
          <a:xfrm>
            <a:off x="6011863" y="4510088"/>
            <a:ext cx="2376487" cy="863600"/>
            <a:chOff x="385" y="3612"/>
            <a:chExt cx="1497" cy="544"/>
          </a:xfrm>
        </p:grpSpPr>
        <p:grpSp>
          <p:nvGrpSpPr>
            <p:cNvPr id="52246" name="Group 3"/>
            <p:cNvGrpSpPr>
              <a:grpSpLocks/>
            </p:cNvGrpSpPr>
            <p:nvPr/>
          </p:nvGrpSpPr>
          <p:grpSpPr bwMode="auto">
            <a:xfrm>
              <a:off x="385" y="3612"/>
              <a:ext cx="1497" cy="544"/>
              <a:chOff x="385" y="3612"/>
              <a:chExt cx="1497" cy="544"/>
            </a:xfrm>
          </p:grpSpPr>
          <p:sp>
            <p:nvSpPr>
              <p:cNvPr id="52241" name="AutoShape 4"/>
              <p:cNvSpPr>
                <a:spLocks noChangeArrowheads="1"/>
              </p:cNvSpPr>
              <p:nvPr/>
            </p:nvSpPr>
            <p:spPr bwMode="auto">
              <a:xfrm>
                <a:off x="385" y="3612"/>
                <a:ext cx="1497" cy="544"/>
              </a:xfrm>
              <a:prstGeom prst="plaque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42" name="Rectangle 5"/>
              <p:cNvSpPr>
                <a:spLocks noChangeArrowheads="1"/>
              </p:cNvSpPr>
              <p:nvPr/>
            </p:nvSpPr>
            <p:spPr bwMode="auto">
              <a:xfrm>
                <a:off x="509" y="3748"/>
                <a:ext cx="116" cy="288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algn="l">
                  <a:defRPr/>
                </a:pPr>
                <a:endParaRPr lang="ru-RU"/>
              </a:p>
            </p:txBody>
          </p:sp>
        </p:grpSp>
        <p:sp>
          <p:nvSpPr>
            <p:cNvPr id="52240" name="Rectangle 6"/>
            <p:cNvSpPr>
              <a:spLocks noChangeArrowheads="1"/>
            </p:cNvSpPr>
            <p:nvPr/>
          </p:nvSpPr>
          <p:spPr bwMode="auto">
            <a:xfrm>
              <a:off x="657" y="3748"/>
              <a:ext cx="116" cy="288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130070" name="Rectangle 22"/>
          <p:cNvSpPr>
            <a:spLocks noChangeArrowheads="1"/>
          </p:cNvSpPr>
          <p:nvPr/>
        </p:nvSpPr>
        <p:spPr bwMode="auto">
          <a:xfrm>
            <a:off x="6156325" y="4560888"/>
            <a:ext cx="647700" cy="701675"/>
          </a:xfrm>
          <a:prstGeom prst="rect">
            <a:avLst/>
          </a:prstGeom>
          <a:solidFill>
            <a:srgbClr val="FFFFCC"/>
          </a:solidFill>
          <a:ln w="12700">
            <a:noFill/>
            <a:miter lim="800000"/>
            <a:headEnd/>
            <a:tailEnd type="none" w="lg" len="lg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4000" b="1">
                <a:latin typeface="Arial" charset="0"/>
              </a:rPr>
              <a:t>@</a:t>
            </a:r>
            <a:endParaRPr lang="ru-RU" sz="4000" b="1">
              <a:latin typeface="Arial" charset="0"/>
            </a:endParaRPr>
          </a:p>
        </p:txBody>
      </p:sp>
      <p:sp>
        <p:nvSpPr>
          <p:cNvPr id="52229" name="Rectangle 24"/>
          <p:cNvSpPr>
            <a:spLocks noChangeArrowheads="1"/>
          </p:cNvSpPr>
          <p:nvPr/>
        </p:nvSpPr>
        <p:spPr bwMode="auto">
          <a:xfrm>
            <a:off x="6804025" y="4725988"/>
            <a:ext cx="1409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/>
              <a:t>«собака»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652463" y="1571625"/>
            <a:ext cx="7777162" cy="2665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  <a:r>
              <a:rPr lang="ru-RU" sz="4000" b="1" dirty="0"/>
              <a:t>В Польше этот символ называют «кошечка», в Турции «роза». А в России…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WordArt 6"/>
          <p:cNvSpPr>
            <a:spLocks noChangeArrowheads="1" noChangeShapeType="1" noTextEdit="1"/>
          </p:cNvSpPr>
          <p:nvPr/>
        </p:nvSpPr>
        <p:spPr bwMode="auto">
          <a:xfrm>
            <a:off x="785786" y="571480"/>
            <a:ext cx="51117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в мире животных</a:t>
            </a:r>
          </a:p>
        </p:txBody>
      </p:sp>
      <p:grpSp>
        <p:nvGrpSpPr>
          <p:cNvPr id="4" name="Группа 22"/>
          <p:cNvGrpSpPr>
            <a:grpSpLocks/>
          </p:cNvGrpSpPr>
          <p:nvPr/>
        </p:nvGrpSpPr>
        <p:grpSpPr bwMode="auto">
          <a:xfrm>
            <a:off x="5143500" y="4357688"/>
            <a:ext cx="3313113" cy="1368425"/>
            <a:chOff x="1571604" y="4357694"/>
            <a:chExt cx="3313112" cy="1368425"/>
          </a:xfrm>
        </p:grpSpPr>
        <p:sp>
          <p:nvSpPr>
            <p:cNvPr id="24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357694"/>
              <a:ext cx="3313112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2245" name="Picture 22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4749" y="4357694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7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2239" name="Группа 2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9" name="Багетная рамка 2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90" name="AutoShape 18"/>
          <p:cNvSpPr>
            <a:spLocks noChangeArrowheads="1"/>
          </p:cNvSpPr>
          <p:nvPr/>
        </p:nvSpPr>
        <p:spPr bwMode="auto">
          <a:xfrm>
            <a:off x="6000750" y="4786313"/>
            <a:ext cx="2376488" cy="792162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жук</a:t>
            </a: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714375" y="1571625"/>
            <a:ext cx="7777163" cy="26654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	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Два рога, а не бык,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Шесть ног без копыт.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Летит - воет,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Сядет - землю роет.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defRPr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785786" y="571480"/>
            <a:ext cx="51117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defRPr/>
            </a:pPr>
            <a:r>
              <a:rPr lang="ru-RU" sz="4800" b="1" kern="1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cs typeface="Times New Roman"/>
              </a:rPr>
              <a:t>в мире животных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286375" y="4500563"/>
            <a:ext cx="3313113" cy="1368425"/>
            <a:chOff x="1571604" y="4357694"/>
            <a:chExt cx="3313112" cy="1368425"/>
          </a:xfrm>
        </p:grpSpPr>
        <p:sp>
          <p:nvSpPr>
            <p:cNvPr id="19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357694"/>
              <a:ext cx="3313112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3267" name="Picture 22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14749" y="4357694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2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3261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2" name="WordArt 12"/>
          <p:cNvSpPr>
            <a:spLocks noChangeArrowheads="1" noChangeShapeType="1" noTextEdit="1"/>
          </p:cNvSpPr>
          <p:nvPr/>
        </p:nvSpPr>
        <p:spPr bwMode="auto">
          <a:xfrm>
            <a:off x="714375" y="642938"/>
            <a:ext cx="4681538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dirty="0">
                <a:ln/>
                <a:solidFill>
                  <a:schemeClr val="accent3"/>
                </a:solidFill>
                <a:latin typeface="Times New Roman"/>
                <a:cs typeface="Times New Roman"/>
              </a:rPr>
              <a:t>Кот в мешке</a:t>
            </a:r>
          </a:p>
        </p:txBody>
      </p:sp>
      <p:pic>
        <p:nvPicPr>
          <p:cNvPr id="6151" name="Picture 18" descr="Рисуно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3" y="1785938"/>
            <a:ext cx="2941637" cy="200977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</p:spPr>
      </p:pic>
      <p:grpSp>
        <p:nvGrpSpPr>
          <p:cNvPr id="6152" name="Group 13"/>
          <p:cNvGrpSpPr>
            <a:grpSpLocks/>
          </p:cNvGrpSpPr>
          <p:nvPr/>
        </p:nvGrpSpPr>
        <p:grpSpPr bwMode="auto">
          <a:xfrm>
            <a:off x="5929313" y="4786313"/>
            <a:ext cx="2376487" cy="863600"/>
            <a:chOff x="385" y="3612"/>
            <a:chExt cx="1497" cy="544"/>
          </a:xfrm>
        </p:grpSpPr>
        <p:grpSp>
          <p:nvGrpSpPr>
            <p:cNvPr id="6216" name="Group 14"/>
            <p:cNvGrpSpPr>
              <a:grpSpLocks/>
            </p:cNvGrpSpPr>
            <p:nvPr/>
          </p:nvGrpSpPr>
          <p:grpSpPr bwMode="auto">
            <a:xfrm>
              <a:off x="385" y="3612"/>
              <a:ext cx="1497" cy="544"/>
              <a:chOff x="385" y="3612"/>
              <a:chExt cx="1497" cy="544"/>
            </a:xfrm>
          </p:grpSpPr>
          <p:sp>
            <p:nvSpPr>
              <p:cNvPr id="21" name="AutoShape 15"/>
              <p:cNvSpPr>
                <a:spLocks noChangeArrowheads="1"/>
              </p:cNvSpPr>
              <p:nvPr/>
            </p:nvSpPr>
            <p:spPr bwMode="auto">
              <a:xfrm>
                <a:off x="385" y="3612"/>
                <a:ext cx="1497" cy="544"/>
              </a:xfrm>
              <a:prstGeom prst="plaque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spcBef>
                    <a:spcPct val="20000"/>
                  </a:spcBef>
                  <a:defRPr/>
                </a:pPr>
                <a:r>
                  <a:rPr kumimoji="1" lang="ru-RU" sz="28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FFFFFF"/>
                      </a:outerShdw>
                    </a:effectLst>
                  </a:rPr>
                  <a:t>Л.Магницкий</a:t>
                </a:r>
                <a:endParaRPr lang="ru-RU" sz="2800" b="1" dirty="0">
                  <a:effectLst>
                    <a:outerShdw blurRad="38100" dist="38100" dir="2700000" algn="tl">
                      <a:srgbClr val="FFFFFF"/>
                    </a:outerShdw>
                  </a:effectLst>
                </a:endParaRPr>
              </a:p>
            </p:txBody>
          </p:sp>
          <p:sp>
            <p:nvSpPr>
              <p:cNvPr id="6219" name="Rectangle 16"/>
              <p:cNvSpPr>
                <a:spLocks noChangeArrowheads="1"/>
              </p:cNvSpPr>
              <p:nvPr/>
            </p:nvSpPr>
            <p:spPr bwMode="auto">
              <a:xfrm>
                <a:off x="509" y="3748"/>
                <a:ext cx="11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endParaRPr lang="ru-RU"/>
              </a:p>
            </p:txBody>
          </p:sp>
        </p:grpSp>
        <p:sp>
          <p:nvSpPr>
            <p:cNvPr id="6217" name="Rectangle 17"/>
            <p:cNvSpPr>
              <a:spLocks noChangeArrowheads="1"/>
            </p:cNvSpPr>
            <p:nvPr/>
          </p:nvSpPr>
          <p:spPr bwMode="auto">
            <a:xfrm>
              <a:off x="657" y="374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endParaRPr lang="ru-RU"/>
            </a:p>
          </p:txBody>
        </p:sp>
      </p:grpSp>
      <p:sp>
        <p:nvSpPr>
          <p:cNvPr id="56" name="Скругленный прямоугольник 55"/>
          <p:cNvSpPr/>
          <p:nvPr/>
        </p:nvSpPr>
        <p:spPr>
          <a:xfrm>
            <a:off x="500063" y="1357313"/>
            <a:ext cx="4500562" cy="278606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kumimoji="1" lang="ru-RU" b="1" dirty="0">
                <a:solidFill>
                  <a:srgbClr val="000000"/>
                </a:solidFill>
              </a:rPr>
              <a:t>Самым знаменитым учебником эпохи Петра стала «Арифметика». Назовите автора этого учебника. </a:t>
            </a:r>
          </a:p>
          <a:p>
            <a:pPr>
              <a:defRPr/>
            </a:pPr>
            <a:endParaRPr lang="ru-RU" dirty="0"/>
          </a:p>
        </p:txBody>
      </p:sp>
      <p:grpSp>
        <p:nvGrpSpPr>
          <p:cNvPr id="6154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59" name="Багетная рамка 5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7800465" y="564531"/>
              <a:ext cx="800225" cy="5847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100</a:t>
              </a:r>
            </a:p>
          </p:txBody>
        </p:sp>
      </p:grpSp>
      <p:sp>
        <p:nvSpPr>
          <p:cNvPr id="131" name="Rectangle 6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32" name="Rectangle 5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" name="Группа 17"/>
          <p:cNvGrpSpPr>
            <a:grpSpLocks/>
          </p:cNvGrpSpPr>
          <p:nvPr/>
        </p:nvGrpSpPr>
        <p:grpSpPr bwMode="auto">
          <a:xfrm>
            <a:off x="5286375" y="4429125"/>
            <a:ext cx="3313113" cy="1368425"/>
            <a:chOff x="1571604" y="4357694"/>
            <a:chExt cx="3313112" cy="1368425"/>
          </a:xfrm>
        </p:grpSpPr>
        <p:sp>
          <p:nvSpPr>
            <p:cNvPr id="135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357694"/>
              <a:ext cx="3313112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211" name="Picture 22" descr="Рисунок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14749" y="4357694"/>
              <a:ext cx="2116091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6163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6167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62" name="Прямоугольник 61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9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90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1" name="Овал 90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64" name="4-конечная звезда 63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4-конечная звезда 64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4-конечная звезда 65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Полилиния 66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8" name="Полилиния 67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69" name="Полилиния 68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0" name="Полилиния 69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1" name="Полилиния 70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2" name="Полилиния 71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3" name="Полилиния 72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4" name="Полилиния 73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5" name="Прямоугольник 74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76" name="Прямоугольник 75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77" name="4-конечная звезда 76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8" name="4-конечная звезда 77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9" name="4-конечная звезда 78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0" name="4-конечная звезда 79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1" name="Пятно 1 80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2" name="Пятно 1 81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3" name="Пятно 1 82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" name="Пятно 1 83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" name="Пятно 1 84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6" name="Пятно 1 85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6146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2" name="Формула" r:id="rId8" imgW="774360" imgH="444240" progId="Equation.3">
                        <p:embed/>
                      </p:oleObj>
                    </mc:Choice>
                    <mc:Fallback>
                      <p:oleObj name="Формула" r:id="rId8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147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3" name="Формула" r:id="rId10" imgW="419040" imgH="469800" progId="Equation.3">
                        <p:embed/>
                      </p:oleObj>
                    </mc:Choice>
                    <mc:Fallback>
                      <p:oleObj name="Формула" r:id="rId10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148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6154" name="Формула" r:id="rId12" imgW="406080" imgH="203040" progId="Equation.3">
                        <p:embed/>
                      </p:oleObj>
                    </mc:Choice>
                    <mc:Fallback>
                      <p:oleObj name="Формула" r:id="rId12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61" name="Полилиния 60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7" name="4-конечная звезда 56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8" name="AutoShape 18"/>
          <p:cNvSpPr>
            <a:spLocks noChangeArrowheads="1"/>
          </p:cNvSpPr>
          <p:nvPr/>
        </p:nvSpPr>
        <p:spPr bwMode="auto">
          <a:xfrm>
            <a:off x="6000750" y="5072063"/>
            <a:ext cx="2162175" cy="649287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цифры</a:t>
            </a: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5429250" y="4500563"/>
            <a:ext cx="3168650" cy="1368425"/>
            <a:chOff x="1571604" y="4429132"/>
            <a:chExt cx="3168650" cy="1368425"/>
          </a:xfrm>
        </p:grpSpPr>
        <p:sp>
          <p:nvSpPr>
            <p:cNvPr id="54282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429132"/>
              <a:ext cx="3168650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4293" name="Picture 22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86706" y="4429132"/>
              <a:ext cx="2023822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4278" name="WordArt 24"/>
          <p:cNvSpPr>
            <a:spLocks noChangeArrowheads="1" noChangeShapeType="1" noTextEdit="1"/>
          </p:cNvSpPr>
          <p:nvPr/>
        </p:nvSpPr>
        <p:spPr bwMode="auto">
          <a:xfrm rot="20970855">
            <a:off x="740642" y="943145"/>
            <a:ext cx="2663825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Загадки 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71500" y="1714500"/>
            <a:ext cx="7429500" cy="25717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Проживают в трудной книжке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хитроумные братишки,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десять их, но братья эти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сосчитают все на свете</a:t>
            </a:r>
            <a:endParaRPr lang="ru-RU" dirty="0"/>
          </a:p>
        </p:txBody>
      </p:sp>
      <p:sp>
        <p:nvSpPr>
          <p:cNvPr id="18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9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4285" name="Группа 19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1" name="Багетная рамка 20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2054" name="AutoShape 18"/>
          <p:cNvSpPr>
            <a:spLocks noChangeArrowheads="1"/>
          </p:cNvSpPr>
          <p:nvPr/>
        </p:nvSpPr>
        <p:spPr bwMode="auto">
          <a:xfrm rot="10800000">
            <a:off x="5429250" y="4714875"/>
            <a:ext cx="2449513" cy="649288"/>
          </a:xfrm>
          <a:prstGeom prst="wedgeRectCallout">
            <a:avLst>
              <a:gd name="adj1" fmla="val 1519"/>
              <a:gd name="adj2" fmla="val 108435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>
                <a:latin typeface="Arial Black" pitchFamily="34" charset="0"/>
              </a:rPr>
              <a:t>90 км</a:t>
            </a:r>
          </a:p>
        </p:txBody>
      </p:sp>
      <p:sp>
        <p:nvSpPr>
          <p:cNvPr id="102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43702" y="6037839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02"/>
          <p:cNvGrpSpPr>
            <a:grpSpLocks/>
          </p:cNvGrpSpPr>
          <p:nvPr/>
        </p:nvGrpSpPr>
        <p:grpSpPr bwMode="auto">
          <a:xfrm>
            <a:off x="5072063" y="4000500"/>
            <a:ext cx="3384550" cy="1727200"/>
            <a:chOff x="857224" y="3857628"/>
            <a:chExt cx="3384550" cy="1727200"/>
          </a:xfrm>
        </p:grpSpPr>
        <p:sp>
          <p:nvSpPr>
            <p:cNvPr id="104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857224" y="3857628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120" name="Picture 73" descr="Рисунок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14237" y="385762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6" name="Rectangle 11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428596" y="285728"/>
            <a:ext cx="410247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Кот в мешке</a:t>
            </a:r>
          </a:p>
        </p:txBody>
      </p:sp>
      <p:grpSp>
        <p:nvGrpSpPr>
          <p:cNvPr id="2063" name="Группа 10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09" name="Багетная рамка 10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111" name="Скругленный прямоугольник 110"/>
          <p:cNvSpPr/>
          <p:nvPr/>
        </p:nvSpPr>
        <p:spPr>
          <a:xfrm>
            <a:off x="571500" y="1071563"/>
            <a:ext cx="7000875" cy="271462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265176" indent="-265176" fontAlgn="auto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Три лошади в упряжке пробежали 90 км. Сколько километров пробежала каждая лошадь?</a:t>
            </a:r>
          </a:p>
        </p:txBody>
      </p:sp>
      <p:grpSp>
        <p:nvGrpSpPr>
          <p:cNvPr id="4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2066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2070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61" name="Прямоугольник 60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7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96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" name="Овал 96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69" name="4-конечная звезда 68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0" name="4-конечная звезда 69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1" name="4-конечная звезда 70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72" name="Полилиния 71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4" name="Полилиния 73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5" name="Полилиния 74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6" name="Полилиния 75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7" name="Полилиния 76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8" name="Полилиния 77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79" name="Полилиния 78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0" name="Полилиния 79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81" name="Прямоугольник 80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82" name="Прямоугольник 81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83" name="4-конечная звезда 82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4" name="4-конечная звезда 83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" name="4-конечная звезда 84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6" name="4-конечная звезда 85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7" name="Пятно 1 86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8" name="Пятно 1 87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9" name="Пятно 1 88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0" name="Пятно 1 89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1" name="Пятно 1 90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2" name="Пятно 1 91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2050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6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51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7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052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058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55" name="Полилиния 54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3" name="4-конечная звезда 52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62" name="AutoShape 18"/>
          <p:cNvSpPr>
            <a:spLocks noChangeArrowheads="1"/>
          </p:cNvSpPr>
          <p:nvPr/>
        </p:nvSpPr>
        <p:spPr bwMode="auto">
          <a:xfrm>
            <a:off x="5986463" y="4629150"/>
            <a:ext cx="2376487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четыре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7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5306" name="Группа 1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9" name="Багетная рамка 1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1" name="WordArt 24"/>
          <p:cNvSpPr>
            <a:spLocks noChangeArrowheads="1" noChangeShapeType="1" noTextEdit="1"/>
          </p:cNvSpPr>
          <p:nvPr/>
        </p:nvSpPr>
        <p:spPr bwMode="auto">
          <a:xfrm rot="20970855">
            <a:off x="740642" y="943145"/>
            <a:ext cx="2663825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Загадки </a:t>
            </a:r>
          </a:p>
        </p:txBody>
      </p:sp>
      <p:grpSp>
        <p:nvGrpSpPr>
          <p:cNvPr id="3" name="Группа 21"/>
          <p:cNvGrpSpPr>
            <a:grpSpLocks/>
          </p:cNvGrpSpPr>
          <p:nvPr/>
        </p:nvGrpSpPr>
        <p:grpSpPr bwMode="auto">
          <a:xfrm>
            <a:off x="5357813" y="4429125"/>
            <a:ext cx="3168650" cy="1368425"/>
            <a:chOff x="1571604" y="4429132"/>
            <a:chExt cx="3168650" cy="1368425"/>
          </a:xfrm>
        </p:grpSpPr>
        <p:sp>
          <p:nvSpPr>
            <p:cNvPr id="23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429132"/>
              <a:ext cx="3168650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5313" name="Picture 22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86706" y="4429132"/>
              <a:ext cx="2023822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Скругленный прямоугольник 24"/>
          <p:cNvSpPr/>
          <p:nvPr/>
        </p:nvSpPr>
        <p:spPr>
          <a:xfrm>
            <a:off x="1643063" y="1500188"/>
            <a:ext cx="6072187" cy="25717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Гляди-ка, цифра-это стул,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который я перевернул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5572125" y="4868863"/>
            <a:ext cx="2960688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Знак «плюс»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7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6330" name="Группа 1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9" name="Багетная рамка 1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60</a:t>
              </a:r>
            </a:p>
          </p:txBody>
        </p:sp>
      </p:grpSp>
      <p:sp>
        <p:nvSpPr>
          <p:cNvPr id="21" name="WordArt 24"/>
          <p:cNvSpPr>
            <a:spLocks noChangeArrowheads="1" noChangeShapeType="1" noTextEdit="1"/>
          </p:cNvSpPr>
          <p:nvPr/>
        </p:nvSpPr>
        <p:spPr bwMode="auto">
          <a:xfrm rot="20970855">
            <a:off x="740642" y="943145"/>
            <a:ext cx="2663825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Загадки </a:t>
            </a:r>
          </a:p>
        </p:txBody>
      </p:sp>
      <p:grpSp>
        <p:nvGrpSpPr>
          <p:cNvPr id="3" name="Группа 21"/>
          <p:cNvGrpSpPr>
            <a:grpSpLocks/>
          </p:cNvGrpSpPr>
          <p:nvPr/>
        </p:nvGrpSpPr>
        <p:grpSpPr bwMode="auto">
          <a:xfrm>
            <a:off x="5500688" y="4500563"/>
            <a:ext cx="3168650" cy="1368425"/>
            <a:chOff x="1571604" y="4429132"/>
            <a:chExt cx="3168650" cy="1368425"/>
          </a:xfrm>
        </p:grpSpPr>
        <p:sp>
          <p:nvSpPr>
            <p:cNvPr id="23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429132"/>
              <a:ext cx="3168650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6337" name="Picture 22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86706" y="4429132"/>
              <a:ext cx="2023822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Скругленный прямоугольник 24"/>
          <p:cNvSpPr/>
          <p:nvPr/>
        </p:nvSpPr>
        <p:spPr>
          <a:xfrm>
            <a:off x="1071563" y="1357313"/>
            <a:ext cx="6858000" cy="300037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Я добрый знак соединенья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 в этом моё предназначенье.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Я для сложения гожусь,</a:t>
            </a:r>
          </a:p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 этим очень я горжусь.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210" name="AutoShape 18"/>
          <p:cNvSpPr>
            <a:spLocks noChangeArrowheads="1"/>
          </p:cNvSpPr>
          <p:nvPr/>
        </p:nvSpPr>
        <p:spPr bwMode="auto">
          <a:xfrm>
            <a:off x="6000750" y="4929188"/>
            <a:ext cx="2376488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угол</a:t>
            </a:r>
          </a:p>
        </p:txBody>
      </p:sp>
      <p:sp>
        <p:nvSpPr>
          <p:cNvPr id="14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7" name="Rectangle 5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7354" name="Группа 1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19" name="Багетная рамка 18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80</a:t>
              </a:r>
            </a:p>
          </p:txBody>
        </p:sp>
      </p:grpSp>
      <p:sp>
        <p:nvSpPr>
          <p:cNvPr id="21" name="WordArt 24"/>
          <p:cNvSpPr>
            <a:spLocks noChangeArrowheads="1" noChangeShapeType="1" noTextEdit="1"/>
          </p:cNvSpPr>
          <p:nvPr/>
        </p:nvSpPr>
        <p:spPr bwMode="auto">
          <a:xfrm rot="20970855">
            <a:off x="740642" y="943145"/>
            <a:ext cx="2663825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kern="1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/>
                <a:cs typeface="Arial"/>
              </a:rPr>
              <a:t>Загадки </a:t>
            </a:r>
          </a:p>
        </p:txBody>
      </p:sp>
      <p:grpSp>
        <p:nvGrpSpPr>
          <p:cNvPr id="3" name="Группа 21"/>
          <p:cNvGrpSpPr>
            <a:grpSpLocks/>
          </p:cNvGrpSpPr>
          <p:nvPr/>
        </p:nvGrpSpPr>
        <p:grpSpPr bwMode="auto">
          <a:xfrm>
            <a:off x="5357813" y="4500563"/>
            <a:ext cx="3168650" cy="1368425"/>
            <a:chOff x="1571604" y="4429132"/>
            <a:chExt cx="3168650" cy="1368425"/>
          </a:xfrm>
        </p:grpSpPr>
        <p:sp>
          <p:nvSpPr>
            <p:cNvPr id="23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429132"/>
              <a:ext cx="3168650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7361" name="Picture 22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86706" y="4429132"/>
              <a:ext cx="2023822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Скругленный прямоугольник 24"/>
          <p:cNvSpPr/>
          <p:nvPr/>
        </p:nvSpPr>
        <p:spPr>
          <a:xfrm>
            <a:off x="642938" y="1643063"/>
            <a:ext cx="7858125" cy="257175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/>
              <a:t>Мне служит головой вершина.</a:t>
            </a:r>
          </a:p>
          <a:p>
            <a:pPr>
              <a:defRPr/>
            </a:pPr>
            <a:r>
              <a:rPr lang="ru-RU" sz="3200" b="1" dirty="0"/>
              <a:t>А то, что вы считаете ногами,</a:t>
            </a:r>
          </a:p>
          <a:p>
            <a:pPr>
              <a:defRPr/>
            </a:pPr>
            <a:r>
              <a:rPr lang="ru-RU" sz="3200" b="1" dirty="0"/>
              <a:t>все называют сторонами.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5857875" y="6400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sp>
        <p:nvSpPr>
          <p:cNvPr id="7175" name="WordArt 2"/>
          <p:cNvSpPr>
            <a:spLocks noChangeArrowheads="1" noChangeShapeType="1" noTextEdit="1"/>
          </p:cNvSpPr>
          <p:nvPr/>
        </p:nvSpPr>
        <p:spPr bwMode="auto">
          <a:xfrm>
            <a:off x="1714500" y="431308"/>
            <a:ext cx="4824413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dirty="0">
                <a:ln/>
                <a:solidFill>
                  <a:schemeClr val="accent3"/>
                </a:solidFill>
                <a:latin typeface="Times New Roman"/>
                <a:cs typeface="Times New Roman"/>
              </a:rPr>
              <a:t>Кот в мешке</a:t>
            </a:r>
          </a:p>
        </p:txBody>
      </p:sp>
      <p:grpSp>
        <p:nvGrpSpPr>
          <p:cNvPr id="7176" name="Группа 56"/>
          <p:cNvGrpSpPr>
            <a:grpSpLocks/>
          </p:cNvGrpSpPr>
          <p:nvPr/>
        </p:nvGrpSpPr>
        <p:grpSpPr bwMode="auto">
          <a:xfrm>
            <a:off x="6064250" y="4929188"/>
            <a:ext cx="2678113" cy="863600"/>
            <a:chOff x="6064838" y="5027612"/>
            <a:chExt cx="2677535" cy="863600"/>
          </a:xfrm>
        </p:grpSpPr>
        <p:sp>
          <p:nvSpPr>
            <p:cNvPr id="22" name="AutoShape 4"/>
            <p:cNvSpPr>
              <a:spLocks noChangeArrowheads="1"/>
            </p:cNvSpPr>
            <p:nvPr/>
          </p:nvSpPr>
          <p:spPr bwMode="auto">
            <a:xfrm>
              <a:off x="6064838" y="5027612"/>
              <a:ext cx="2518819" cy="863600"/>
            </a:xfrm>
            <a:prstGeom prst="plaque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800" b="1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6072774" y="5214937"/>
              <a:ext cx="2669599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>
                <a:defRPr/>
              </a:pP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Знак процента % </a:t>
              </a:r>
            </a:p>
          </p:txBody>
        </p:sp>
      </p:grpSp>
      <p:grpSp>
        <p:nvGrpSpPr>
          <p:cNvPr id="7177" name="Группа 17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55" name="Багетная рамка 54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800465" y="595260"/>
              <a:ext cx="800225" cy="58477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100</a:t>
              </a:r>
            </a:p>
          </p:txBody>
        </p:sp>
      </p:grpSp>
      <p:sp>
        <p:nvSpPr>
          <p:cNvPr id="58" name="Rectangle 6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59" name="Rectangle 5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" name="Группа 21"/>
          <p:cNvGrpSpPr>
            <a:grpSpLocks/>
          </p:cNvGrpSpPr>
          <p:nvPr/>
        </p:nvGrpSpPr>
        <p:grpSpPr bwMode="auto">
          <a:xfrm>
            <a:off x="5429250" y="4500563"/>
            <a:ext cx="3168650" cy="1368425"/>
            <a:chOff x="1571604" y="4429132"/>
            <a:chExt cx="3168650" cy="1368425"/>
          </a:xfrm>
        </p:grpSpPr>
        <p:sp>
          <p:nvSpPr>
            <p:cNvPr id="61" name="AutoShape 21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1571604" y="4429132"/>
              <a:ext cx="3168650" cy="1368425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7237" name="Picture 22" descr="Рисунок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86706" y="4429132"/>
              <a:ext cx="2023822" cy="1246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" name="Скругленный прямоугольник 62"/>
          <p:cNvSpPr/>
          <p:nvPr/>
        </p:nvSpPr>
        <p:spPr>
          <a:xfrm>
            <a:off x="642938" y="1000125"/>
            <a:ext cx="7215187" cy="33575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265176" indent="-265176"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Этот знак произошёл, как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предполагают, благодаря опечатке. 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65176" indent="-265176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рукописях слово «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cento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»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(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сто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)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писали сокращенно – </a:t>
            </a:r>
            <a:r>
              <a:rPr lang="en-US" sz="2800" b="1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cto</a:t>
            </a:r>
            <a:r>
              <a:rPr lang="ru-RU" sz="28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1685 году в Париже была напечатана книга, где по ошибке наборщик вместо </a:t>
            </a:r>
            <a:r>
              <a:rPr lang="en-US" sz="2800" b="1" i="1" dirty="0" err="1">
                <a:effectLst>
                  <a:outerShdw blurRad="38100" dist="38100" dir="2700000" algn="tl">
                    <a:srgbClr val="FFFFFF"/>
                  </a:outerShdw>
                </a:effectLst>
              </a:rPr>
              <a:t>cto</a:t>
            </a: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набрал этот знак.</a:t>
            </a:r>
          </a:p>
          <a:p>
            <a:pPr>
              <a:defRPr/>
            </a:pPr>
            <a:endParaRPr lang="ru-RU" sz="2800" dirty="0"/>
          </a:p>
        </p:txBody>
      </p:sp>
      <p:grpSp>
        <p:nvGrpSpPr>
          <p:cNvPr id="5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7187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7191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21" name="Прямоугольник 20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8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1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Овал 51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4-конечная звезда 24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4-конечная звезда 25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4-конечная звезда 26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2" name="Полилиния 31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3" name="Полилиния 32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" name="Полилиния 33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5" name="Полилиния 34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37" name="Прямоугольник 36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38" name="4-конечная звезда 37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4-конечная звезда 38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4-конечная звезда 39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4-конечная звезда 40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Пятно 1 41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Пятно 1 42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Пятно 1 43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Пятно 1 44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Пятно 1 45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Пятно 1 46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7170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6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171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7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172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178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0" name="Полилиния 19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8" name="4-конечная звезда 17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824412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Единицы измерения</a:t>
            </a:r>
          </a:p>
        </p:txBody>
      </p:sp>
      <p:sp>
        <p:nvSpPr>
          <p:cNvPr id="138257" name="AutoShape 17"/>
          <p:cNvSpPr>
            <a:spLocks noChangeArrowheads="1"/>
          </p:cNvSpPr>
          <p:nvPr/>
        </p:nvSpPr>
        <p:spPr bwMode="auto">
          <a:xfrm>
            <a:off x="5786438" y="4857750"/>
            <a:ext cx="2519362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каратах</a:t>
            </a:r>
          </a:p>
        </p:txBody>
      </p:sp>
      <p:sp>
        <p:nvSpPr>
          <p:cNvPr id="138260" name="Rectangle 7"/>
          <p:cNvSpPr>
            <a:spLocks noChangeArrowheads="1"/>
          </p:cNvSpPr>
          <p:nvPr/>
        </p:nvSpPr>
        <p:spPr bwMode="auto">
          <a:xfrm>
            <a:off x="827088" y="1700213"/>
            <a:ext cx="73183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ru-RU" sz="4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grpSp>
        <p:nvGrpSpPr>
          <p:cNvPr id="2" name="Группа 23"/>
          <p:cNvGrpSpPr>
            <a:grpSpLocks/>
          </p:cNvGrpSpPr>
          <p:nvPr/>
        </p:nvGrpSpPr>
        <p:grpSpPr bwMode="auto">
          <a:xfrm>
            <a:off x="5429250" y="4429125"/>
            <a:ext cx="3168650" cy="1441450"/>
            <a:chOff x="5429256" y="4429132"/>
            <a:chExt cx="3168650" cy="1441450"/>
          </a:xfrm>
        </p:grpSpPr>
        <p:sp>
          <p:nvSpPr>
            <p:cNvPr id="58379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8390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18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8381" name="Группа 18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0" name="Багетная рамка 19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571500" y="1571625"/>
            <a:ext cx="5857875" cy="2571750"/>
          </a:xfrm>
          <a:prstGeom prst="roundRect">
            <a:avLst/>
          </a:prstGeom>
          <a:gradFill>
            <a:gsLst>
              <a:gs pos="0">
                <a:schemeClr val="accent6">
                  <a:tint val="65000"/>
                  <a:satMod val="270000"/>
                </a:schemeClr>
              </a:gs>
              <a:gs pos="25000">
                <a:schemeClr val="accent2">
                  <a:lumMod val="40000"/>
                  <a:lumOff val="60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 этих единицах измеряют массу алмазов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81" name="AutoShape 17"/>
          <p:cNvSpPr>
            <a:spLocks noChangeArrowheads="1"/>
          </p:cNvSpPr>
          <p:nvPr/>
        </p:nvSpPr>
        <p:spPr bwMode="auto">
          <a:xfrm>
            <a:off x="5929313" y="4714875"/>
            <a:ext cx="2376487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100 копеек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824412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Единицы измерения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357813" y="4357688"/>
            <a:ext cx="3168650" cy="1441450"/>
            <a:chOff x="5429256" y="4429132"/>
            <a:chExt cx="3168650" cy="1441450"/>
          </a:xfrm>
        </p:grpSpPr>
        <p:sp>
          <p:nvSpPr>
            <p:cNvPr id="18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59413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59404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785813" y="1428750"/>
            <a:ext cx="5857875" cy="2571750"/>
          </a:xfrm>
          <a:prstGeom prst="roundRect">
            <a:avLst/>
          </a:prstGeom>
          <a:gradFill>
            <a:gsLst>
              <a:gs pos="0">
                <a:schemeClr val="accent6">
                  <a:tint val="65000"/>
                  <a:satMod val="270000"/>
                </a:schemeClr>
              </a:gs>
              <a:gs pos="25000">
                <a:schemeClr val="accent2">
                  <a:lumMod val="40000"/>
                  <a:lumOff val="60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Сколько копеек в одном рубле?</a:t>
            </a:r>
            <a:endParaRPr lang="ru-RU" sz="32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4" name="AutoShape 16"/>
          <p:cNvSpPr>
            <a:spLocks noChangeArrowheads="1"/>
          </p:cNvSpPr>
          <p:nvPr/>
        </p:nvSpPr>
        <p:spPr bwMode="auto">
          <a:xfrm>
            <a:off x="6072188" y="4786313"/>
            <a:ext cx="2376487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60 минут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824412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Единицы измерения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429250" y="4429125"/>
            <a:ext cx="3168650" cy="1441450"/>
            <a:chOff x="5429256" y="4429132"/>
            <a:chExt cx="3168650" cy="1441450"/>
          </a:xfrm>
        </p:grpSpPr>
        <p:sp>
          <p:nvSpPr>
            <p:cNvPr id="18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0437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60428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714375" y="1428750"/>
            <a:ext cx="5857875" cy="2571750"/>
          </a:xfrm>
          <a:prstGeom prst="roundRect">
            <a:avLst/>
          </a:prstGeom>
          <a:gradFill>
            <a:gsLst>
              <a:gs pos="0">
                <a:schemeClr val="accent6">
                  <a:tint val="65000"/>
                  <a:satMod val="270000"/>
                </a:schemeClr>
              </a:gs>
              <a:gs pos="25000">
                <a:schemeClr val="accent2">
                  <a:lumMod val="40000"/>
                  <a:lumOff val="60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4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Сколько минут в одном градусе?</a:t>
            </a:r>
          </a:p>
          <a:p>
            <a:pPr>
              <a:defRPr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grpSp>
        <p:nvGrpSpPr>
          <p:cNvPr id="8198" name="Group 13"/>
          <p:cNvGrpSpPr>
            <a:grpSpLocks/>
          </p:cNvGrpSpPr>
          <p:nvPr/>
        </p:nvGrpSpPr>
        <p:grpSpPr bwMode="auto">
          <a:xfrm>
            <a:off x="6072188" y="4760913"/>
            <a:ext cx="2376487" cy="863600"/>
            <a:chOff x="385" y="3612"/>
            <a:chExt cx="1497" cy="544"/>
          </a:xfrm>
        </p:grpSpPr>
        <p:sp>
          <p:nvSpPr>
            <p:cNvPr id="21" name="AutoShape 14"/>
            <p:cNvSpPr>
              <a:spLocks noChangeArrowheads="1"/>
            </p:cNvSpPr>
            <p:nvPr/>
          </p:nvSpPr>
          <p:spPr bwMode="auto">
            <a:xfrm>
              <a:off x="385" y="3612"/>
              <a:ext cx="1497" cy="544"/>
            </a:xfrm>
            <a:prstGeom prst="plaque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8267" name="Rectangle 15"/>
            <p:cNvSpPr>
              <a:spLocks noChangeArrowheads="1"/>
            </p:cNvSpPr>
            <p:nvPr/>
          </p:nvSpPr>
          <p:spPr bwMode="auto">
            <a:xfrm>
              <a:off x="509" y="374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endParaRPr lang="ru-RU"/>
            </a:p>
          </p:txBody>
        </p:sp>
      </p:grpSp>
      <p:sp>
        <p:nvSpPr>
          <p:cNvPr id="8199" name="WordArt 2"/>
          <p:cNvSpPr>
            <a:spLocks noChangeArrowheads="1" noChangeShapeType="1" noTextEdit="1"/>
          </p:cNvSpPr>
          <p:nvPr/>
        </p:nvSpPr>
        <p:spPr bwMode="auto">
          <a:xfrm>
            <a:off x="1643063" y="642938"/>
            <a:ext cx="4824412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dirty="0">
                <a:ln/>
                <a:solidFill>
                  <a:schemeClr val="accent3"/>
                </a:solidFill>
                <a:latin typeface="Times New Roman"/>
                <a:cs typeface="Times New Roman"/>
              </a:rPr>
              <a:t>Кот в мешке</a:t>
            </a:r>
          </a:p>
        </p:txBody>
      </p:sp>
      <p:sp>
        <p:nvSpPr>
          <p:cNvPr id="8200" name="Прямоугольник 66"/>
          <p:cNvSpPr>
            <a:spLocks noChangeArrowheads="1"/>
          </p:cNvSpPr>
          <p:nvPr/>
        </p:nvSpPr>
        <p:spPr bwMode="auto">
          <a:xfrm>
            <a:off x="6273800" y="4889500"/>
            <a:ext cx="1928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грация</a:t>
            </a:r>
          </a:p>
        </p:txBody>
      </p:sp>
      <p:grpSp>
        <p:nvGrpSpPr>
          <p:cNvPr id="4" name="Группа 16"/>
          <p:cNvGrpSpPr>
            <a:grpSpLocks/>
          </p:cNvGrpSpPr>
          <p:nvPr/>
        </p:nvGrpSpPr>
        <p:grpSpPr bwMode="auto">
          <a:xfrm>
            <a:off x="5500688" y="4357688"/>
            <a:ext cx="3168650" cy="1441450"/>
            <a:chOff x="5429256" y="4429132"/>
            <a:chExt cx="3168650" cy="1441450"/>
          </a:xfrm>
        </p:grpSpPr>
        <p:sp>
          <p:nvSpPr>
            <p:cNvPr id="56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8265" name="Picture 2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8" name="Rectangle 6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59" name="Rectangle 5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8208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61" name="Багетная рамка 60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7826112" y="502746"/>
              <a:ext cx="748929" cy="7694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80</a:t>
              </a:r>
            </a:p>
          </p:txBody>
        </p:sp>
      </p:grpSp>
      <p:sp>
        <p:nvSpPr>
          <p:cNvPr id="63" name="Скругленный прямоугольник 62"/>
          <p:cNvSpPr/>
          <p:nvPr/>
        </p:nvSpPr>
        <p:spPr>
          <a:xfrm>
            <a:off x="642938" y="1500188"/>
            <a:ext cx="7143750" cy="2500312"/>
          </a:xfrm>
          <a:prstGeom prst="roundRect">
            <a:avLst/>
          </a:prstGeom>
          <a:gradFill>
            <a:gsLst>
              <a:gs pos="0">
                <a:schemeClr val="accent6">
                  <a:tint val="65000"/>
                  <a:satMod val="270000"/>
                </a:schemeClr>
              </a:gs>
              <a:gs pos="25000">
                <a:schemeClr val="accent2">
                  <a:lumMod val="40000"/>
                  <a:lumOff val="60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4400" b="1" dirty="0"/>
          </a:p>
          <a:p>
            <a:pPr>
              <a:defRPr/>
            </a:pPr>
            <a:r>
              <a:rPr lang="ru-RU" sz="4400" b="1" dirty="0"/>
              <a:t>Что в переводе с греческого означает слово ПРОПОРЦИЯ?</a:t>
            </a:r>
            <a:endParaRPr lang="ru-RU" sz="4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ru-RU" sz="4400" dirty="0"/>
          </a:p>
        </p:txBody>
      </p:sp>
      <p:grpSp>
        <p:nvGrpSpPr>
          <p:cNvPr id="6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8211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8215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22" name="Прямоугольник 21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9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0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Овал 50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4" name="4-конечная звезда 23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4-конечная звезда 24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4-конечная звезда 25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Полилиния 26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2" name="Полилиния 31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3" name="Полилиния 32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" name="Полилиния 33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5" name="Прямоугольник 34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37" name="4-конечная звезда 36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4-конечная звезда 37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4-конечная звезда 38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4-конечная звезда 39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Пятно 1 40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Пятно 1 41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Пятно 1 42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Пятно 1 43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Пятно 1 44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Пятно 1 45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8194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00" name="Формула" r:id="rId7" imgW="774360" imgH="444240" progId="Equation.3">
                        <p:embed/>
                      </p:oleObj>
                    </mc:Choice>
                    <mc:Fallback>
                      <p:oleObj name="Формула" r:id="rId7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195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01" name="Формула" r:id="rId9" imgW="419040" imgH="469800" progId="Equation.3">
                        <p:embed/>
                      </p:oleObj>
                    </mc:Choice>
                    <mc:Fallback>
                      <p:oleObj name="Формула" r:id="rId9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196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202" name="Формула" r:id="rId11" imgW="406080" imgH="203040" progId="Equation.3">
                        <p:embed/>
                      </p:oleObj>
                    </mc:Choice>
                    <mc:Fallback>
                      <p:oleObj name="Формула" r:id="rId11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0" name="Полилиния 19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8" name="4-конечная звезда 17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3" name="Group 15"/>
          <p:cNvGrpSpPr>
            <a:grpSpLocks/>
          </p:cNvGrpSpPr>
          <p:nvPr/>
        </p:nvGrpSpPr>
        <p:grpSpPr bwMode="auto">
          <a:xfrm>
            <a:off x="6072188" y="4929188"/>
            <a:ext cx="2376487" cy="863600"/>
            <a:chOff x="385" y="3612"/>
            <a:chExt cx="1497" cy="544"/>
          </a:xfrm>
        </p:grpSpPr>
        <p:sp>
          <p:nvSpPr>
            <p:cNvPr id="142352" name="AutoShape 16"/>
            <p:cNvSpPr>
              <a:spLocks noChangeArrowheads="1"/>
            </p:cNvSpPr>
            <p:nvPr/>
          </p:nvSpPr>
          <p:spPr bwMode="auto">
            <a:xfrm>
              <a:off x="385" y="3612"/>
              <a:ext cx="1497" cy="544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ru-RU" sz="44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литр</a:t>
              </a:r>
            </a:p>
          </p:txBody>
        </p:sp>
        <p:sp>
          <p:nvSpPr>
            <p:cNvPr id="61464" name="Rectangle 17"/>
            <p:cNvSpPr>
              <a:spLocks noChangeArrowheads="1"/>
            </p:cNvSpPr>
            <p:nvPr/>
          </p:nvSpPr>
          <p:spPr bwMode="auto">
            <a:xfrm>
              <a:off x="509" y="374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endParaRPr lang="ru-RU"/>
            </a:p>
          </p:txBody>
        </p:sp>
      </p:grpSp>
      <p:sp>
        <p:nvSpPr>
          <p:cNvPr id="142355" name="Rectangle 11"/>
          <p:cNvSpPr>
            <a:spLocks noChangeArrowheads="1"/>
          </p:cNvSpPr>
          <p:nvPr/>
        </p:nvSpPr>
        <p:spPr bwMode="auto">
          <a:xfrm>
            <a:off x="1908175" y="2349500"/>
            <a:ext cx="6121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  <a:defRPr/>
            </a:pPr>
            <a:endParaRPr lang="ru-RU" sz="44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824412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Единицы измерения</a:t>
            </a:r>
          </a:p>
        </p:txBody>
      </p: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5500688" y="4429125"/>
            <a:ext cx="3168650" cy="1441450"/>
            <a:chOff x="5429256" y="4429132"/>
            <a:chExt cx="3168650" cy="1441450"/>
          </a:xfrm>
        </p:grpSpPr>
        <p:sp>
          <p:nvSpPr>
            <p:cNvPr id="19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1462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2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61453" name="Группа 22"/>
          <p:cNvGrpSpPr>
            <a:grpSpLocks/>
          </p:cNvGrpSpPr>
          <p:nvPr/>
        </p:nvGrpSpPr>
        <p:grpSpPr bwMode="auto">
          <a:xfrm>
            <a:off x="7761288" y="500063"/>
            <a:ext cx="882650" cy="857250"/>
            <a:chOff x="7761996" y="500042"/>
            <a:chExt cx="881970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761996" y="502746"/>
              <a:ext cx="877163" cy="64633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36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100</a:t>
              </a: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714375" y="1428750"/>
            <a:ext cx="5857875" cy="2571750"/>
          </a:xfrm>
          <a:prstGeom prst="roundRect">
            <a:avLst/>
          </a:prstGeom>
          <a:gradFill>
            <a:gsLst>
              <a:gs pos="0">
                <a:schemeClr val="accent6">
                  <a:tint val="65000"/>
                  <a:satMod val="270000"/>
                </a:schemeClr>
              </a:gs>
              <a:gs pos="25000">
                <a:schemeClr val="accent2">
                  <a:lumMod val="40000"/>
                  <a:lumOff val="60000"/>
                </a:schemeClr>
              </a:gs>
              <a:gs pos="100000">
                <a:srgbClr val="FFC000"/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Как ещё называют кубический дециметр?</a:t>
            </a:r>
          </a:p>
          <a:p>
            <a:pPr>
              <a:defRPr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319587" cy="477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cs typeface="Times New Roman"/>
              </a:rPr>
              <a:t>История науки</a:t>
            </a:r>
          </a:p>
        </p:txBody>
      </p:sp>
      <p:sp>
        <p:nvSpPr>
          <p:cNvPr id="62477" name="AutoShape 18"/>
          <p:cNvSpPr>
            <a:spLocks noChangeArrowheads="1"/>
          </p:cNvSpPr>
          <p:nvPr/>
        </p:nvSpPr>
        <p:spPr bwMode="auto">
          <a:xfrm>
            <a:off x="5929313" y="4786313"/>
            <a:ext cx="2376487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землемерие</a:t>
            </a:r>
            <a:r>
              <a:rPr lang="ru-RU" dirty="0"/>
              <a:t> </a:t>
            </a:r>
          </a:p>
        </p:txBody>
      </p:sp>
      <p:sp>
        <p:nvSpPr>
          <p:cNvPr id="62469" name="Rectangle 19"/>
          <p:cNvSpPr>
            <a:spLocks noChangeArrowheads="1"/>
          </p:cNvSpPr>
          <p:nvPr/>
        </p:nvSpPr>
        <p:spPr bwMode="auto">
          <a:xfrm>
            <a:off x="6126163" y="50022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429250" y="4429125"/>
            <a:ext cx="3168650" cy="1441450"/>
            <a:chOff x="5429256" y="4429132"/>
            <a:chExt cx="3168650" cy="1441450"/>
          </a:xfrm>
        </p:grpSpPr>
        <p:sp>
          <p:nvSpPr>
            <p:cNvPr id="19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2486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2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4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857250" y="1571625"/>
            <a:ext cx="5857875" cy="257175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25000">
                <a:schemeClr val="accent1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переводится с древнегреческого слово «геометрия»?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AutoShape 18"/>
          <p:cNvSpPr>
            <a:spLocks noChangeArrowheads="1"/>
          </p:cNvSpPr>
          <p:nvPr/>
        </p:nvSpPr>
        <p:spPr bwMode="auto">
          <a:xfrm rot="10800000">
            <a:off x="5000625" y="4786313"/>
            <a:ext cx="3317875" cy="863600"/>
          </a:xfrm>
          <a:prstGeom prst="wedgeRectCallout">
            <a:avLst>
              <a:gd name="adj1" fmla="val 972"/>
              <a:gd name="adj2" fmla="val 98722"/>
            </a:avLst>
          </a:prstGeom>
          <a:solidFill>
            <a:srgbClr val="FF99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003300"/>
                </a:solidFill>
                <a:latin typeface="Arial Black" pitchFamily="34" charset="0"/>
              </a:rPr>
              <a:t>Прошёл огонь, воду и медные трубы </a:t>
            </a:r>
          </a:p>
        </p:txBody>
      </p:sp>
      <p:pic>
        <p:nvPicPr>
          <p:cNvPr id="24624" name="Picture 48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692150"/>
            <a:ext cx="19034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00768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4929188" y="4214813"/>
            <a:ext cx="3643312" cy="1727200"/>
            <a:chOff x="857224" y="3857628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857224" y="3857628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3574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14237" y="385762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28662" y="428604"/>
            <a:ext cx="3806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Пословицы</a:t>
            </a:r>
          </a:p>
        </p:txBody>
      </p:sp>
      <p:grpSp>
        <p:nvGrpSpPr>
          <p:cNvPr id="23565" name="Группа 21"/>
          <p:cNvGrpSpPr>
            <a:grpSpLocks/>
          </p:cNvGrpSpPr>
          <p:nvPr/>
        </p:nvGrpSpPr>
        <p:grpSpPr bwMode="auto">
          <a:xfrm>
            <a:off x="7786688" y="571500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30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00063" y="1357313"/>
            <a:ext cx="4714875" cy="22145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3600" b="1" dirty="0">
                <a:solidFill>
                  <a:schemeClr val="tx1"/>
                </a:solidFill>
              </a:rPr>
              <a:t>Сформулируйте оригинал пословицы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01" name="AutoShape 17"/>
          <p:cNvSpPr>
            <a:spLocks noChangeArrowheads="1"/>
          </p:cNvSpPr>
          <p:nvPr/>
        </p:nvSpPr>
        <p:spPr bwMode="auto">
          <a:xfrm>
            <a:off x="5929313" y="4500563"/>
            <a:ext cx="2376487" cy="8636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«Начала»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319587" cy="477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cs typeface="Times New Roman"/>
              </a:rPr>
              <a:t>История науки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357813" y="4214813"/>
            <a:ext cx="3168650" cy="1441450"/>
            <a:chOff x="5429256" y="4429132"/>
            <a:chExt cx="3168650" cy="1441450"/>
          </a:xfrm>
        </p:grpSpPr>
        <p:sp>
          <p:nvSpPr>
            <p:cNvPr id="18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3509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63500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71500" y="1500188"/>
            <a:ext cx="7358063" cy="2500312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25000">
                <a:schemeClr val="accent1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называется книга, 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которой впервые были 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изложены </a:t>
            </a:r>
          </a:p>
          <a:p>
            <a:pPr>
              <a:spcBef>
                <a:spcPts val="0"/>
              </a:spcBef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аксиомы геометрии?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18"/>
          <p:cNvSpPr>
            <a:spLocks noChangeArrowheads="1"/>
          </p:cNvSpPr>
          <p:nvPr/>
        </p:nvSpPr>
        <p:spPr bwMode="auto">
          <a:xfrm>
            <a:off x="5470525" y="49053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ru-RU"/>
          </a:p>
        </p:txBody>
      </p:sp>
      <p:grpSp>
        <p:nvGrpSpPr>
          <p:cNvPr id="64516" name="Group 24"/>
          <p:cNvGrpSpPr>
            <a:grpSpLocks/>
          </p:cNvGrpSpPr>
          <p:nvPr/>
        </p:nvGrpSpPr>
        <p:grpSpPr bwMode="auto">
          <a:xfrm>
            <a:off x="5429250" y="4500563"/>
            <a:ext cx="3024188" cy="1295400"/>
            <a:chOff x="3420" y="2835"/>
            <a:chExt cx="1905" cy="816"/>
          </a:xfrm>
        </p:grpSpPr>
        <p:sp>
          <p:nvSpPr>
            <p:cNvPr id="3" name="AutoShape 17"/>
            <p:cNvSpPr>
              <a:spLocks noChangeArrowheads="1"/>
            </p:cNvSpPr>
            <p:nvPr/>
          </p:nvSpPr>
          <p:spPr bwMode="auto">
            <a:xfrm>
              <a:off x="3420" y="2835"/>
              <a:ext cx="1905" cy="816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427" name="Rectangle 19"/>
            <p:cNvSpPr>
              <a:spLocks noChangeArrowheads="1"/>
            </p:cNvSpPr>
            <p:nvPr/>
          </p:nvSpPr>
          <p:spPr bwMode="auto">
            <a:xfrm>
              <a:off x="3560" y="2931"/>
              <a:ext cx="1605" cy="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Потому что все чертежи</a:t>
              </a:r>
              <a:endParaRPr lang="en-US" sz="2000" b="1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  <a:p>
              <a:pPr>
                <a:lnSpc>
                  <a:spcPct val="90000"/>
                </a:lnSpc>
                <a:spcBef>
                  <a:spcPct val="20000"/>
                </a:spcBef>
                <a:defRPr/>
              </a:pPr>
              <a:r>
                <a:rPr lang="ru-RU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чертились на пыли</a:t>
              </a:r>
            </a:p>
          </p:txBody>
        </p:sp>
      </p:grpSp>
      <p:sp>
        <p:nvSpPr>
          <p:cNvPr id="17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319587" cy="477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cs typeface="Times New Roman"/>
              </a:rPr>
              <a:t>История науки</a:t>
            </a:r>
          </a:p>
        </p:txBody>
      </p:sp>
      <p:grpSp>
        <p:nvGrpSpPr>
          <p:cNvPr id="4" name="Группа 17"/>
          <p:cNvGrpSpPr>
            <a:grpSpLocks/>
          </p:cNvGrpSpPr>
          <p:nvPr/>
        </p:nvGrpSpPr>
        <p:grpSpPr bwMode="auto">
          <a:xfrm>
            <a:off x="5148263" y="4221163"/>
            <a:ext cx="3382962" cy="1584325"/>
            <a:chOff x="5429256" y="4429132"/>
            <a:chExt cx="3168650" cy="1441450"/>
          </a:xfrm>
        </p:grpSpPr>
        <p:sp>
          <p:nvSpPr>
            <p:cNvPr id="19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4534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2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64525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60</a:t>
              </a: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571500" y="1571625"/>
            <a:ext cx="5857875" cy="2571750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25000">
                <a:schemeClr val="accent1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20000"/>
              </a:spcBef>
              <a:defRPr/>
            </a:pPr>
            <a:r>
              <a:rPr lang="ru-RU" sz="3200" b="1" dirty="0"/>
              <a:t>Почему древние греки </a:t>
            </a:r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называли геометрию </a:t>
            </a:r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пыльной работой?</a:t>
            </a:r>
            <a:r>
              <a:rPr lang="ru-RU" sz="3200" dirty="0"/>
              <a:t> 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Нижний колонтитул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/>
              <a:t>Садовникова М.Г. Миронова Л.Н. РС(Я), г.Ленск, Лицей №2</a:t>
            </a:r>
          </a:p>
        </p:txBody>
      </p:sp>
      <p:grpSp>
        <p:nvGrpSpPr>
          <p:cNvPr id="9222" name="Group 17"/>
          <p:cNvGrpSpPr>
            <a:grpSpLocks/>
          </p:cNvGrpSpPr>
          <p:nvPr/>
        </p:nvGrpSpPr>
        <p:grpSpPr bwMode="auto">
          <a:xfrm>
            <a:off x="5929313" y="4857750"/>
            <a:ext cx="2376487" cy="863600"/>
            <a:chOff x="385" y="3612"/>
            <a:chExt cx="1497" cy="544"/>
          </a:xfrm>
        </p:grpSpPr>
        <p:sp>
          <p:nvSpPr>
            <p:cNvPr id="23" name="AutoShape 18"/>
            <p:cNvSpPr>
              <a:spLocks noChangeArrowheads="1"/>
            </p:cNvSpPr>
            <p:nvPr/>
          </p:nvSpPr>
          <p:spPr bwMode="auto">
            <a:xfrm>
              <a:off x="385" y="3612"/>
              <a:ext cx="1497" cy="544"/>
            </a:xfrm>
            <a:prstGeom prst="plaque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r>
                <a:rPr lang="ru-RU" sz="2800" b="1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Л.С.Атанасян</a:t>
              </a:r>
            </a:p>
          </p:txBody>
        </p:sp>
        <p:sp>
          <p:nvSpPr>
            <p:cNvPr id="9291" name="Rectangle 19"/>
            <p:cNvSpPr>
              <a:spLocks noChangeArrowheads="1"/>
            </p:cNvSpPr>
            <p:nvPr/>
          </p:nvSpPr>
          <p:spPr bwMode="auto">
            <a:xfrm>
              <a:off x="509" y="374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endParaRPr lang="ru-RU"/>
            </a:p>
          </p:txBody>
        </p:sp>
      </p:grpSp>
      <p:pic>
        <p:nvPicPr>
          <p:cNvPr id="9223" name="Picture 15" descr="Geom_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1428750"/>
            <a:ext cx="17653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WordArt 27"/>
          <p:cNvSpPr>
            <a:spLocks noChangeArrowheads="1" noChangeShapeType="1" noTextEdit="1"/>
          </p:cNvSpPr>
          <p:nvPr/>
        </p:nvSpPr>
        <p:spPr bwMode="auto">
          <a:xfrm>
            <a:off x="2339975" y="428625"/>
            <a:ext cx="4446588" cy="479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kern="10" dirty="0">
                <a:ln/>
                <a:solidFill>
                  <a:schemeClr val="accent3"/>
                </a:solidFill>
                <a:latin typeface="Impact"/>
              </a:rPr>
              <a:t>Кот в мешке</a:t>
            </a:r>
          </a:p>
        </p:txBody>
      </p: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5214938" y="4214813"/>
            <a:ext cx="3382962" cy="1584325"/>
            <a:chOff x="5429256" y="4429132"/>
            <a:chExt cx="3168650" cy="1441450"/>
          </a:xfrm>
        </p:grpSpPr>
        <p:sp>
          <p:nvSpPr>
            <p:cNvPr id="55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9289" name="Picture 23" descr="Рисунок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" name="Rectangle 6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58" name="Rectangle 57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9232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60" name="Багетная рамка 59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7826112" y="502746"/>
              <a:ext cx="748929" cy="7694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80</a:t>
              </a:r>
            </a:p>
          </p:txBody>
        </p:sp>
      </p:grpSp>
      <p:sp>
        <p:nvSpPr>
          <p:cNvPr id="62" name="Скругленный прямоугольник 61"/>
          <p:cNvSpPr/>
          <p:nvPr/>
        </p:nvSpPr>
        <p:spPr>
          <a:xfrm>
            <a:off x="500063" y="1071563"/>
            <a:ext cx="5857875" cy="3071812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25000">
                <a:schemeClr val="accent1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265176" indent="-265176" fontAlgn="auto">
              <a:spcBef>
                <a:spcPct val="50000"/>
              </a:spcBef>
              <a:spcAft>
                <a:spcPts val="0"/>
              </a:spcAft>
              <a:defRPr/>
            </a:pPr>
            <a:endParaRPr lang="ru-RU" sz="3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65176" indent="-265176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Кто является автором учебника, по которому вы изучаете предмет геометрии?</a:t>
            </a:r>
          </a:p>
          <a:p>
            <a:pPr marL="265176" indent="-265176" fontAlgn="auto">
              <a:spcAft>
                <a:spcPts val="0"/>
              </a:spcAft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defRPr/>
            </a:pPr>
            <a:endParaRPr lang="ru-RU" sz="3200" dirty="0"/>
          </a:p>
        </p:txBody>
      </p:sp>
      <p:grpSp>
        <p:nvGrpSpPr>
          <p:cNvPr id="5" name="Группа 50"/>
          <p:cNvGrpSpPr>
            <a:grpSpLocks/>
          </p:cNvGrpSpPr>
          <p:nvPr/>
        </p:nvGrpSpPr>
        <p:grpSpPr bwMode="auto">
          <a:xfrm>
            <a:off x="214313" y="214313"/>
            <a:ext cx="8715375" cy="6500812"/>
            <a:chOff x="214313" y="214291"/>
            <a:chExt cx="8715375" cy="6500857"/>
          </a:xfrm>
        </p:grpSpPr>
        <p:grpSp>
          <p:nvGrpSpPr>
            <p:cNvPr id="9235" name="Группа 91"/>
            <p:cNvGrpSpPr>
              <a:grpSpLocks/>
            </p:cNvGrpSpPr>
            <p:nvPr/>
          </p:nvGrpSpPr>
          <p:grpSpPr bwMode="auto">
            <a:xfrm>
              <a:off x="214313" y="214291"/>
              <a:ext cx="8715375" cy="6500857"/>
              <a:chOff x="214313" y="214291"/>
              <a:chExt cx="8715375" cy="6500857"/>
            </a:xfrm>
          </p:grpSpPr>
          <p:grpSp>
            <p:nvGrpSpPr>
              <p:cNvPr id="9239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21" name="Прямоугольник 20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8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50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Овал 50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4" name="4-конечная звезда 23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4-конечная звезда 24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4-конечная звезда 25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Полилиния 26"/>
                <p:cNvSpPr/>
                <p:nvPr/>
              </p:nvSpPr>
              <p:spPr bwMode="auto">
                <a:xfrm rot="19275439">
                  <a:off x="1038225" y="2827334"/>
                  <a:ext cx="463550" cy="30480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8" name="Полилиния 27"/>
                <p:cNvSpPr/>
                <p:nvPr/>
              </p:nvSpPr>
              <p:spPr bwMode="auto">
                <a:xfrm rot="1394041">
                  <a:off x="1825625" y="1957378"/>
                  <a:ext cx="317500" cy="19208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29" name="Полилиния 28"/>
                <p:cNvSpPr/>
                <p:nvPr/>
              </p:nvSpPr>
              <p:spPr bwMode="auto">
                <a:xfrm rot="15154483">
                  <a:off x="1436686" y="4065594"/>
                  <a:ext cx="469903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0" name="Полилиния 29"/>
                <p:cNvSpPr/>
                <p:nvPr/>
              </p:nvSpPr>
              <p:spPr bwMode="auto">
                <a:xfrm rot="7884008">
                  <a:off x="2586036" y="1241412"/>
                  <a:ext cx="322265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1" name="Полилиния 30"/>
                <p:cNvSpPr/>
                <p:nvPr/>
              </p:nvSpPr>
              <p:spPr bwMode="auto">
                <a:xfrm rot="7469707">
                  <a:off x="3366293" y="5003019"/>
                  <a:ext cx="357189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2" name="Полилиния 31"/>
                <p:cNvSpPr/>
                <p:nvPr/>
              </p:nvSpPr>
              <p:spPr bwMode="auto">
                <a:xfrm rot="19744319">
                  <a:off x="2454275" y="5051436"/>
                  <a:ext cx="317500" cy="190501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3" name="Полилиния 32"/>
                <p:cNvSpPr/>
                <p:nvPr/>
              </p:nvSpPr>
              <p:spPr bwMode="auto">
                <a:xfrm rot="19744319">
                  <a:off x="2759075" y="3802066"/>
                  <a:ext cx="317500" cy="679455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4" name="Полилиния 33"/>
                <p:cNvSpPr/>
                <p:nvPr/>
              </p:nvSpPr>
              <p:spPr bwMode="auto">
                <a:xfrm rot="19744319">
                  <a:off x="3508375" y="607994"/>
                  <a:ext cx="317500" cy="68263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35" name="Прямоугольник 34"/>
                <p:cNvSpPr/>
                <p:nvPr/>
              </p:nvSpPr>
              <p:spPr bwMode="auto">
                <a:xfrm>
                  <a:off x="2357438" y="1731158"/>
                  <a:ext cx="4429125" cy="196053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120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КОТ</a:t>
                  </a:r>
                </a:p>
              </p:txBody>
            </p:sp>
            <p:sp>
              <p:nvSpPr>
                <p:cNvPr id="36" name="Прямоугольник 35"/>
                <p:cNvSpPr/>
                <p:nvPr/>
              </p:nvSpPr>
              <p:spPr bwMode="auto">
                <a:xfrm>
                  <a:off x="3143251" y="3320256"/>
                  <a:ext cx="5091422" cy="1338144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brightRoom" dir="t"/>
                  </a:scene3d>
                  <a:sp3d contourW="6350" prstMaterial="plastic">
                    <a:bevelT w="20320" h="20320" prst="angle"/>
                    <a:contourClr>
                      <a:schemeClr val="accent1">
                        <a:tint val="100000"/>
                        <a:shade val="100000"/>
                        <a:hueMod val="100000"/>
                        <a:satMod val="100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8000" b="1" cap="all" dirty="0">
                      <a:ln/>
                      <a:solidFill>
                        <a:schemeClr val="accent1"/>
                      </a:solidFill>
                      <a:effectLst>
                        <a:outerShdw blurRad="19685" dist="12700" dir="5400000" algn="tl" rotWithShape="0">
                          <a:schemeClr val="accent1">
                            <a:satMod val="130000"/>
                            <a:alpha val="60000"/>
                          </a:schemeClr>
                        </a:outerShdw>
                        <a:reflection blurRad="10000" stA="55000" endPos="48000" dist="500" dir="5400000" sy="-100000" algn="bl" rotWithShape="0"/>
                      </a:effectLst>
                    </a:rPr>
                    <a:t>В МЕШКЕ</a:t>
                  </a:r>
                </a:p>
              </p:txBody>
            </p:sp>
            <p:sp>
              <p:nvSpPr>
                <p:cNvPr id="37" name="4-конечная звезда 36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4-конечная звезда 37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4-конечная звезда 38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4-конечная звезда 39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Пятно 1 40"/>
                <p:cNvSpPr/>
                <p:nvPr/>
              </p:nvSpPr>
              <p:spPr bwMode="auto">
                <a:xfrm>
                  <a:off x="500063" y="503218"/>
                  <a:ext cx="142875" cy="73026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Пятно 1 41"/>
                <p:cNvSpPr/>
                <p:nvPr/>
              </p:nvSpPr>
              <p:spPr bwMode="auto">
                <a:xfrm>
                  <a:off x="1143000" y="503218"/>
                  <a:ext cx="285750" cy="144463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Пятно 1 42"/>
                <p:cNvSpPr/>
                <p:nvPr/>
              </p:nvSpPr>
              <p:spPr bwMode="auto">
                <a:xfrm>
                  <a:off x="714375" y="719119"/>
                  <a:ext cx="285750" cy="217489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Пятно 1 43"/>
                <p:cNvSpPr/>
                <p:nvPr/>
              </p:nvSpPr>
              <p:spPr bwMode="auto">
                <a:xfrm>
                  <a:off x="428625" y="1225535"/>
                  <a:ext cx="285750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Пятно 1 44"/>
                <p:cNvSpPr/>
                <p:nvPr/>
              </p:nvSpPr>
              <p:spPr bwMode="auto">
                <a:xfrm>
                  <a:off x="1643063" y="358754"/>
                  <a:ext cx="285750" cy="144464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Пятно 1 45"/>
                <p:cNvSpPr/>
                <p:nvPr/>
              </p:nvSpPr>
              <p:spPr bwMode="auto">
                <a:xfrm>
                  <a:off x="214313" y="1803389"/>
                  <a:ext cx="500062" cy="21590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9218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4" name="Формула" r:id="rId8" imgW="774360" imgH="444240" progId="Equation.3">
                        <p:embed/>
                      </p:oleObj>
                    </mc:Choice>
                    <mc:Fallback>
                      <p:oleObj name="Формула" r:id="rId8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219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5" name="Формула" r:id="rId10" imgW="419040" imgH="469800" progId="Equation.3">
                        <p:embed/>
                      </p:oleObj>
                    </mc:Choice>
                    <mc:Fallback>
                      <p:oleObj name="Формула" r:id="rId10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220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9226" name="Формула" r:id="rId12" imgW="406080" imgH="203040" progId="Equation.3">
                        <p:embed/>
                      </p:oleObj>
                    </mc:Choice>
                    <mc:Fallback>
                      <p:oleObj name="Формула" r:id="rId12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20" name="Полилиния 19"/>
              <p:cNvSpPr/>
              <p:nvPr/>
            </p:nvSpPr>
            <p:spPr bwMode="auto">
              <a:xfrm rot="16898388">
                <a:off x="1794666" y="3199607"/>
                <a:ext cx="474666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8" name="4-конечная звезда 17"/>
            <p:cNvSpPr/>
            <p:nvPr/>
          </p:nvSpPr>
          <p:spPr bwMode="auto">
            <a:xfrm>
              <a:off x="7929586" y="785794"/>
              <a:ext cx="214313" cy="361159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Ovr>
    <a:masterClrMapping/>
  </p:clrMapOvr>
  <p:transition>
    <p:sndAc>
      <p:stSnd>
        <p:snd r:embed="rId3" name="Кот в мешке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74" name="AutoShape 18"/>
          <p:cNvSpPr>
            <a:spLocks noChangeArrowheads="1"/>
          </p:cNvSpPr>
          <p:nvPr/>
        </p:nvSpPr>
        <p:spPr bwMode="auto">
          <a:xfrm>
            <a:off x="5643563" y="4429125"/>
            <a:ext cx="3024187" cy="1295400"/>
          </a:xfrm>
          <a:prstGeom prst="plaque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Что и требовалось</a:t>
            </a: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 доказать</a:t>
            </a:r>
          </a:p>
        </p:txBody>
      </p:sp>
      <p:sp>
        <p:nvSpPr>
          <p:cNvPr id="16" name="WordArt 6"/>
          <p:cNvSpPr>
            <a:spLocks noChangeArrowheads="1" noChangeShapeType="1" noTextEdit="1"/>
          </p:cNvSpPr>
          <p:nvPr/>
        </p:nvSpPr>
        <p:spPr bwMode="auto">
          <a:xfrm>
            <a:off x="571472" y="714356"/>
            <a:ext cx="4319587" cy="477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8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/>
                <a:cs typeface="Times New Roman"/>
              </a:rPr>
              <a:t>История науки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572125" y="4357688"/>
            <a:ext cx="3168650" cy="1441450"/>
            <a:chOff x="5429256" y="4429132"/>
            <a:chExt cx="3168650" cy="1441450"/>
          </a:xfrm>
        </p:grpSpPr>
        <p:sp>
          <p:nvSpPr>
            <p:cNvPr id="18" name="AutoShape 2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429256" y="4429132"/>
              <a:ext cx="3168650" cy="1441450"/>
            </a:xfrm>
            <a:prstGeom prst="actionButtonBlank">
              <a:avLst/>
            </a:prstGeom>
            <a:gradFill flip="none" rotWithShape="1">
              <a:gsLst>
                <a:gs pos="0">
                  <a:srgbClr val="0033CC">
                    <a:tint val="66000"/>
                    <a:satMod val="160000"/>
                  </a:srgbClr>
                </a:gs>
                <a:gs pos="50000">
                  <a:srgbClr val="00B0F0"/>
                </a:gs>
                <a:gs pos="100000">
                  <a:srgbClr val="7030A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65557" name="Picture 23" descr="Рисунок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00760" y="4500570"/>
              <a:ext cx="2023822" cy="1312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215074" y="6072206"/>
            <a:ext cx="2351093" cy="36036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sp>
        <p:nvSpPr>
          <p:cNvPr id="21" name="Rectangle 5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034" y="6000768"/>
            <a:ext cx="1714512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финал</a:t>
            </a:r>
          </a:p>
        </p:txBody>
      </p:sp>
      <p:grpSp>
        <p:nvGrpSpPr>
          <p:cNvPr id="65548" name="Группа 21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3" name="Багетная рамка 22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5" name="Скругленный прямоугольник 24"/>
          <p:cNvSpPr/>
          <p:nvPr/>
        </p:nvSpPr>
        <p:spPr>
          <a:xfrm>
            <a:off x="571500" y="1357313"/>
            <a:ext cx="7215188" cy="2928937"/>
          </a:xfrm>
          <a:prstGeom prst="round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25000">
                <a:schemeClr val="accent1">
                  <a:lumMod val="20000"/>
                  <a:lumOff val="8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spcBef>
                <a:spcPct val="20000"/>
              </a:spcBef>
              <a:defRPr/>
            </a:pPr>
            <a:endParaRPr lang="ru-RU" sz="3200" b="1" dirty="0"/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Назовите любимую </a:t>
            </a:r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фразу Евклида, </a:t>
            </a:r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которую вы часто </a:t>
            </a:r>
          </a:p>
          <a:p>
            <a:pPr>
              <a:spcBef>
                <a:spcPct val="20000"/>
              </a:spcBef>
              <a:defRPr/>
            </a:pPr>
            <a:r>
              <a:rPr lang="ru-RU" sz="3200" b="1" dirty="0"/>
              <a:t>произносите на уроках геометрии</a:t>
            </a:r>
          </a:p>
          <a:p>
            <a:pPr>
              <a:defRPr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547813" y="954088"/>
            <a:ext cx="52911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Анаграммы  </a:t>
            </a: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1476375" y="1881188"/>
            <a:ext cx="63865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Всё о глобальном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500188" y="2846388"/>
            <a:ext cx="7500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Загадка на смекалку</a:t>
            </a: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476375" y="4891088"/>
            <a:ext cx="653891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Считаем стулья и гостей</a:t>
            </a:r>
            <a:r>
              <a:rPr lang="ru-RU" sz="5400" b="1" dirty="0" smtClean="0">
                <a:solidFill>
                  <a:srgbClr val="D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endParaRPr lang="ru-RU" sz="5400" b="1" dirty="0">
              <a:solidFill>
                <a:srgbClr val="DE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1476375" y="3868738"/>
            <a:ext cx="5578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Посчитай - кА</a:t>
            </a:r>
          </a:p>
        </p:txBody>
      </p:sp>
      <p:sp>
        <p:nvSpPr>
          <p:cNvPr id="21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979488"/>
            <a:ext cx="962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1.</a:t>
            </a:r>
          </a:p>
        </p:txBody>
      </p:sp>
      <p:sp>
        <p:nvSpPr>
          <p:cNvPr id="22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717550" y="1911350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2.</a:t>
            </a:r>
          </a:p>
        </p:txBody>
      </p:sp>
      <p:sp>
        <p:nvSpPr>
          <p:cNvPr id="23" name="Text Box 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2846388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3.</a:t>
            </a:r>
          </a:p>
        </p:txBody>
      </p:sp>
      <p:sp>
        <p:nvSpPr>
          <p:cNvPr id="24" name="Text Box 1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3868738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4.</a:t>
            </a:r>
          </a:p>
        </p:txBody>
      </p:sp>
      <p:sp>
        <p:nvSpPr>
          <p:cNvPr id="25" name="Text Box 11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755650" y="4891088"/>
            <a:ext cx="9017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5400" b="1">
                <a:solidFill>
                  <a:srgbClr val="DE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5.</a:t>
            </a:r>
          </a:p>
        </p:txBody>
      </p:sp>
      <p:grpSp>
        <p:nvGrpSpPr>
          <p:cNvPr id="2" name="Группа 105"/>
          <p:cNvGrpSpPr>
            <a:grpSpLocks/>
          </p:cNvGrpSpPr>
          <p:nvPr/>
        </p:nvGrpSpPr>
        <p:grpSpPr bwMode="auto">
          <a:xfrm>
            <a:off x="278560" y="271334"/>
            <a:ext cx="8715375" cy="6335712"/>
            <a:chOff x="214313" y="142852"/>
            <a:chExt cx="8715375" cy="6572273"/>
          </a:xfrm>
        </p:grpSpPr>
        <p:grpSp>
          <p:nvGrpSpPr>
            <p:cNvPr id="10258" name="Группа 91"/>
            <p:cNvGrpSpPr>
              <a:grpSpLocks/>
            </p:cNvGrpSpPr>
            <p:nvPr/>
          </p:nvGrpSpPr>
          <p:grpSpPr bwMode="auto">
            <a:xfrm>
              <a:off x="214313" y="142852"/>
              <a:ext cx="8715375" cy="6572273"/>
              <a:chOff x="214313" y="214291"/>
              <a:chExt cx="8715375" cy="6500857"/>
            </a:xfrm>
          </p:grpSpPr>
          <p:grpSp>
            <p:nvGrpSpPr>
              <p:cNvPr id="10262" name="Группа 54"/>
              <p:cNvGrpSpPr>
                <a:grpSpLocks/>
              </p:cNvGrpSpPr>
              <p:nvPr/>
            </p:nvGrpSpPr>
            <p:grpSpPr bwMode="auto">
              <a:xfrm>
                <a:off x="214313" y="214291"/>
                <a:ext cx="8715375" cy="6500857"/>
                <a:chOff x="214313" y="214291"/>
                <a:chExt cx="8715375" cy="6500857"/>
              </a:xfrm>
            </p:grpSpPr>
            <p:sp>
              <p:nvSpPr>
                <p:cNvPr id="111" name="Прямоугольник 110"/>
                <p:cNvSpPr/>
                <p:nvPr/>
              </p:nvSpPr>
              <p:spPr bwMode="auto">
                <a:xfrm>
                  <a:off x="214313" y="214291"/>
                  <a:ext cx="8715375" cy="6500857"/>
                </a:xfrm>
                <a:prstGeom prst="rect">
                  <a:avLst/>
                </a:prstGeom>
                <a:gradFill>
                  <a:gsLst>
                    <a:gs pos="0">
                      <a:srgbClr val="000066"/>
                    </a:gs>
                    <a:gs pos="60000">
                      <a:schemeClr val="tx1"/>
                    </a:gs>
                    <a:gs pos="100000">
                      <a:srgbClr val="000066"/>
                    </a:gs>
                    <a:gs pos="100000">
                      <a:schemeClr val="tx1"/>
                    </a:gs>
                  </a:gsLst>
                </a:gradFill>
              </p:spPr>
              <p:style>
                <a:lnRef idx="0">
                  <a:schemeClr val="accent3"/>
                </a:lnRef>
                <a:fillRef idx="3">
                  <a:schemeClr val="accent3"/>
                </a:fillRef>
                <a:effectRef idx="3">
                  <a:schemeClr val="accent3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" name="Группа 72"/>
                <p:cNvGrpSpPr/>
                <p:nvPr/>
              </p:nvGrpSpPr>
              <p:grpSpPr bwMode="auto">
                <a:xfrm>
                  <a:off x="642938" y="358754"/>
                  <a:ext cx="5572125" cy="5634076"/>
                  <a:chOff x="642910" y="357166"/>
                  <a:chExt cx="5572164" cy="5572164"/>
                </a:xfrm>
                <a:gradFill>
                  <a:gsLst>
                    <a:gs pos="0">
                      <a:schemeClr val="tx1"/>
                    </a:gs>
                    <a:gs pos="60000">
                      <a:srgbClr val="003399"/>
                    </a:gs>
                    <a:gs pos="100000">
                      <a:srgbClr val="000066"/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16200000" scaled="0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40" name="Овал 9"/>
                  <p:cNvSpPr/>
                  <p:nvPr/>
                </p:nvSpPr>
                <p:spPr>
                  <a:xfrm>
                    <a:off x="642910" y="357166"/>
                    <a:ext cx="5572164" cy="5572164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41" name="Овал 140"/>
                  <p:cNvSpPr/>
                  <p:nvPr/>
                </p:nvSpPr>
                <p:spPr>
                  <a:xfrm>
                    <a:off x="857224" y="548810"/>
                    <a:ext cx="5143536" cy="5143536"/>
                  </a:xfrm>
                  <a:prstGeom prst="ellipse">
                    <a:avLst/>
                  </a:prstGeom>
                  <a:grpFill/>
                  <a:scene3d>
                    <a:camera prst="orthographicFront" fov="0">
                      <a:rot lat="0" lon="0" rev="0"/>
                    </a:camera>
                    <a:lightRig rig="contrasting" dir="t">
                      <a:rot lat="0" lon="0" rev="12000000"/>
                    </a:lightRig>
                  </a:scene3d>
                  <a:sp3d prstMaterial="powder">
                    <a:bevelT h="50800" prst="angle"/>
                  </a:sp3d>
                </p:spPr>
                <p:style>
                  <a:lnRef idx="0">
                    <a:schemeClr val="accent3"/>
                  </a:lnRef>
                  <a:fillRef idx="3">
                    <a:schemeClr val="accent3"/>
                  </a:fillRef>
                  <a:effectRef idx="3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13" name="4-конечная звезда 112"/>
                <p:cNvSpPr/>
                <p:nvPr/>
              </p:nvSpPr>
              <p:spPr bwMode="auto">
                <a:xfrm>
                  <a:off x="6500813" y="719913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4" name="4-конечная звезда 113"/>
                <p:cNvSpPr/>
                <p:nvPr/>
              </p:nvSpPr>
              <p:spPr bwMode="auto">
                <a:xfrm>
                  <a:off x="7143751" y="1225535"/>
                  <a:ext cx="285750" cy="433390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5" name="4-конечная звезда 114"/>
                <p:cNvSpPr/>
                <p:nvPr/>
              </p:nvSpPr>
              <p:spPr bwMode="auto">
                <a:xfrm>
                  <a:off x="8286751" y="2597939"/>
                  <a:ext cx="428625" cy="794549"/>
                </a:xfrm>
                <a:prstGeom prst="star4">
                  <a:avLst/>
                </a:prstGeom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5500" dist="38100" dir="5400000" rotWithShape="0">
                    <a:srgbClr val="000000">
                      <a:alpha val="40000"/>
                    </a:srgbClr>
                  </a:outerShdw>
                </a:effectLst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6" name="Полилиния 115"/>
                <p:cNvSpPr/>
                <p:nvPr/>
              </p:nvSpPr>
              <p:spPr bwMode="auto">
                <a:xfrm rot="19275439">
                  <a:off x="1038225" y="2827013"/>
                  <a:ext cx="463550" cy="3046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7" name="Полилиния 116"/>
                <p:cNvSpPr/>
                <p:nvPr/>
              </p:nvSpPr>
              <p:spPr bwMode="auto">
                <a:xfrm rot="1394041">
                  <a:off x="1825625" y="1957192"/>
                  <a:ext cx="317500" cy="19220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8" name="Полилиния 117"/>
                <p:cNvSpPr/>
                <p:nvPr/>
              </p:nvSpPr>
              <p:spPr bwMode="auto">
                <a:xfrm rot="15154483">
                  <a:off x="1436265" y="4065938"/>
                  <a:ext cx="470747" cy="38735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19" name="Полилиния 118"/>
                <p:cNvSpPr/>
                <p:nvPr/>
              </p:nvSpPr>
              <p:spPr bwMode="auto">
                <a:xfrm rot="7884008">
                  <a:off x="2586724" y="1241319"/>
                  <a:ext cx="320889" cy="188912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0" name="Полилиния 119"/>
                <p:cNvSpPr/>
                <p:nvPr/>
              </p:nvSpPr>
              <p:spPr bwMode="auto">
                <a:xfrm rot="7469707">
                  <a:off x="3366526" y="5003593"/>
                  <a:ext cx="356724" cy="3429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1" name="Полилиния 120"/>
                <p:cNvSpPr/>
                <p:nvPr/>
              </p:nvSpPr>
              <p:spPr bwMode="auto">
                <a:xfrm rot="19744319">
                  <a:off x="2454275" y="5052063"/>
                  <a:ext cx="317500" cy="190578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2" name="Полилиния 121"/>
                <p:cNvSpPr/>
                <p:nvPr/>
              </p:nvSpPr>
              <p:spPr bwMode="auto">
                <a:xfrm rot="19744319">
                  <a:off x="2759075" y="3802712"/>
                  <a:ext cx="317500" cy="679243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3" name="Полилиния 122"/>
                <p:cNvSpPr/>
                <p:nvPr/>
              </p:nvSpPr>
              <p:spPr bwMode="auto">
                <a:xfrm rot="19744319">
                  <a:off x="3508375" y="608480"/>
                  <a:ext cx="317500" cy="682500"/>
                </a:xfrm>
                <a:custGeom>
                  <a:avLst/>
                  <a:gdLst>
                    <a:gd name="connsiteX0" fmla="*/ 0 w 548640"/>
                    <a:gd name="connsiteY0" fmla="*/ 0 h 321501"/>
                    <a:gd name="connsiteX1" fmla="*/ 0 w 548640"/>
                    <a:gd name="connsiteY1" fmla="*/ 0 h 321501"/>
                    <a:gd name="connsiteX2" fmla="*/ 24384 w 548640"/>
                    <a:gd name="connsiteY2" fmla="*/ 158496 h 321501"/>
                    <a:gd name="connsiteX3" fmla="*/ 73152 w 548640"/>
                    <a:gd name="connsiteY3" fmla="*/ 231648 h 321501"/>
                    <a:gd name="connsiteX4" fmla="*/ 109728 w 548640"/>
                    <a:gd name="connsiteY4" fmla="*/ 268224 h 321501"/>
                    <a:gd name="connsiteX5" fmla="*/ 182880 w 548640"/>
                    <a:gd name="connsiteY5" fmla="*/ 292608 h 321501"/>
                    <a:gd name="connsiteX6" fmla="*/ 548640 w 548640"/>
                    <a:gd name="connsiteY6" fmla="*/ 207264 h 321501"/>
                    <a:gd name="connsiteX7" fmla="*/ 0 w 548640"/>
                    <a:gd name="connsiteY7" fmla="*/ 0 h 3215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48640" h="32150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791" y="7120"/>
                        <a:pt x="9300" y="128328"/>
                        <a:pt x="24384" y="158496"/>
                      </a:cubicBezTo>
                      <a:cubicBezTo>
                        <a:pt x="37490" y="184708"/>
                        <a:pt x="52430" y="210926"/>
                        <a:pt x="73152" y="231648"/>
                      </a:cubicBezTo>
                      <a:cubicBezTo>
                        <a:pt x="85344" y="243840"/>
                        <a:pt x="94306" y="260513"/>
                        <a:pt x="109728" y="268224"/>
                      </a:cubicBezTo>
                      <a:cubicBezTo>
                        <a:pt x="216281" y="321501"/>
                        <a:pt x="144953" y="254681"/>
                        <a:pt x="182880" y="292608"/>
                      </a:cubicBezTo>
                      <a:lnTo>
                        <a:pt x="548640" y="20726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sp>
              <p:nvSpPr>
                <p:cNvPr id="124" name="Прямоугольник 123"/>
                <p:cNvSpPr/>
                <p:nvPr/>
              </p:nvSpPr>
              <p:spPr bwMode="auto">
                <a:xfrm>
                  <a:off x="2428860" y="2404805"/>
                  <a:ext cx="4429125" cy="1187286"/>
                </a:xfrm>
                <a:prstGeom prst="rect">
                  <a:avLst/>
                </a:prstGeom>
                <a:noFill/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>
                  <a:spAutoFit/>
                </a:bodyPr>
                <a:lstStyle/>
                <a:p>
                  <a:pPr>
                    <a:defRPr/>
                  </a:pPr>
                  <a:r>
                    <a:rPr lang="ru-RU" sz="7200" b="1" spc="50" dirty="0">
                      <a:ln w="13500">
                        <a:solidFill>
                          <a:schemeClr val="accent1">
                            <a:shade val="2500"/>
                            <a:alpha val="65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tint val="3000"/>
                          <a:alpha val="95000"/>
                        </a:schemeClr>
                      </a:solidFill>
                      <a:effectLst>
                        <a:innerShdw blurRad="50900" dist="38500" dir="13500000">
                          <a:srgbClr val="000000">
                            <a:alpha val="60000"/>
                          </a:srgbClr>
                        </a:innerShdw>
                      </a:effectLst>
                    </a:rPr>
                    <a:t>Своя</a:t>
                  </a:r>
                </a:p>
              </p:txBody>
            </p:sp>
            <p:sp>
              <p:nvSpPr>
                <p:cNvPr id="125" name="Прямоугольник 124"/>
                <p:cNvSpPr/>
                <p:nvPr/>
              </p:nvSpPr>
              <p:spPr bwMode="auto">
                <a:xfrm>
                  <a:off x="4857752" y="3111422"/>
                  <a:ext cx="2111475" cy="11872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glow" dir="tl">
                      <a:rot lat="0" lon="0" rev="5400000"/>
                    </a:lightRig>
                  </a:scene3d>
                  <a:sp3d contourW="12700">
                    <a:bevelT w="25400" h="25400"/>
                    <a:contourClr>
                      <a:schemeClr val="accent6">
                        <a:shade val="73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7200" b="1" dirty="0">
                      <a:ln w="11430"/>
                      <a:gradFill>
                        <a:gsLst>
                          <a:gs pos="0">
                            <a:schemeClr val="accent6">
                              <a:tint val="90000"/>
                              <a:satMod val="120000"/>
                            </a:schemeClr>
                          </a:gs>
                          <a:gs pos="25000">
                            <a:schemeClr val="accent6">
                              <a:tint val="93000"/>
                              <a:satMod val="120000"/>
                            </a:schemeClr>
                          </a:gs>
                          <a:gs pos="50000">
                            <a:schemeClr val="accent6">
                              <a:shade val="89000"/>
                              <a:satMod val="110000"/>
                            </a:schemeClr>
                          </a:gs>
                          <a:gs pos="75000">
                            <a:schemeClr val="accent6">
                              <a:tint val="93000"/>
                              <a:satMod val="120000"/>
                            </a:schemeClr>
                          </a:gs>
                          <a:gs pos="100000">
                            <a:schemeClr val="accent6">
                              <a:tint val="90000"/>
                              <a:satMod val="120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80000" dist="40000" dir="5040000" algn="tl">
                          <a:srgbClr val="000000">
                            <a:alpha val="30000"/>
                          </a:srgbClr>
                        </a:outerShdw>
                      </a:effectLst>
                    </a:rPr>
                    <a:t>игра</a:t>
                  </a:r>
                </a:p>
              </p:txBody>
            </p:sp>
            <p:sp>
              <p:nvSpPr>
                <p:cNvPr id="126" name="4-конечная звезда 125"/>
                <p:cNvSpPr/>
                <p:nvPr/>
              </p:nvSpPr>
              <p:spPr bwMode="auto">
                <a:xfrm>
                  <a:off x="7072313" y="503218"/>
                  <a:ext cx="142875" cy="216695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7" name="4-конечная звезда 126"/>
                <p:cNvSpPr/>
                <p:nvPr/>
              </p:nvSpPr>
              <p:spPr bwMode="auto">
                <a:xfrm>
                  <a:off x="8429626" y="430986"/>
                  <a:ext cx="214313" cy="361159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8" name="4-конечная звезда 127"/>
                <p:cNvSpPr/>
                <p:nvPr/>
              </p:nvSpPr>
              <p:spPr bwMode="auto">
                <a:xfrm>
                  <a:off x="8286751" y="151446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9" name="4-конечная звезда 128"/>
                <p:cNvSpPr/>
                <p:nvPr/>
              </p:nvSpPr>
              <p:spPr bwMode="auto">
                <a:xfrm>
                  <a:off x="7500938" y="2309012"/>
                  <a:ext cx="285750" cy="505622"/>
                </a:xfrm>
                <a:prstGeom prst="star4">
                  <a:avLst/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0" name="Пятно 1 129"/>
                <p:cNvSpPr/>
                <p:nvPr/>
              </p:nvSpPr>
              <p:spPr bwMode="auto">
                <a:xfrm>
                  <a:off x="500063" y="502602"/>
                  <a:ext cx="142875" cy="73300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1" name="Пятно 1 130"/>
                <p:cNvSpPr/>
                <p:nvPr/>
              </p:nvSpPr>
              <p:spPr bwMode="auto">
                <a:xfrm>
                  <a:off x="1143000" y="502602"/>
                  <a:ext cx="285750" cy="14497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2" name="Пятно 1 131"/>
                <p:cNvSpPr/>
                <p:nvPr/>
              </p:nvSpPr>
              <p:spPr bwMode="auto">
                <a:xfrm>
                  <a:off x="714375" y="719244"/>
                  <a:ext cx="285750" cy="216640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3" name="Пятно 1 132"/>
                <p:cNvSpPr/>
                <p:nvPr/>
              </p:nvSpPr>
              <p:spPr bwMode="auto">
                <a:xfrm>
                  <a:off x="428625" y="1225825"/>
                  <a:ext cx="285750" cy="215012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4" name="Пятно 1 133"/>
                <p:cNvSpPr/>
                <p:nvPr/>
              </p:nvSpPr>
              <p:spPr bwMode="auto">
                <a:xfrm>
                  <a:off x="1643063" y="359261"/>
                  <a:ext cx="285750" cy="143341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5" name="Пятно 1 134"/>
                <p:cNvSpPr/>
                <p:nvPr/>
              </p:nvSpPr>
              <p:spPr bwMode="auto">
                <a:xfrm>
                  <a:off x="214313" y="1804077"/>
                  <a:ext cx="500062" cy="215012"/>
                </a:xfrm>
                <a:prstGeom prst="irregularSeal1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aphicFrame>
              <p:nvGraphicFramePr>
                <p:cNvPr id="10242" name="Object 2"/>
                <p:cNvGraphicFramePr>
                  <a:graphicFrameLocks noChangeAspect="1"/>
                </p:cNvGraphicFramePr>
                <p:nvPr/>
              </p:nvGraphicFramePr>
              <p:xfrm>
                <a:off x="6072189" y="5053824"/>
                <a:ext cx="1987550" cy="115571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48" name="Формула" r:id="rId9" imgW="774360" imgH="444240" progId="Equation.3">
                        <p:embed/>
                      </p:oleObj>
                    </mc:Choice>
                    <mc:Fallback>
                      <p:oleObj name="Формула" r:id="rId9" imgW="774360" imgH="444240" progId="Equation.3">
                        <p:embed/>
                        <p:pic>
                          <p:nvPicPr>
                            <p:cNvPr id="0" name="Object 2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>
                              <a:lum bright="-30000" contrast="-54000"/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072189" y="5053824"/>
                              <a:ext cx="1987550" cy="115571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43" name="Object 3"/>
                <p:cNvGraphicFramePr>
                  <a:graphicFrameLocks noChangeAspect="1"/>
                </p:cNvGraphicFramePr>
                <p:nvPr/>
              </p:nvGraphicFramePr>
              <p:xfrm>
                <a:off x="357188" y="5198288"/>
                <a:ext cx="928687" cy="105298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49" name="Формула" r:id="rId11" imgW="419040" imgH="469800" progId="Equation.3">
                        <p:embed/>
                      </p:oleObj>
                    </mc:Choice>
                    <mc:Fallback>
                      <p:oleObj name="Формула" r:id="rId11" imgW="419040" imgH="469800" progId="Equation.3">
                        <p:embed/>
                        <p:pic>
                          <p:nvPicPr>
                            <p:cNvPr id="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2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57188" y="5198288"/>
                              <a:ext cx="928687" cy="105298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44" name="Object 4"/>
                <p:cNvGraphicFramePr>
                  <a:graphicFrameLocks noChangeAspect="1"/>
                </p:cNvGraphicFramePr>
                <p:nvPr/>
              </p:nvGraphicFramePr>
              <p:xfrm>
                <a:off x="5429251" y="430986"/>
                <a:ext cx="642938" cy="32745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0250" name="Формула" r:id="rId13" imgW="406080" imgH="203040" progId="Equation.3">
                        <p:embed/>
                      </p:oleObj>
                    </mc:Choice>
                    <mc:Fallback>
                      <p:oleObj name="Формула" r:id="rId13" imgW="406080" imgH="203040" progId="Equation.3">
                        <p:embed/>
                        <p:pic>
                          <p:nvPicPr>
                            <p:cNvPr id="0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429251" y="430986"/>
                              <a:ext cx="642938" cy="327451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39" name="Прямоугольник 138"/>
                <p:cNvSpPr/>
                <p:nvPr/>
              </p:nvSpPr>
              <p:spPr bwMode="auto">
                <a:xfrm>
                  <a:off x="4456542" y="2546128"/>
                  <a:ext cx="646331" cy="1187286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  <a:scene3d>
                    <a:camera prst="orthographicFront"/>
                    <a:lightRig rig="glow" dir="tl">
                      <a:rot lat="0" lon="0" rev="5400000"/>
                    </a:lightRig>
                  </a:scene3d>
                  <a:sp3d contourW="12700">
                    <a:bevelT w="25400" h="25400"/>
                    <a:contourClr>
                      <a:schemeClr val="accent6">
                        <a:shade val="73000"/>
                      </a:schemeClr>
                    </a:contourClr>
                  </a:sp3d>
                </a:bodyPr>
                <a:lstStyle/>
                <a:p>
                  <a:pPr>
                    <a:defRPr/>
                  </a:pPr>
                  <a:r>
                    <a:rPr lang="ru-RU" sz="7200" b="1" dirty="0">
                      <a:ln w="11430"/>
                      <a:gradFill>
                        <a:gsLst>
                          <a:gs pos="0">
                            <a:schemeClr val="accent6">
                              <a:tint val="90000"/>
                              <a:satMod val="120000"/>
                            </a:schemeClr>
                          </a:gs>
                          <a:gs pos="25000">
                            <a:schemeClr val="accent6">
                              <a:tint val="93000"/>
                              <a:satMod val="120000"/>
                            </a:schemeClr>
                          </a:gs>
                          <a:gs pos="50000">
                            <a:schemeClr val="accent6">
                              <a:shade val="89000"/>
                              <a:satMod val="110000"/>
                            </a:schemeClr>
                          </a:gs>
                          <a:gs pos="75000">
                            <a:schemeClr val="accent6">
                              <a:tint val="93000"/>
                              <a:satMod val="120000"/>
                            </a:schemeClr>
                          </a:gs>
                          <a:gs pos="100000">
                            <a:schemeClr val="accent6">
                              <a:tint val="90000"/>
                              <a:satMod val="120000"/>
                            </a:schemeClr>
                          </a:gs>
                        </a:gsLst>
                        <a:lin ang="5400000"/>
                      </a:gradFill>
                      <a:effectLst>
                        <a:outerShdw blurRad="80000" dist="40000" dir="5040000" algn="tl">
                          <a:srgbClr val="000000">
                            <a:alpha val="30000"/>
                          </a:srgbClr>
                        </a:outerShdw>
                      </a:effectLst>
                    </a:rPr>
                    <a:t>_</a:t>
                  </a:r>
                </a:p>
              </p:txBody>
            </p:sp>
          </p:grpSp>
          <p:sp>
            <p:nvSpPr>
              <p:cNvPr id="110" name="Полилиния 109"/>
              <p:cNvSpPr/>
              <p:nvPr/>
            </p:nvSpPr>
            <p:spPr bwMode="auto">
              <a:xfrm rot="16898388">
                <a:off x="1794997" y="3199348"/>
                <a:ext cx="474004" cy="260350"/>
              </a:xfrm>
              <a:custGeom>
                <a:avLst/>
                <a:gdLst>
                  <a:gd name="connsiteX0" fmla="*/ 0 w 548640"/>
                  <a:gd name="connsiteY0" fmla="*/ 0 h 321501"/>
                  <a:gd name="connsiteX1" fmla="*/ 0 w 548640"/>
                  <a:gd name="connsiteY1" fmla="*/ 0 h 321501"/>
                  <a:gd name="connsiteX2" fmla="*/ 24384 w 548640"/>
                  <a:gd name="connsiteY2" fmla="*/ 158496 h 321501"/>
                  <a:gd name="connsiteX3" fmla="*/ 73152 w 548640"/>
                  <a:gd name="connsiteY3" fmla="*/ 231648 h 321501"/>
                  <a:gd name="connsiteX4" fmla="*/ 109728 w 548640"/>
                  <a:gd name="connsiteY4" fmla="*/ 268224 h 321501"/>
                  <a:gd name="connsiteX5" fmla="*/ 182880 w 548640"/>
                  <a:gd name="connsiteY5" fmla="*/ 292608 h 321501"/>
                  <a:gd name="connsiteX6" fmla="*/ 548640 w 548640"/>
                  <a:gd name="connsiteY6" fmla="*/ 207264 h 321501"/>
                  <a:gd name="connsiteX7" fmla="*/ 0 w 548640"/>
                  <a:gd name="connsiteY7" fmla="*/ 0 h 321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48640" h="321501">
                    <a:moveTo>
                      <a:pt x="0" y="0"/>
                    </a:moveTo>
                    <a:lnTo>
                      <a:pt x="0" y="0"/>
                    </a:lnTo>
                    <a:cubicBezTo>
                      <a:pt x="791" y="7120"/>
                      <a:pt x="9300" y="128328"/>
                      <a:pt x="24384" y="158496"/>
                    </a:cubicBezTo>
                    <a:cubicBezTo>
                      <a:pt x="37490" y="184708"/>
                      <a:pt x="52430" y="210926"/>
                      <a:pt x="73152" y="231648"/>
                    </a:cubicBezTo>
                    <a:cubicBezTo>
                      <a:pt x="85344" y="243840"/>
                      <a:pt x="94306" y="260513"/>
                      <a:pt x="109728" y="268224"/>
                    </a:cubicBezTo>
                    <a:cubicBezTo>
                      <a:pt x="216281" y="321501"/>
                      <a:pt x="144953" y="254681"/>
                      <a:pt x="182880" y="292608"/>
                    </a:cubicBezTo>
                    <a:lnTo>
                      <a:pt x="548640" y="207264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08" name="4-конечная звезда 107"/>
            <p:cNvSpPr/>
            <p:nvPr/>
          </p:nvSpPr>
          <p:spPr bwMode="auto">
            <a:xfrm>
              <a:off x="7929586" y="720633"/>
              <a:ext cx="214313" cy="365127"/>
            </a:xfrm>
            <a:prstGeom prst="star4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06" name="WordArt 66"/>
          <p:cNvSpPr>
            <a:spLocks noChangeArrowheads="1" noChangeShapeType="1" noTextEdit="1"/>
          </p:cNvSpPr>
          <p:nvPr/>
        </p:nvSpPr>
        <p:spPr bwMode="auto">
          <a:xfrm>
            <a:off x="6011863" y="476250"/>
            <a:ext cx="240823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"/>
              <a:lightRig rig="legacyFlat3" dir="r"/>
            </a:scene3d>
            <a:sp3d extrusionH="887400" prstMaterial="legacyMatte">
              <a:extrusionClr>
                <a:srgbClr val="FFFF00"/>
              </a:extrusionClr>
            </a:sp3d>
          </a:bodyPr>
          <a:lstStyle/>
          <a:p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Impact"/>
              </a:rPr>
              <a:t>ФИНАЛ</a:t>
            </a:r>
          </a:p>
        </p:txBody>
      </p:sp>
    </p:spTree>
  </p:cSld>
  <p:clrMapOvr>
    <a:masterClrMapping/>
  </p:clrMapOvr>
  <p:transition spd="slow" advClick="0">
    <p:wipe dir="r"/>
    <p:sndAc>
      <p:stSnd>
        <p:snd r:embed="rId3" name="Начало раунда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6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10306" grpId="0" animBg="1"/>
      <p:bldP spid="10306" grpId="1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35150" y="260350"/>
            <a:ext cx="52911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Расшифруйте слова и назовите лишнее: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714488"/>
            <a:ext cx="3284874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 к у с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2857496"/>
            <a:ext cx="4188967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м а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я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4035516"/>
            <a:ext cx="3533340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т ч о к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000636"/>
            <a:ext cx="6112572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о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о т </a:t>
            </a:r>
            <a:r>
              <a:rPr lang="ru-RU" sz="6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 с </a:t>
            </a:r>
          </a:p>
        </p:txBody>
      </p:sp>
    </p:spTree>
  </p:cSld>
  <p:clrMapOvr>
    <a:masterClrMapping/>
  </p:clrMapOvr>
  <p:transition spd="slow" advClick="0">
    <p:newsflash/>
    <p:sndAc>
      <p:stSnd>
        <p:snd r:embed="rId2" name="Харэ думать!.wav"/>
      </p:stSnd>
    </p:sndAc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2"/>
          <p:cNvSpPr>
            <a:spLocks noChangeArrowheads="1"/>
          </p:cNvSpPr>
          <p:nvPr/>
        </p:nvSpPr>
        <p:spPr bwMode="auto">
          <a:xfrm>
            <a:off x="900113" y="908050"/>
            <a:ext cx="7345362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200" b="1">
                <a:solidFill>
                  <a:schemeClr val="tx2"/>
                </a:solidFill>
              </a:rPr>
              <a:t>В каждом современном учебном заведении должно быть как минимум три выхода: главный, запасной и …</a:t>
            </a:r>
          </a:p>
        </p:txBody>
      </p:sp>
    </p:spTree>
  </p:cSld>
  <p:clrMapOvr>
    <a:masterClrMapping/>
  </p:clrMapOvr>
  <p:transition spd="slow" advClick="0">
    <p:newsflash/>
    <p:sndAc>
      <p:stSnd>
        <p:snd r:embed="rId2" name="Харэ думать!.wav"/>
      </p:stSnd>
    </p:sndAc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142875" y="928688"/>
            <a:ext cx="871537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ящике лежат белые и черные шары, всего их 10. Сколько черных шаров будет в ящике, если, вынув любые </a:t>
            </a:r>
            <a:br>
              <a: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2 шара, мы обязательно обнаружим среди них хотя бы 1 черный?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16502" y="285728"/>
            <a:ext cx="5481693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Загадка на смекалку</a:t>
            </a:r>
          </a:p>
        </p:txBody>
      </p:sp>
    </p:spTree>
  </p:cSld>
  <p:clrMapOvr>
    <a:masterClrMapping/>
  </p:clrMapOvr>
  <p:transition spd="slow" advClick="0">
    <p:newsflash/>
    <p:sndAc>
      <p:stSnd>
        <p:snd r:embed="rId2" name="Харэ думать!.wav"/>
      </p:stSnd>
    </p:sndAc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714375" y="1143000"/>
            <a:ext cx="79375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Бежала тройка лошадей. Каждая лошадь пробежала по 5 км. Сколько километров проехал ямщик?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newsflash/>
    <p:sndAc>
      <p:stSnd>
        <p:snd r:embed="rId2" name="Харэ думать!.wav"/>
      </p:stSnd>
    </p:sndAc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611560" y="476672"/>
            <a:ext cx="80648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/>
              <a:t>Считаем гостей и стулья</a:t>
            </a:r>
            <a:endParaRPr lang="ru-RU" sz="2800" dirty="0"/>
          </a:p>
          <a:p>
            <a:r>
              <a:rPr lang="ru-RU" sz="2800" dirty="0"/>
              <a:t>На день рождения Муха-Цокотуха позвала гостей. Накрыла праздничный стол, расставила стулья. </a:t>
            </a:r>
          </a:p>
          <a:p>
            <a:r>
              <a:rPr lang="ru-RU" sz="2800" dirty="0"/>
              <a:t>Первыми приползли 2 гусеницы и сели на стулья. Затем прилетели 3 бабочки и тоже опустились на стулья. Вскоре прискакали кузнечики и уселись на двух стульях.</a:t>
            </a:r>
          </a:p>
          <a:p>
            <a:r>
              <a:rPr lang="ru-RU" sz="2800" dirty="0"/>
              <a:t>И когда уже все сидели за столом и пили чай, в дверь постучали - приполз жук и занял еще одно место. </a:t>
            </a:r>
          </a:p>
          <a:p>
            <a:r>
              <a:rPr lang="ru-RU" sz="2800" b="1" dirty="0"/>
              <a:t>Вопросы.</a:t>
            </a:r>
            <a:r>
              <a:rPr lang="ru-RU" sz="2800" dirty="0"/>
              <a:t> Сколько стульев было занято? </a:t>
            </a:r>
          </a:p>
          <a:p>
            <a:r>
              <a:rPr lang="ru-RU" sz="2800" dirty="0"/>
              <a:t>Сколько было гостей</a:t>
            </a:r>
            <a:r>
              <a:rPr lang="ru-RU" sz="2800" dirty="0" smtClean="0"/>
              <a:t>? </a:t>
            </a:r>
            <a:endParaRPr lang="ru-RU" sz="2800" dirty="0"/>
          </a:p>
        </p:txBody>
      </p:sp>
    </p:spTree>
  </p:cSld>
  <p:clrMapOvr>
    <a:masterClrMapping/>
  </p:clrMapOvr>
  <p:transition spd="slow" advClick="0">
    <p:newsflash/>
    <p:sndAc>
      <p:stSnd>
        <p:snd r:embed="rId2" name="Харэ думать!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AutoShape 18"/>
          <p:cNvSpPr>
            <a:spLocks noChangeArrowheads="1"/>
          </p:cNvSpPr>
          <p:nvPr/>
        </p:nvSpPr>
        <p:spPr bwMode="auto">
          <a:xfrm rot="10800000">
            <a:off x="5214938" y="4714875"/>
            <a:ext cx="3101975" cy="950913"/>
          </a:xfrm>
          <a:prstGeom prst="wedgeRectCallout">
            <a:avLst>
              <a:gd name="adj1" fmla="val -1060"/>
              <a:gd name="adj2" fmla="val 82917"/>
            </a:avLst>
          </a:prstGeom>
          <a:solidFill>
            <a:srgbClr val="FF99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sz="2000" b="1">
                <a:solidFill>
                  <a:srgbClr val="003300"/>
                </a:solidFill>
                <a:latin typeface="Arial Black" pitchFamily="34" charset="0"/>
              </a:rPr>
              <a:t>Умный в гору не пойдет, умный гору обойдет. </a:t>
            </a:r>
          </a:p>
        </p:txBody>
      </p:sp>
      <p:pic>
        <p:nvPicPr>
          <p:cNvPr id="25648" name="Picture 48" descr="Рис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1285875"/>
            <a:ext cx="467995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6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43702" y="6037839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7"/>
          <p:cNvGrpSpPr>
            <a:grpSpLocks/>
          </p:cNvGrpSpPr>
          <p:nvPr/>
        </p:nvGrpSpPr>
        <p:grpSpPr bwMode="auto">
          <a:xfrm>
            <a:off x="5000625" y="4143375"/>
            <a:ext cx="3500438" cy="1727200"/>
            <a:chOff x="857224" y="3857628"/>
            <a:chExt cx="3384550" cy="1727200"/>
          </a:xfrm>
        </p:grpSpPr>
        <p:sp>
          <p:nvSpPr>
            <p:cNvPr id="19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857224" y="3857628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4598" name="Picture 73" descr="Рисунок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14237" y="385762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Rectangle 117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500042"/>
            <a:ext cx="3806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Пословицы</a:t>
            </a:r>
          </a:p>
        </p:txBody>
      </p:sp>
      <p:grpSp>
        <p:nvGrpSpPr>
          <p:cNvPr id="24589" name="Группа 22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4" name="Багетная рамка 23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40</a:t>
              </a:r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42938" y="1571625"/>
            <a:ext cx="3786187" cy="178593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ru-RU" sz="2800" b="1" dirty="0">
                <a:solidFill>
                  <a:schemeClr val="tx1"/>
                </a:solidFill>
              </a:rPr>
              <a:t>Сформулируйте оригинал пословицы</a:t>
            </a:r>
          </a:p>
          <a:p>
            <a:pPr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5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AutoShape 18"/>
          <p:cNvSpPr>
            <a:spLocks noChangeArrowheads="1"/>
          </p:cNvSpPr>
          <p:nvPr/>
        </p:nvSpPr>
        <p:spPr bwMode="auto">
          <a:xfrm rot="10800000">
            <a:off x="4929188" y="4786313"/>
            <a:ext cx="3143250" cy="792162"/>
          </a:xfrm>
          <a:prstGeom prst="wedgeRectCallout">
            <a:avLst>
              <a:gd name="adj1" fmla="val 7593"/>
              <a:gd name="adj2" fmla="val 107310"/>
            </a:avLst>
          </a:prstGeom>
          <a:solidFill>
            <a:srgbClr val="FF99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>
              <a:lnSpc>
                <a:spcPct val="80000"/>
              </a:lnSpc>
            </a:pPr>
            <a:r>
              <a:rPr lang="ru-RU" b="1" i="1">
                <a:solidFill>
                  <a:srgbClr val="003300"/>
                </a:solidFill>
                <a:latin typeface="Arial Black" pitchFamily="34" charset="0"/>
              </a:rPr>
              <a:t>5+7+7+1+7+1=28</a:t>
            </a:r>
            <a:r>
              <a:rPr lang="ru-RU">
                <a:solidFill>
                  <a:srgbClr val="0033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3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5"/>
          <p:cNvGrpSpPr>
            <a:grpSpLocks/>
          </p:cNvGrpSpPr>
          <p:nvPr/>
        </p:nvGrpSpPr>
        <p:grpSpPr bwMode="auto">
          <a:xfrm>
            <a:off x="4786313" y="4214813"/>
            <a:ext cx="3384550" cy="1727200"/>
            <a:chOff x="857224" y="3857628"/>
            <a:chExt cx="3384550" cy="1727200"/>
          </a:xfrm>
        </p:grpSpPr>
        <p:sp>
          <p:nvSpPr>
            <p:cNvPr id="17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857224" y="3857628"/>
              <a:ext cx="3384550" cy="1727200"/>
            </a:xfrm>
            <a:prstGeom prst="actionButtonBlank">
              <a:avLst/>
            </a:prstGeom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5621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14237" y="385762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214290"/>
            <a:ext cx="380623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Пословицы</a:t>
            </a:r>
          </a:p>
        </p:txBody>
      </p:sp>
      <p:grpSp>
        <p:nvGrpSpPr>
          <p:cNvPr id="25612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50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357188" y="1285875"/>
            <a:ext cx="7643812" cy="278606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defRPr/>
            </a:pPr>
            <a:r>
              <a:rPr lang="ru-RU" sz="2800" b="1" dirty="0">
                <a:solidFill>
                  <a:srgbClr val="009900"/>
                </a:solidFill>
              </a:rPr>
              <a:t>Правильно вставьте числа и сложите их</a:t>
            </a:r>
          </a:p>
          <a:p>
            <a:pPr marL="609600" indent="-609600" algn="l">
              <a:defRPr/>
            </a:pPr>
            <a:r>
              <a:rPr lang="ru-RU" sz="2800" b="1" dirty="0"/>
              <a:t>… колесо в телеге</a:t>
            </a:r>
          </a:p>
          <a:p>
            <a:pPr marL="609600" indent="-609600" algn="l">
              <a:defRPr/>
            </a:pPr>
            <a:r>
              <a:rPr lang="ru-RU" sz="2800" b="1" dirty="0"/>
              <a:t>У него … пятниц на неделе.</a:t>
            </a:r>
          </a:p>
          <a:p>
            <a:pPr marL="609600" indent="-609600" algn="l">
              <a:defRPr/>
            </a:pPr>
            <a:r>
              <a:rPr lang="ru-RU" sz="2800" b="1" dirty="0"/>
              <a:t>… раз отмерь – … раз отрежь.</a:t>
            </a:r>
          </a:p>
          <a:p>
            <a:pPr marL="609600" indent="-609600" algn="l">
              <a:defRPr/>
            </a:pPr>
            <a:r>
              <a:rPr lang="ru-RU" sz="2800" b="1" dirty="0"/>
              <a:t>… с ложкой, … с сошкой</a:t>
            </a:r>
            <a:r>
              <a:rPr lang="ru-RU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6" name="AutoShape 18"/>
          <p:cNvSpPr>
            <a:spLocks noChangeArrowheads="1"/>
          </p:cNvSpPr>
          <p:nvPr/>
        </p:nvSpPr>
        <p:spPr bwMode="auto">
          <a:xfrm rot="10800000">
            <a:off x="5857875" y="4857750"/>
            <a:ext cx="2593975" cy="720725"/>
          </a:xfrm>
          <a:prstGeom prst="wedgeRectCallout">
            <a:avLst>
              <a:gd name="adj1" fmla="val 23130"/>
              <a:gd name="adj2" fmla="val 127532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Дискета</a:t>
            </a:r>
            <a:endParaRPr lang="ru-RU" sz="3200" b="1" baseline="32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41865"/>
            <a:ext cx="414340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Инструменты </a:t>
            </a:r>
          </a:p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 устройства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4857752" y="4214818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4857752" y="4214818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6645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14765" y="421481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6636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10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00063" y="1298575"/>
            <a:ext cx="6643687" cy="278606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342900" indent="-342900" algn="l">
              <a:spcBef>
                <a:spcPct val="20000"/>
              </a:spcBef>
              <a:defRPr/>
            </a:pPr>
            <a:r>
              <a:rPr lang="ru-RU" sz="2800" b="1" dirty="0"/>
              <a:t>В упаковке, как конфета,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sz="2800" b="1" dirty="0"/>
              <a:t>Быстро вертится … –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sz="2800" b="1" dirty="0"/>
              <a:t>Там записаны программы</a:t>
            </a:r>
          </a:p>
          <a:p>
            <a:pPr marL="342900" indent="-342900" algn="l">
              <a:spcBef>
                <a:spcPct val="20000"/>
              </a:spcBef>
              <a:defRPr/>
            </a:pPr>
            <a:r>
              <a:rPr lang="ru-RU" sz="2800" b="1" dirty="0"/>
              <a:t>И для папы и для мамы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62" name="AutoShape 18"/>
          <p:cNvSpPr>
            <a:spLocks noChangeArrowheads="1"/>
          </p:cNvSpPr>
          <p:nvPr/>
        </p:nvSpPr>
        <p:spPr bwMode="auto">
          <a:xfrm rot="10800000">
            <a:off x="5364163" y="4797425"/>
            <a:ext cx="3168650" cy="935038"/>
          </a:xfrm>
          <a:prstGeom prst="wedgeRectCallout">
            <a:avLst>
              <a:gd name="adj1" fmla="val 10269"/>
              <a:gd name="adj2" fmla="val 98722"/>
            </a:avLst>
          </a:prstGeom>
          <a:solidFill>
            <a:srgbClr val="FFFF00"/>
          </a:solidFill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>
              <a:lnSpc>
                <a:spcPct val="80000"/>
              </a:lnSpc>
              <a:defRPr/>
            </a:pPr>
            <a:r>
              <a:rPr lang="ru-RU" sz="2800" b="1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Циркуль</a:t>
            </a:r>
            <a:r>
              <a:rPr lang="ru-RU"/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41865"/>
            <a:ext cx="414340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Инструменты </a:t>
            </a:r>
          </a:p>
          <a:p>
            <a:pPr>
              <a:defRPr/>
            </a:pPr>
            <a:r>
              <a:rPr lang="ru-RU" sz="3200" b="1" dirty="0">
                <a:ln/>
                <a:solidFill>
                  <a:schemeClr val="accent3"/>
                </a:solidFill>
              </a:rPr>
              <a:t>и устройства</a:t>
            </a:r>
          </a:p>
        </p:txBody>
      </p:sp>
      <p:sp>
        <p:nvSpPr>
          <p:cNvPr id="16" name="Rectangle 67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643702" y="6069033"/>
            <a:ext cx="2000264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Продолжить игру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5286375" y="4143375"/>
            <a:ext cx="3384550" cy="1727200"/>
            <a:chOff x="4857752" y="4214818"/>
            <a:chExt cx="3384550" cy="1727200"/>
          </a:xfrm>
        </p:grpSpPr>
        <p:sp>
          <p:nvSpPr>
            <p:cNvPr id="18" name="AutoShape 7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4857752" y="4214818"/>
              <a:ext cx="3384550" cy="1727200"/>
            </a:xfrm>
            <a:prstGeom prst="actionButtonBlank">
              <a:avLst/>
            </a:prstGeom>
            <a:ln>
              <a:solidFill>
                <a:schemeClr val="tx1"/>
              </a:solidFill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7669" name="Picture 73" descr="Рисунок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14765" y="4214818"/>
              <a:ext cx="2161718" cy="157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1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28596" y="6072206"/>
            <a:ext cx="1571636" cy="360363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chemeClr val="tx1"/>
                </a:solidFill>
                <a:latin typeface="Arial" charset="0"/>
              </a:rPr>
              <a:t>РАУНД </a:t>
            </a:r>
            <a:r>
              <a:rPr lang="en-US" sz="2000" b="1" dirty="0">
                <a:solidFill>
                  <a:schemeClr val="tx1"/>
                </a:solidFill>
                <a:latin typeface="Arial" charset="0"/>
              </a:rPr>
              <a:t>II</a:t>
            </a:r>
            <a:endParaRPr lang="ru-RU" sz="2000" b="1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7660" name="Группа 20"/>
          <p:cNvGrpSpPr>
            <a:grpSpLocks/>
          </p:cNvGrpSpPr>
          <p:nvPr/>
        </p:nvGrpSpPr>
        <p:grpSpPr bwMode="auto">
          <a:xfrm>
            <a:off x="7786688" y="500063"/>
            <a:ext cx="857250" cy="857250"/>
            <a:chOff x="7786710" y="500042"/>
            <a:chExt cx="857256" cy="857256"/>
          </a:xfrm>
        </p:grpSpPr>
        <p:sp>
          <p:nvSpPr>
            <p:cNvPr id="22" name="Багетная рамка 21"/>
            <p:cNvSpPr/>
            <p:nvPr/>
          </p:nvSpPr>
          <p:spPr>
            <a:xfrm>
              <a:off x="7786710" y="500042"/>
              <a:ext cx="857256" cy="857256"/>
            </a:xfrm>
            <a:prstGeom prst="bevel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826115" y="502746"/>
              <a:ext cx="748924" cy="769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20</a:t>
              </a: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71500" y="1571625"/>
            <a:ext cx="6572250" cy="23574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Сговорились две ноги </a:t>
            </a:r>
          </a:p>
          <a:p>
            <a:pPr marL="609600" indent="-609600">
              <a:spcBef>
                <a:spcPct val="20000"/>
              </a:spcBef>
              <a:defRPr/>
            </a:pPr>
            <a:r>
              <a:rPr lang="ru-RU" sz="2800" b="1" dirty="0"/>
              <a:t>Делать дуги и круги</a:t>
            </a:r>
            <a:r>
              <a:rPr lang="ru-RU" sz="2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3256</TotalTime>
  <Words>1402</Words>
  <Application>Microsoft Office PowerPoint</Application>
  <PresentationFormat>Экран (4:3)</PresentationFormat>
  <Paragraphs>491</Paragraphs>
  <Slides>59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2" baseType="lpstr">
      <vt:lpstr>Аспект</vt:lpstr>
      <vt:lpstr>1_Аспект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dimon</dc:creator>
  <cp:lastModifiedBy>kabinet16</cp:lastModifiedBy>
  <cp:revision>151</cp:revision>
  <dcterms:created xsi:type="dcterms:W3CDTF">1601-01-01T00:00:00Z</dcterms:created>
  <dcterms:modified xsi:type="dcterms:W3CDTF">2013-12-02T22:10:15Z</dcterms:modified>
</cp:coreProperties>
</file>