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57" r:id="rId3"/>
    <p:sldId id="256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7" r:id="rId15"/>
    <p:sldId id="28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4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2A11588-BF49-4E0D-9740-E441A70196FE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4E1ACA-9872-4768-94F2-5191F4FB9B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9512" y="4437113"/>
            <a:ext cx="8856984" cy="1872208"/>
          </a:xfrm>
        </p:spPr>
        <p:txBody>
          <a:bodyPr>
            <a:norm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9 коррекционный класс </a:t>
            </a:r>
            <a:r>
              <a:rPr lang="en-US" b="1" i="1" dirty="0" smtClean="0">
                <a:solidFill>
                  <a:srgbClr val="002060"/>
                </a:solidFill>
              </a:rPr>
              <a:t>VII</a:t>
            </a:r>
            <a:r>
              <a:rPr lang="ru-RU" b="1" i="1" dirty="0" smtClean="0">
                <a:solidFill>
                  <a:srgbClr val="002060"/>
                </a:solidFill>
              </a:rPr>
              <a:t> вида</a:t>
            </a:r>
          </a:p>
          <a:p>
            <a:pPr algn="r"/>
            <a:r>
              <a:rPr lang="ru-RU" b="1" i="1" dirty="0" err="1" smtClean="0">
                <a:solidFill>
                  <a:srgbClr val="002060"/>
                </a:solidFill>
              </a:rPr>
              <a:t>И.В.Станкевич</a:t>
            </a:r>
            <a:r>
              <a:rPr lang="ru-RU" b="1" i="1" dirty="0" smtClean="0">
                <a:solidFill>
                  <a:srgbClr val="002060"/>
                </a:solidFill>
              </a:rPr>
              <a:t>, учитель математики МАОУ «СОШ №15»</a:t>
            </a:r>
          </a:p>
          <a:p>
            <a:pPr algn="r"/>
            <a:r>
              <a:rPr lang="ru-RU" b="1" i="1" dirty="0" err="1">
                <a:solidFill>
                  <a:srgbClr val="002060"/>
                </a:solidFill>
              </a:rPr>
              <a:t>г</a:t>
            </a:r>
            <a:r>
              <a:rPr lang="ru-RU" b="1" i="1" dirty="0" err="1" smtClean="0">
                <a:solidFill>
                  <a:srgbClr val="002060"/>
                </a:solidFill>
              </a:rPr>
              <a:t>.Соликамск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/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17581" y="260648"/>
            <a:ext cx="7175351" cy="4664809"/>
          </a:xfrm>
        </p:spPr>
        <p:txBody>
          <a:bodyPr/>
          <a:lstStyle/>
          <a:p>
            <a:pPr marL="182880" indent="0">
              <a:buNone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Обобщающий урок по теме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«Арифметическая и геометрическая прогрессии» </a:t>
            </a:r>
          </a:p>
        </p:txBody>
      </p:sp>
    </p:spTree>
    <p:extLst>
      <p:ext uri="{BB962C8B-B14F-4D97-AF65-F5344CB8AC3E}">
        <p14:creationId xmlns:p14="http://schemas.microsoft.com/office/powerpoint/2010/main" val="245051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476672"/>
            <a:ext cx="7478216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Это интересно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4499"/>
            <a:ext cx="7152456" cy="402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7632848" cy="572181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63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766248" cy="36004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III </a:t>
            </a:r>
            <a:r>
              <a:rPr lang="ru-RU" dirty="0" smtClean="0">
                <a:solidFill>
                  <a:srgbClr val="C00000"/>
                </a:solidFill>
              </a:rPr>
              <a:t>– этап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ru-RU" dirty="0" err="1" smtClean="0">
                <a:solidFill>
                  <a:srgbClr val="C00000"/>
                </a:solidFill>
              </a:rPr>
              <a:t>Разноуровневая</a:t>
            </a:r>
            <a:r>
              <a:rPr lang="ru-RU" dirty="0" smtClean="0">
                <a:solidFill>
                  <a:srgbClr val="C00000"/>
                </a:solidFill>
              </a:rPr>
              <a:t> самостоятельная работа»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869160"/>
            <a:ext cx="6400800" cy="1584176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34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188640"/>
            <a:ext cx="7478216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Проверь себя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539552" y="1268760"/>
                <a:ext cx="8136904" cy="5328592"/>
              </a:xfrm>
            </p:spPr>
            <p:txBody>
              <a:bodyPr>
                <a:normAutofit/>
              </a:bodyPr>
              <a:lstStyle/>
              <a:p>
                <a:pPr marL="45720" indent="0" algn="ctr">
                  <a:buNone/>
                </a:pPr>
                <a:r>
                  <a:rPr lang="ru-RU" sz="2800" b="1" i="1" u="sng" dirty="0" smtClean="0">
                    <a:solidFill>
                      <a:schemeClr val="accent1"/>
                    </a:solidFill>
                  </a:rPr>
                  <a:t>1 уровень </a:t>
                </a:r>
              </a:p>
              <a:p>
                <a:pPr marL="45720" indent="0">
                  <a:buNone/>
                </a:pPr>
                <a:r>
                  <a:rPr lang="ru-RU" sz="4000" dirty="0" smtClean="0"/>
                  <a:t>1</a:t>
                </a:r>
                <a:r>
                  <a:rPr lang="ru-RU" sz="4000" b="1" dirty="0" smtClean="0"/>
                  <a:t>. -7              2. 210            3. 27</a:t>
                </a:r>
              </a:p>
              <a:p>
                <a:pPr marL="45720" indent="0" algn="ctr">
                  <a:buNone/>
                </a:pPr>
                <a:r>
                  <a:rPr lang="ru-RU" sz="2800" b="1" i="1" u="sng" dirty="0" smtClean="0">
                    <a:solidFill>
                      <a:schemeClr val="accent1"/>
                    </a:solidFill>
                  </a:rPr>
                  <a:t>2 уровень</a:t>
                </a:r>
              </a:p>
              <a:p>
                <a:pPr marL="45720" indent="0">
                  <a:buNone/>
                </a:pPr>
                <a:r>
                  <a:rPr lang="ru-RU" sz="4000" b="1" i="1" dirty="0" smtClean="0"/>
                  <a:t>1. 24             2.  4</a:t>
                </a:r>
                <a:r>
                  <a:rPr lang="ru-RU" sz="4000" b="1" i="1" dirty="0"/>
                  <a:t> </a:t>
                </a:r>
                <a:r>
                  <a:rPr lang="ru-RU" sz="4000" b="1" i="1" dirty="0" smtClean="0"/>
                  <a:t>              3.</a:t>
                </a:r>
                <a:r>
                  <a:rPr lang="ru-RU" sz="40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𝟔𝟐𝟒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ru-RU" sz="4000" b="1" i="1" dirty="0" smtClean="0"/>
              </a:p>
              <a:p>
                <a:pPr marL="45720" indent="0" algn="ctr">
                  <a:buNone/>
                </a:pPr>
                <a:r>
                  <a:rPr lang="ru-RU" sz="2800" b="1" i="1" u="sng" dirty="0" smtClean="0">
                    <a:solidFill>
                      <a:schemeClr val="accent1"/>
                    </a:solidFill>
                  </a:rPr>
                  <a:t>3 уровень</a:t>
                </a:r>
              </a:p>
              <a:p>
                <a:pPr marL="45720" indent="0">
                  <a:buNone/>
                </a:pPr>
                <a:r>
                  <a:rPr lang="ru-RU" sz="4000" b="1" i="1" dirty="0" smtClean="0"/>
                  <a:t>1. – 2</a:t>
                </a:r>
                <a:r>
                  <a:rPr lang="ru-RU" sz="4000" b="1" i="1" dirty="0"/>
                  <a:t> </a:t>
                </a:r>
                <a:r>
                  <a:rPr lang="ru-RU" sz="4000" b="1" i="1" dirty="0" smtClean="0"/>
                  <a:t>           2. 10</a:t>
                </a:r>
                <a:r>
                  <a:rPr lang="ru-RU" sz="4000" b="1" i="1" dirty="0"/>
                  <a:t> </a:t>
                </a:r>
                <a:r>
                  <a:rPr lang="ru-RU" sz="4000" b="1" i="1" dirty="0" smtClean="0"/>
                  <a:t>              3. 47</a:t>
                </a:r>
                <a:endParaRPr lang="ru-RU" sz="4000" b="1" i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539552" y="1268760"/>
                <a:ext cx="8136904" cy="5328592"/>
              </a:xfrm>
              <a:blipFill rotWithShape="1">
                <a:blip r:embed="rId2"/>
                <a:stretch>
                  <a:fillRect l="-2099" t="-1030" r="-21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49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solidFill>
                  <a:srgbClr val="FF0000"/>
                </a:solidFill>
              </a:rPr>
              <a:t>Готовимся к ГВЭ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84784"/>
            <a:ext cx="8064896" cy="4824536"/>
          </a:xfrm>
        </p:spPr>
        <p:txBody>
          <a:bodyPr>
            <a:noAutofit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i="1" dirty="0"/>
              <a:t>Однажды богач заключил выгодную, как ему казалось, с человеком, который в течение 15 дней ежедневно должен был приносить по 1000 рублей, а взамен в первый день богач отдает 10 рублей, во второй  - 20 рублей, в третий – 40 рублей, в четвертый – 80 рублей и т.д.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i="1" dirty="0"/>
              <a:t> Сколько денег получил богач и сколько он отдал?</a:t>
            </a:r>
            <a:endParaRPr lang="ru-RU" sz="2800" b="1" i="1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ea typeface="Calibri"/>
              <a:cs typeface="Times New Roman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5894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9" y="332656"/>
            <a:ext cx="7622232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Домашнее задание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1556793"/>
            <a:ext cx="3240361" cy="4464496"/>
          </a:xfrm>
        </p:spPr>
        <p:txBody>
          <a:bodyPr/>
          <a:lstStyle/>
          <a:p>
            <a:pPr marL="502920" indent="-457200">
              <a:buAutoNum type="arabicPeriod"/>
            </a:pPr>
            <a:r>
              <a:rPr lang="ru-RU" sz="2400" b="1" i="1" dirty="0"/>
              <a:t>Решить  задачи других </a:t>
            </a:r>
            <a:r>
              <a:rPr lang="ru-RU" sz="2400" b="1" i="1" dirty="0" smtClean="0"/>
              <a:t>уровней.</a:t>
            </a:r>
            <a:endParaRPr lang="ru-RU" sz="2400" b="1" i="1" dirty="0"/>
          </a:p>
          <a:p>
            <a:pPr marL="502920" indent="-457200">
              <a:buAutoNum type="arabicPeriod"/>
            </a:pPr>
            <a:r>
              <a:rPr lang="ru-RU" sz="2400" b="1" i="1" dirty="0"/>
              <a:t>Старинная русская задача:</a:t>
            </a:r>
          </a:p>
          <a:p>
            <a:pPr marL="45720" indent="0">
              <a:buNone/>
            </a:pPr>
            <a:endParaRPr lang="ru-RU" sz="2400" b="1" i="1" dirty="0" smtClean="0"/>
          </a:p>
          <a:p>
            <a:pPr marL="502920" indent="-457200">
              <a:buAutoNum type="arabicPeriod"/>
            </a:pPr>
            <a:endParaRPr lang="ru-RU" sz="2400" b="1" i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275856" y="2564904"/>
            <a:ext cx="5688632" cy="4136624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400" b="1" i="1" dirty="0"/>
              <a:t>Некий человек продает коня за 156 рублей. Купец сказал, что это дорого. Тогда продавец предложил: «Купи у меня </a:t>
            </a:r>
            <a:r>
              <a:rPr lang="ru-RU" sz="2400" b="1" i="1" dirty="0" smtClean="0"/>
              <a:t>гвозди, которыми подбиты подковы, а самого коня бери даром. В каждой подкове шесть гвоздей. За первый гвоздь дашь мне 1 копейку, за второй – 2 копейки, за третий – 4.» Купец обрадовался и согласился.</a:t>
            </a:r>
            <a:endParaRPr lang="ru-RU" sz="2400" b="1" i="1" dirty="0"/>
          </a:p>
          <a:p>
            <a:pPr marL="45720" indent="0">
              <a:buNone/>
            </a:pPr>
            <a:r>
              <a:rPr lang="ru-RU" sz="2400" b="1" i="1" dirty="0" smtClean="0"/>
              <a:t>Сколько копеек купец заплатил за гвозди?</a:t>
            </a:r>
            <a:endParaRPr lang="ru-RU" sz="2400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2088232" cy="341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2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8680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2204864"/>
            <a:ext cx="7560840" cy="4320479"/>
          </a:xfrm>
        </p:spPr>
        <p:txBody>
          <a:bodyPr/>
          <a:lstStyle/>
          <a:p>
            <a:pPr marL="45720" indent="0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Было интересно</a:t>
            </a:r>
            <a:r>
              <a:rPr lang="ru-RU" sz="3600" b="1" i="1" dirty="0" smtClean="0">
                <a:solidFill>
                  <a:srgbClr val="0070C0"/>
                </a:solidFill>
              </a:rPr>
              <a:t>…</a:t>
            </a:r>
          </a:p>
          <a:p>
            <a:pPr marL="45720" indent="0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Было трудно…</a:t>
            </a:r>
          </a:p>
          <a:p>
            <a:pPr marL="45720" indent="0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Я выполнял задания…</a:t>
            </a:r>
          </a:p>
          <a:p>
            <a:pPr marL="45720" indent="0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Я понял, что…</a:t>
            </a:r>
          </a:p>
          <a:p>
            <a:pPr marL="45720" indent="0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Теперь я могу…</a:t>
            </a:r>
          </a:p>
          <a:p>
            <a:pPr marL="45720" indent="0">
              <a:buNone/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3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352928" cy="5649808"/>
          </a:xfrm>
        </p:spPr>
        <p:txBody>
          <a:bodyPr/>
          <a:lstStyle/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Закончился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двадцатый век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4572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Куда стремится человек?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Изучен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космос и моря,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Строенье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звёзд и вся земля.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математиков зовёт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Известный лозунг</a:t>
            </a:r>
          </a:p>
          <a:p>
            <a:pPr marL="45720" indent="0" algn="ctr">
              <a:buNone/>
            </a:pPr>
            <a:endParaRPr lang="ru-RU" sz="2800" dirty="0"/>
          </a:p>
          <a:p>
            <a:pPr marL="4572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«</a:t>
            </a:r>
            <a:r>
              <a:rPr lang="ru-RU" sz="3600" b="1" dirty="0" err="1">
                <a:solidFill>
                  <a:srgbClr val="C00000"/>
                </a:solidFill>
              </a:rPr>
              <a:t>Прогрессио</a:t>
            </a:r>
            <a:r>
              <a:rPr lang="ru-RU" sz="3600" b="1" dirty="0">
                <a:solidFill>
                  <a:srgbClr val="C00000"/>
                </a:solidFill>
              </a:rPr>
              <a:t> – движение вперёд!»</a:t>
            </a:r>
          </a:p>
        </p:txBody>
      </p:sp>
    </p:spTree>
    <p:extLst>
      <p:ext uri="{BB962C8B-B14F-4D97-AF65-F5344CB8AC3E}">
        <p14:creationId xmlns:p14="http://schemas.microsoft.com/office/powerpoint/2010/main" val="181507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501008"/>
            <a:ext cx="8280919" cy="882119"/>
          </a:xfrm>
        </p:spPr>
        <p:txBody>
          <a:bodyPr anchor="ctr">
            <a:noAutofit/>
          </a:bodyPr>
          <a:lstStyle/>
          <a:p>
            <a:pPr algn="ctr"/>
            <a:r>
              <a:rPr lang="ru-RU" sz="5400" dirty="0">
                <a:solidFill>
                  <a:srgbClr val="C00000"/>
                </a:solidFill>
                <a:latin typeface="Franklin Gothic Heavy" pitchFamily="34" charset="0"/>
                <a:ea typeface="Calibri"/>
                <a:cs typeface="Times New Roman"/>
              </a:rPr>
              <a:t>«Арифметическая </a:t>
            </a:r>
            <a:endParaRPr lang="ru-RU" sz="5400" dirty="0" smtClean="0">
              <a:solidFill>
                <a:srgbClr val="C00000"/>
              </a:solidFill>
              <a:latin typeface="Franklin Gothic Heavy" pitchFamily="34" charset="0"/>
              <a:ea typeface="Calibri"/>
              <a:cs typeface="Times New Roman"/>
            </a:endParaRP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Franklin Gothic Heavy" pitchFamily="34" charset="0"/>
                <a:ea typeface="Calibri"/>
                <a:cs typeface="Times New Roman"/>
              </a:rPr>
              <a:t>и 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Franklin Gothic Heavy" pitchFamily="34" charset="0"/>
                <a:ea typeface="Calibri"/>
                <a:cs typeface="Times New Roman"/>
              </a:rPr>
              <a:t>геометрическая </a:t>
            </a:r>
            <a:r>
              <a:rPr lang="ru-RU" sz="5400" dirty="0">
                <a:solidFill>
                  <a:srgbClr val="C00000"/>
                </a:solidFill>
                <a:latin typeface="Franklin Gothic Heavy" pitchFamily="34" charset="0"/>
                <a:ea typeface="Calibri"/>
                <a:cs typeface="Times New Roman"/>
              </a:rPr>
              <a:t>прогрессии». </a:t>
            </a:r>
            <a:endParaRPr lang="ru-RU" sz="54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64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3289" y="620688"/>
            <a:ext cx="6512511" cy="648072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Задачи урока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700808"/>
            <a:ext cx="6400800" cy="46805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Повторить….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Применить….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Рассмотреть….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Развивать…..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Обобщить….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b="1" i="1" dirty="0" smtClean="0"/>
              <a:t>Узнать…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92414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53345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4800" b="1" i="1" dirty="0" smtClean="0"/>
          </a:p>
          <a:p>
            <a:pPr marL="45720" indent="0">
              <a:buNone/>
            </a:pPr>
            <a:endParaRPr lang="ru-RU" sz="4800" b="1" i="1" dirty="0"/>
          </a:p>
          <a:p>
            <a:pPr marL="45720" indent="0">
              <a:buNone/>
            </a:pPr>
            <a:r>
              <a:rPr lang="en-US" sz="4800" b="1" i="1" dirty="0" smtClean="0">
                <a:solidFill>
                  <a:srgbClr val="C00000"/>
                </a:solidFill>
              </a:rPr>
              <a:t>I </a:t>
            </a:r>
            <a:r>
              <a:rPr lang="ru-RU" sz="4800" b="1" i="1" dirty="0" smtClean="0">
                <a:solidFill>
                  <a:srgbClr val="C00000"/>
                </a:solidFill>
              </a:rPr>
              <a:t>этап – Устная работа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5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929728"/>
          </a:xfrm>
        </p:spPr>
        <p:txBody>
          <a:bodyPr/>
          <a:lstStyle/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13; 10; 7; 4;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1; 3; 9; 27;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1; 3; 4; 5;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24; 12; 6; 3;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5; 10; 25; 100;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0,5; 1; 1,5; 2; …</a:t>
            </a:r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76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132856"/>
            <a:ext cx="6400800" cy="3600400"/>
          </a:xfrm>
        </p:spPr>
        <p:txBody>
          <a:bodyPr>
            <a:normAutofit/>
          </a:bodyPr>
          <a:lstStyle/>
          <a:p>
            <a:pPr marL="502920" indent="-457200">
              <a:buFont typeface="+mj-lt"/>
              <a:buAutoNum type="arabicPeriod"/>
            </a:pPr>
            <a:r>
              <a:rPr lang="ru-RU" sz="4000" b="1" dirty="0" smtClean="0"/>
              <a:t> </a:t>
            </a:r>
            <a:r>
              <a:rPr lang="ru-RU" sz="4400" b="1" dirty="0" smtClean="0"/>
              <a:t>1; 3; </a:t>
            </a:r>
            <a:r>
              <a:rPr lang="en-US" sz="4400" b="1" dirty="0" smtClean="0"/>
              <a:t>x</a:t>
            </a:r>
            <a:r>
              <a:rPr lang="ru-RU" sz="4400" b="1" dirty="0" smtClean="0"/>
              <a:t>;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4400" b="1" dirty="0" smtClean="0"/>
              <a:t> 12;  6;  х; …</a:t>
            </a:r>
          </a:p>
          <a:p>
            <a:pPr marL="502920" indent="-457200">
              <a:buFont typeface="+mj-lt"/>
              <a:buAutoNum type="arabicPeriod"/>
            </a:pP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5347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2493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4400" b="1" dirty="0" smtClean="0">
                <a:solidFill>
                  <a:srgbClr val="C00000"/>
                </a:solidFill>
              </a:rPr>
              <a:t>II</a:t>
            </a:r>
            <a:r>
              <a:rPr lang="ru-RU" sz="4400" b="1" dirty="0" smtClean="0">
                <a:solidFill>
                  <a:srgbClr val="C00000"/>
                </a:solidFill>
              </a:rPr>
              <a:t> этап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«Сопоставить формулы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и 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их названия»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6120680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Проверь соседа: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1 – 2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2 – 6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3 – 9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4 – 10</a:t>
            </a:r>
          </a:p>
          <a:p>
            <a:pPr marL="45720" indent="0" algn="ctr">
              <a:buNone/>
            </a:pPr>
            <a:r>
              <a:rPr lang="ru-RU" sz="4300" b="1" i="1" dirty="0">
                <a:solidFill>
                  <a:schemeClr val="tx1"/>
                </a:solidFill>
              </a:rPr>
              <a:t> </a:t>
            </a:r>
            <a:r>
              <a:rPr lang="ru-RU" sz="4300" b="1" i="1" dirty="0" smtClean="0">
                <a:solidFill>
                  <a:schemeClr val="tx1"/>
                </a:solidFill>
              </a:rPr>
              <a:t>5 – 8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6 – 7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8 – 1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9 – 4</a:t>
            </a:r>
          </a:p>
          <a:p>
            <a:pPr marL="45720" indent="0" algn="ctr">
              <a:buNone/>
            </a:pPr>
            <a:r>
              <a:rPr lang="ru-RU" sz="4300" b="1" i="1" dirty="0" smtClean="0">
                <a:solidFill>
                  <a:schemeClr val="tx1"/>
                </a:solidFill>
              </a:rPr>
              <a:t>10 - 5</a:t>
            </a:r>
            <a:endParaRPr lang="ru-RU" sz="43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0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</TotalTime>
  <Words>407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Обобщающий урок по теме:   «Арифметическая и геометрическая прогрессии» </vt:lpstr>
      <vt:lpstr>Презентация PowerPoint</vt:lpstr>
      <vt:lpstr>Презентация PowerPoint</vt:lpstr>
      <vt:lpstr>Задачи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 интересно</vt:lpstr>
      <vt:lpstr> III – этап  «Разноуровневая самостоятельная работа»</vt:lpstr>
      <vt:lpstr>Проверь себя</vt:lpstr>
      <vt:lpstr>Готовимся к ГВЭ</vt:lpstr>
      <vt:lpstr>Домашнее задание</vt:lpstr>
      <vt:lpstr>Рефлексия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User</cp:lastModifiedBy>
  <cp:revision>45</cp:revision>
  <dcterms:created xsi:type="dcterms:W3CDTF">2011-04-18T18:39:43Z</dcterms:created>
  <dcterms:modified xsi:type="dcterms:W3CDTF">2021-06-29T15:09:10Z</dcterms:modified>
</cp:coreProperties>
</file>