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4" r="323" b="422"/>
          <a:stretch/>
        </p:blipFill>
        <p:spPr>
          <a:xfrm>
            <a:off x="1143" y="1"/>
            <a:ext cx="914171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8650" y="533400"/>
            <a:ext cx="6343650" cy="1828800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0" y="2438400"/>
            <a:ext cx="5314950" cy="914400"/>
          </a:xfrm>
        </p:spPr>
        <p:txBody>
          <a:bodyPr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4154451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1" y="1716"/>
            <a:ext cx="9141714" cy="6856284"/>
          </a:xfrm>
          <a:prstGeom prst="rect">
            <a:avLst/>
          </a:prstGeom>
        </p:spPr>
      </p:pic>
      <p:sp>
        <p:nvSpPr>
          <p:cNvPr id="7" name="Полилиния 5"/>
          <p:cNvSpPr>
            <a:spLocks/>
          </p:cNvSpPr>
          <p:nvPr/>
        </p:nvSpPr>
        <p:spPr bwMode="gray">
          <a:xfrm>
            <a:off x="571500" y="933450"/>
            <a:ext cx="30861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3"/>
          </p:nvPr>
        </p:nvSpPr>
        <p:spPr>
          <a:xfrm>
            <a:off x="744327" y="1113023"/>
            <a:ext cx="2728840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3975100" y="933450"/>
            <a:ext cx="30861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Рисунок 18"/>
          <p:cNvSpPr>
            <a:spLocks noGrp="1"/>
          </p:cNvSpPr>
          <p:nvPr>
            <p:ph type="pic" sz="quarter" idx="15"/>
          </p:nvPr>
        </p:nvSpPr>
        <p:spPr>
          <a:xfrm>
            <a:off x="4147926" y="1113023"/>
            <a:ext cx="2728840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771436" y="5305425"/>
            <a:ext cx="2674620" cy="1097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0" name="Текст 16"/>
          <p:cNvSpPr>
            <a:spLocks noGrp="1"/>
          </p:cNvSpPr>
          <p:nvPr>
            <p:ph type="body" sz="quarter" idx="16"/>
          </p:nvPr>
        </p:nvSpPr>
        <p:spPr>
          <a:xfrm>
            <a:off x="4175036" y="5305425"/>
            <a:ext cx="2674620" cy="1097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037772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1" y="1716"/>
            <a:ext cx="9141714" cy="6856284"/>
          </a:xfrm>
          <a:prstGeom prst="rect">
            <a:avLst/>
          </a:prstGeom>
        </p:spPr>
      </p:pic>
      <p:sp>
        <p:nvSpPr>
          <p:cNvPr id="7" name="Полилиния 5"/>
          <p:cNvSpPr>
            <a:spLocks/>
          </p:cNvSpPr>
          <p:nvPr/>
        </p:nvSpPr>
        <p:spPr bwMode="gray">
          <a:xfrm>
            <a:off x="571500" y="933450"/>
            <a:ext cx="40005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3"/>
          </p:nvPr>
        </p:nvSpPr>
        <p:spPr>
          <a:xfrm>
            <a:off x="743916" y="1113023"/>
            <a:ext cx="3655668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4742905" y="967316"/>
            <a:ext cx="2243207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Рисунок 18"/>
          <p:cNvSpPr>
            <a:spLocks noGrp="1"/>
          </p:cNvSpPr>
          <p:nvPr>
            <p:ph type="pic" sz="quarter" idx="15"/>
          </p:nvPr>
        </p:nvSpPr>
        <p:spPr>
          <a:xfrm>
            <a:off x="4879519" y="1109743"/>
            <a:ext cx="1969979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771436" y="5919255"/>
            <a:ext cx="6078062" cy="4974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4742905" y="3060954"/>
            <a:ext cx="2243207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6"/>
          </p:nvPr>
        </p:nvSpPr>
        <p:spPr>
          <a:xfrm>
            <a:off x="4879519" y="3203381"/>
            <a:ext cx="1969979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436" y="5305425"/>
            <a:ext cx="6078062" cy="57992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017792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2" y="284"/>
            <a:ext cx="9141714" cy="6859715"/>
          </a:xfrm>
          <a:prstGeom prst="rect">
            <a:avLst/>
          </a:prstGeom>
        </p:spPr>
      </p:pic>
      <p:sp>
        <p:nvSpPr>
          <p:cNvPr id="8" name="Полилиния 5"/>
          <p:cNvSpPr>
            <a:spLocks/>
          </p:cNvSpPr>
          <p:nvPr/>
        </p:nvSpPr>
        <p:spPr bwMode="gray">
          <a:xfrm>
            <a:off x="3136900" y="265045"/>
            <a:ext cx="39242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3"/>
          </p:nvPr>
        </p:nvSpPr>
        <p:spPr>
          <a:xfrm>
            <a:off x="3318326" y="436316"/>
            <a:ext cx="3561446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0" name="Полилиния 5"/>
          <p:cNvSpPr>
            <a:spLocks/>
          </p:cNvSpPr>
          <p:nvPr/>
        </p:nvSpPr>
        <p:spPr bwMode="gray">
          <a:xfrm>
            <a:off x="612141" y="384724"/>
            <a:ext cx="2359659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5"/>
          </p:nvPr>
        </p:nvSpPr>
        <p:spPr>
          <a:xfrm>
            <a:off x="759767" y="538232"/>
            <a:ext cx="2064409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612141" y="2478362"/>
            <a:ext cx="2359659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6"/>
          </p:nvPr>
        </p:nvSpPr>
        <p:spPr>
          <a:xfrm>
            <a:off x="759767" y="2631870"/>
            <a:ext cx="2064409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4" name="Полилиния 5"/>
          <p:cNvSpPr>
            <a:spLocks/>
          </p:cNvSpPr>
          <p:nvPr/>
        </p:nvSpPr>
        <p:spPr bwMode="gray">
          <a:xfrm>
            <a:off x="612141" y="4572000"/>
            <a:ext cx="2359659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7"/>
          </p:nvPr>
        </p:nvSpPr>
        <p:spPr>
          <a:xfrm>
            <a:off x="759767" y="4725508"/>
            <a:ext cx="2064409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0" name="Полилиния 5"/>
          <p:cNvSpPr>
            <a:spLocks/>
          </p:cNvSpPr>
          <p:nvPr/>
        </p:nvSpPr>
        <p:spPr bwMode="gray">
          <a:xfrm>
            <a:off x="3136900" y="3448512"/>
            <a:ext cx="39242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Рисунок 20"/>
          <p:cNvSpPr>
            <a:spLocks noGrp="1"/>
          </p:cNvSpPr>
          <p:nvPr>
            <p:ph type="pic" sz="quarter" idx="18"/>
          </p:nvPr>
        </p:nvSpPr>
        <p:spPr>
          <a:xfrm>
            <a:off x="3318326" y="3619783"/>
            <a:ext cx="3561446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864672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C081-BF8D-4750-9465-DE9D3912682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E00E0-F604-46FB-BE8F-DF372F9D9F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326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365125"/>
            <a:ext cx="1371599" cy="49403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365125"/>
            <a:ext cx="5143500" cy="4940300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C081-BF8D-4750-9465-DE9D3912682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E00E0-F604-46FB-BE8F-DF372F9D9F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6244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C081-BF8D-4750-9465-DE9D3912682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E00E0-F604-46FB-BE8F-DF372F9D9F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5739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4" t="422"/>
          <a:stretch/>
        </p:blipFill>
        <p:spPr>
          <a:xfrm>
            <a:off x="0" y="0"/>
            <a:ext cx="9141714" cy="68571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533400"/>
            <a:ext cx="5486400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4600" y="2438400"/>
            <a:ext cx="4114800" cy="9144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279508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3000" y="1825625"/>
            <a:ext cx="3291840" cy="3474720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09160" y="1825625"/>
            <a:ext cx="3291840" cy="3474720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C081-BF8D-4750-9465-DE9D3912682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E00E0-F604-46FB-BE8F-DF372F9D9F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5302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3000" y="1828800"/>
            <a:ext cx="329184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3000" y="2624666"/>
            <a:ext cx="3291840" cy="2675467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09160" y="1828800"/>
            <a:ext cx="329184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09160" y="2624666"/>
            <a:ext cx="3291840" cy="2675467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C081-BF8D-4750-9465-DE9D3912682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E00E0-F604-46FB-BE8F-DF372F9D9F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0086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C081-BF8D-4750-9465-DE9D3912682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E00E0-F604-46FB-BE8F-DF372F9D9F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5025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C081-BF8D-4750-9465-DE9D3912682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E00E0-F604-46FB-BE8F-DF372F9D9F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71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3300" y="1828801"/>
            <a:ext cx="4457700" cy="3476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2999" y="1828801"/>
            <a:ext cx="2194560" cy="3476625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C081-BF8D-4750-9465-DE9D3912682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E00E0-F604-46FB-BE8F-DF372F9D9F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7354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57800" y="2245995"/>
            <a:ext cx="2743200" cy="219456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C081-BF8D-4750-9465-DE9D3912682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E00E0-F604-46FB-BE8F-DF372F9D9F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олилиния 5"/>
          <p:cNvSpPr>
            <a:spLocks/>
          </p:cNvSpPr>
          <p:nvPr/>
        </p:nvSpPr>
        <p:spPr bwMode="gray">
          <a:xfrm>
            <a:off x="603250" y="1695450"/>
            <a:ext cx="4197350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Рисунок 11"/>
          <p:cNvSpPr>
            <a:spLocks noGrp="1"/>
          </p:cNvSpPr>
          <p:nvPr>
            <p:ph type="pic" idx="1"/>
          </p:nvPr>
        </p:nvSpPr>
        <p:spPr>
          <a:xfrm>
            <a:off x="754517" y="1874520"/>
            <a:ext cx="3894817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651318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5" t="511" r="525" b="2999"/>
          <a:stretch/>
        </p:blipFill>
        <p:spPr>
          <a:xfrm>
            <a:off x="0" y="0"/>
            <a:ext cx="914162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37235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3000" y="1828800"/>
            <a:ext cx="6858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57800" y="6416676"/>
            <a:ext cx="1028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D33C081-BF8D-4750-9465-DE9D3912682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57350" y="6416676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416676"/>
            <a:ext cx="628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FE00E0-F604-46FB-BE8F-DF372F9D9F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6343650" cy="18288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Конспект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фронтального логопедического занятия в группе раннего возраста.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212976"/>
            <a:ext cx="5314950" cy="1656184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       Провела: учитель-логопед</a:t>
            </a:r>
          </a:p>
          <a:p>
            <a:pPr algn="r"/>
            <a:r>
              <a:rPr lang="ru-RU" b="1" dirty="0" smtClean="0"/>
              <a:t> Серебрякова Н.Ю. МБДОУ №37    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91880" y="4653136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</a:rPr>
              <a:t>Г. </a:t>
            </a:r>
            <a:r>
              <a:rPr lang="ru-RU" sz="2400" b="1" dirty="0" err="1" smtClean="0">
                <a:latin typeface="+mj-lt"/>
              </a:rPr>
              <a:t>Киржач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33400"/>
            <a:ext cx="6957392" cy="1828800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dirty="0" smtClean="0"/>
              <a:t>Мишке и Зайке пора уезжать. Давайте скажем им - ПОКА! </a:t>
            </a:r>
            <a:br>
              <a:rPr lang="ru-RU" sz="2700" dirty="0" smtClean="0"/>
            </a:br>
            <a:r>
              <a:rPr lang="ru-RU" sz="2700" dirty="0" smtClean="0"/>
              <a:t>(все дети повторяют за логопедом ПОКА и машут рукой).  Пока-Пока!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372350" cy="1407690"/>
          </a:xfrm>
        </p:spPr>
        <p:txBody>
          <a:bodyPr/>
          <a:lstStyle/>
          <a:p>
            <a:pPr algn="ctr"/>
            <a:r>
              <a:rPr lang="ru-RU" b="1" dirty="0" smtClean="0"/>
              <a:t>Тема </a:t>
            </a:r>
            <a:r>
              <a:rPr lang="ru-RU" b="1" dirty="0" smtClean="0"/>
              <a:t>занятия:</a:t>
            </a:r>
            <a:r>
              <a:rPr lang="ru-RU" dirty="0" smtClean="0"/>
              <a:t> «Машины»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67544" y="1340768"/>
            <a:ext cx="7461448" cy="3744416"/>
          </a:xfrm>
        </p:spPr>
        <p:txBody>
          <a:bodyPr>
            <a:normAutofit lnSpcReduction="10000"/>
          </a:bodyPr>
          <a:lstStyle/>
          <a:p>
            <a:endParaRPr lang="ru-RU" sz="2800" b="1" dirty="0" smtClean="0">
              <a:latin typeface="+mj-lt"/>
            </a:endParaRPr>
          </a:p>
          <a:p>
            <a:r>
              <a:rPr lang="ru-RU" sz="2800" b="1" dirty="0" smtClean="0">
                <a:latin typeface="+mj-lt"/>
              </a:rPr>
              <a:t>Цель</a:t>
            </a:r>
            <a:r>
              <a:rPr lang="ru-RU" sz="2800" b="1" dirty="0" smtClean="0">
                <a:latin typeface="+mj-lt"/>
              </a:rPr>
              <a:t>:</a:t>
            </a:r>
            <a:r>
              <a:rPr lang="ru-RU" sz="2800" dirty="0" smtClean="0">
                <a:latin typeface="+mj-lt"/>
              </a:rPr>
              <a:t> расширение словарного запаса по теме «Машины», </a:t>
            </a:r>
            <a:r>
              <a:rPr lang="ru-RU" sz="2800" dirty="0" smtClean="0">
                <a:latin typeface="+mj-lt"/>
              </a:rPr>
              <a:t>повторение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smtClean="0">
                <a:latin typeface="+mj-lt"/>
              </a:rPr>
              <a:t>ранее пройденных слов.</a:t>
            </a:r>
          </a:p>
          <a:p>
            <a:endParaRPr lang="ru-RU" sz="2400" dirty="0" smtClean="0">
              <a:latin typeface="+mj-lt"/>
            </a:endParaRPr>
          </a:p>
          <a:p>
            <a:r>
              <a:rPr lang="ru-RU" sz="2800" b="1" dirty="0" smtClean="0">
                <a:latin typeface="+mj-lt"/>
              </a:rPr>
              <a:t>Оборудование: </a:t>
            </a:r>
            <a:r>
              <a:rPr lang="ru-RU" sz="2800" dirty="0" smtClean="0">
                <a:latin typeface="+mj-lt"/>
              </a:rPr>
              <a:t>машина большая, машина маленькая, Миша, </a:t>
            </a:r>
            <a:r>
              <a:rPr lang="ru-RU" sz="2800" dirty="0" err="1" smtClean="0">
                <a:latin typeface="+mj-lt"/>
              </a:rPr>
              <a:t>Зая</a:t>
            </a:r>
            <a:r>
              <a:rPr lang="ru-RU" sz="2800" dirty="0" smtClean="0">
                <a:latin typeface="+mj-lt"/>
              </a:rPr>
              <a:t>,  геометрические фигуры, макет машины.</a:t>
            </a:r>
          </a:p>
          <a:p>
            <a:endParaRPr lang="ru-RU" sz="2400" dirty="0" smtClean="0"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372350" cy="551214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Задачи: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-сосредотачиваться при наблюдении предметов</a:t>
            </a:r>
            <a:br>
              <a:rPr lang="ru-RU" sz="2400" dirty="0" smtClean="0"/>
            </a:br>
            <a:r>
              <a:rPr lang="ru-RU" sz="2400" dirty="0" smtClean="0"/>
              <a:t>( игрушек);</a:t>
            </a:r>
            <a:br>
              <a:rPr lang="ru-RU" sz="2400" dirty="0" smtClean="0"/>
            </a:br>
            <a:r>
              <a:rPr lang="ru-RU" sz="2400" dirty="0" smtClean="0"/>
              <a:t>-четко повторять за логопедом слова- </a:t>
            </a:r>
            <a:r>
              <a:rPr lang="ru-RU" sz="2400" dirty="0" err="1" smtClean="0"/>
              <a:t>биби</a:t>
            </a:r>
            <a:r>
              <a:rPr lang="ru-RU" sz="2400" dirty="0" smtClean="0"/>
              <a:t>, кати, тяни, Миша, </a:t>
            </a:r>
            <a:r>
              <a:rPr lang="ru-RU" sz="2400" dirty="0" err="1" smtClean="0"/>
              <a:t>Зая</a:t>
            </a:r>
            <a:r>
              <a:rPr lang="ru-RU" sz="2400" dirty="0" smtClean="0"/>
              <a:t>, пока;</a:t>
            </a:r>
            <a:br>
              <a:rPr lang="ru-RU" sz="2400" dirty="0" smtClean="0"/>
            </a:br>
            <a:r>
              <a:rPr lang="ru-RU" sz="2400" dirty="0" smtClean="0"/>
              <a:t>-уточнить и запомнить новые слова, попытаться повторить за взрослым части машин (колесо, кабина, кузов</a:t>
            </a:r>
            <a:r>
              <a:rPr lang="ru-RU" sz="2400" smtClean="0"/>
              <a:t>, фары)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-уточнять предназначение машин (Игра - «Покатаем в машине игрушки»)</a:t>
            </a:r>
            <a:br>
              <a:rPr lang="ru-RU" sz="2400" dirty="0" smtClean="0"/>
            </a:br>
            <a:r>
              <a:rPr lang="ru-RU" sz="2400" dirty="0" smtClean="0"/>
              <a:t>-развивать зрительное внимание: составлять из геометрических фигур машину;</a:t>
            </a:r>
            <a:br>
              <a:rPr lang="ru-RU" sz="2400" dirty="0" smtClean="0"/>
            </a:br>
            <a:r>
              <a:rPr lang="ru-RU" sz="2400" dirty="0" smtClean="0"/>
              <a:t>-вспомнить и показать геометрические фигуры- круг, квадрат;</a:t>
            </a:r>
            <a:br>
              <a:rPr lang="ru-RU" sz="2400" dirty="0" smtClean="0"/>
            </a:br>
            <a:r>
              <a:rPr lang="ru-RU" sz="2400" dirty="0" smtClean="0"/>
              <a:t>-развивать слуховое внимание (какая машина гудела- большая или маленькая)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-20210217-WA0033.jp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/>
          <a:srcRect t="11506" b="11506"/>
          <a:stretch>
            <a:fillRect/>
          </a:stretch>
        </p:blipFill>
        <p:spPr/>
      </p:pic>
      <p:pic>
        <p:nvPicPr>
          <p:cNvPr id="8" name="Рисунок 7" descr="IMG-20210217-WA0035.jpg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/>
          <a:srcRect t="18604" b="18604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>
          <a:xfrm>
            <a:off x="771436" y="5157192"/>
            <a:ext cx="6078062" cy="125948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+mj-lt"/>
              </a:rPr>
              <a:t>Ребятки, к нам приехал Миша и </a:t>
            </a:r>
            <a:r>
              <a:rPr lang="ru-RU" sz="2000" dirty="0" err="1" smtClean="0">
                <a:latin typeface="+mj-lt"/>
              </a:rPr>
              <a:t>Зая</a:t>
            </a:r>
            <a:r>
              <a:rPr lang="ru-RU" sz="2000" dirty="0" smtClean="0">
                <a:latin typeface="+mj-lt"/>
              </a:rPr>
              <a:t>. На чем они приехали? </a:t>
            </a:r>
          </a:p>
          <a:p>
            <a:r>
              <a:rPr lang="ru-RU" sz="2000" dirty="0" smtClean="0">
                <a:latin typeface="+mj-lt"/>
              </a:rPr>
              <a:t>-Верно, они приехали на машине. Как машина гудит? (дети отвечают БИ-БИ. Все вместе погудим- БИ-БИ!</a:t>
            </a:r>
            <a:endParaRPr lang="ru-RU" sz="2000" dirty="0">
              <a:latin typeface="+mj-lt"/>
            </a:endParaRPr>
          </a:p>
        </p:txBody>
      </p:sp>
      <p:pic>
        <p:nvPicPr>
          <p:cNvPr id="10" name="Рисунок 9" descr="IMG-20210217-WA0036.jpg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/>
          <a:srcRect t="18604" b="18604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372350" cy="1772816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-Ребятки послушайте, как гудит большая машина БИ-БИ(громко  произносит логопед)</a:t>
            </a:r>
            <a:br>
              <a:rPr lang="ru-RU" sz="2700" dirty="0" smtClean="0"/>
            </a:br>
            <a:r>
              <a:rPr lang="ru-RU" sz="2700" dirty="0" smtClean="0"/>
              <a:t>-А как маленькая гудит - </a:t>
            </a:r>
            <a:r>
              <a:rPr lang="ru-RU" sz="2700" dirty="0" err="1" smtClean="0"/>
              <a:t>би-би</a:t>
            </a:r>
            <a:r>
              <a:rPr lang="ru-RU" sz="2700" dirty="0" smtClean="0"/>
              <a:t>( произносит тихо)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57800" y="2245994"/>
            <a:ext cx="3886200" cy="2911197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+mj-lt"/>
              </a:rPr>
              <a:t>-Давайте угадаем, какая машина гудит, большая или маленькая? (логопед поочередно гудит громко и тихо, дети угадывают) </a:t>
            </a:r>
            <a:r>
              <a:rPr lang="ru-RU" sz="2400" dirty="0" smtClean="0">
                <a:latin typeface="+mj-lt"/>
              </a:rPr>
              <a:t>Данное </a:t>
            </a:r>
            <a:r>
              <a:rPr lang="ru-RU" sz="2400" dirty="0" smtClean="0">
                <a:latin typeface="+mj-lt"/>
              </a:rPr>
              <a:t>задание повторяется несколько раз.</a:t>
            </a:r>
          </a:p>
          <a:p>
            <a:endParaRPr lang="ru-RU" sz="2400" dirty="0">
              <a:latin typeface="+mj-lt"/>
            </a:endParaRPr>
          </a:p>
        </p:txBody>
      </p:sp>
      <p:pic>
        <p:nvPicPr>
          <p:cNvPr id="5" name="Рисунок 4" descr="IMG-20210217-WA003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730" b="21730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57800" y="260648"/>
            <a:ext cx="3274640" cy="4968552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>
                <a:latin typeface="+mj-lt"/>
              </a:rPr>
              <a:t>-Ребятки, давайте покатаем Мишу и </a:t>
            </a:r>
            <a:r>
              <a:rPr lang="ru-RU" sz="2000" dirty="0" err="1" smtClean="0">
                <a:latin typeface="+mj-lt"/>
              </a:rPr>
              <a:t>Заю</a:t>
            </a:r>
            <a:r>
              <a:rPr lang="ru-RU" sz="2000" dirty="0" smtClean="0">
                <a:latin typeface="+mj-lt"/>
              </a:rPr>
              <a:t> на машинах. Игра- «Покатаем в машине игрушки»</a:t>
            </a:r>
          </a:p>
          <a:p>
            <a:r>
              <a:rPr lang="ru-RU" sz="2000" dirty="0" smtClean="0">
                <a:latin typeface="+mj-lt"/>
              </a:rPr>
              <a:t>Сережа- кати!, Ева- кати!, Давид- кати! (дети катают Мишу и </a:t>
            </a:r>
            <a:r>
              <a:rPr lang="ru-RU" sz="2000" dirty="0" err="1" smtClean="0">
                <a:latin typeface="+mj-lt"/>
              </a:rPr>
              <a:t>Заю</a:t>
            </a:r>
            <a:r>
              <a:rPr lang="ru-RU" sz="2000" dirty="0" smtClean="0">
                <a:latin typeface="+mj-lt"/>
              </a:rPr>
              <a:t> на машине и повторяют за логопедом- АТИ!). </a:t>
            </a:r>
          </a:p>
          <a:p>
            <a:r>
              <a:rPr lang="ru-RU" sz="2000" dirty="0" smtClean="0">
                <a:latin typeface="+mj-lt"/>
              </a:rPr>
              <a:t>-Ребята ,попросите меня дружно –КИ!(все дружно </a:t>
            </a:r>
            <a:r>
              <a:rPr lang="ru-RU" sz="2000" dirty="0" err="1" smtClean="0">
                <a:latin typeface="+mj-lt"/>
              </a:rPr>
              <a:t>говорят-КАТИ</a:t>
            </a:r>
            <a:r>
              <a:rPr lang="ru-RU" sz="2000" dirty="0" smtClean="0">
                <a:latin typeface="+mj-lt"/>
              </a:rPr>
              <a:t>)</a:t>
            </a:r>
          </a:p>
          <a:p>
            <a:r>
              <a:rPr lang="ru-RU" sz="2000" dirty="0" smtClean="0">
                <a:latin typeface="+mj-lt"/>
              </a:rPr>
              <a:t>-Молодцы, покатали </a:t>
            </a:r>
            <a:r>
              <a:rPr lang="ru-RU" sz="2000" dirty="0" err="1" smtClean="0">
                <a:latin typeface="+mj-lt"/>
              </a:rPr>
              <a:t>Заю</a:t>
            </a:r>
            <a:r>
              <a:rPr lang="ru-RU" sz="2000" dirty="0" smtClean="0">
                <a:latin typeface="+mj-lt"/>
              </a:rPr>
              <a:t>, </a:t>
            </a:r>
            <a:r>
              <a:rPr lang="ru-RU" sz="2000" dirty="0" err="1" smtClean="0">
                <a:latin typeface="+mj-lt"/>
              </a:rPr>
              <a:t>покатали</a:t>
            </a:r>
            <a:r>
              <a:rPr lang="ru-RU" sz="2000" dirty="0" smtClean="0">
                <a:latin typeface="+mj-lt"/>
              </a:rPr>
              <a:t> Мишу.</a:t>
            </a:r>
          </a:p>
          <a:p>
            <a:r>
              <a:rPr lang="ru-RU" sz="2000" dirty="0" smtClean="0">
                <a:latin typeface="+mj-lt"/>
              </a:rPr>
              <a:t> </a:t>
            </a:r>
          </a:p>
          <a:p>
            <a:endParaRPr lang="ru-RU" sz="2000" dirty="0">
              <a:latin typeface="+mj-lt"/>
            </a:endParaRPr>
          </a:p>
        </p:txBody>
      </p:sp>
      <p:pic>
        <p:nvPicPr>
          <p:cNvPr id="14" name="Рисунок 13" descr="IMG-20210217-WA002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730" b="21730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>
          <a:xfrm>
            <a:off x="251520" y="5013176"/>
            <a:ext cx="8568952" cy="158417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2400" dirty="0" smtClean="0">
                <a:latin typeface="+mj-lt"/>
              </a:rPr>
              <a:t>Ой, ребятки, смотрите, машина застряла, не едет. Надо тянуть. </a:t>
            </a:r>
          </a:p>
          <a:p>
            <a:r>
              <a:rPr lang="ru-RU" sz="2400" dirty="0" smtClean="0">
                <a:latin typeface="+mj-lt"/>
              </a:rPr>
              <a:t>-</a:t>
            </a:r>
            <a:r>
              <a:rPr lang="ru-RU" sz="2400" dirty="0" err="1" smtClean="0">
                <a:latin typeface="+mj-lt"/>
              </a:rPr>
              <a:t>Милена</a:t>
            </a:r>
            <a:r>
              <a:rPr lang="ru-RU" sz="2400" dirty="0" smtClean="0">
                <a:latin typeface="+mj-lt"/>
              </a:rPr>
              <a:t>- Тяни! Миша- тяни! Ева- тяни! (дети тянут грузовик за веревочку и повторяют за логопедом слово- ТЯНИ!)</a:t>
            </a:r>
          </a:p>
          <a:p>
            <a:r>
              <a:rPr lang="ru-RU" sz="2400" dirty="0" smtClean="0">
                <a:latin typeface="+mj-lt"/>
              </a:rPr>
              <a:t>-Ребятки, попросите меня дружно, ТЯНИ! (дети повторяют, логопед тянет машину за веревочку)</a:t>
            </a:r>
          </a:p>
          <a:p>
            <a:r>
              <a:rPr lang="ru-RU" sz="2400" dirty="0" smtClean="0">
                <a:latin typeface="+mj-lt"/>
              </a:rPr>
              <a:t>-Молодцы, вытянули машину.</a:t>
            </a:r>
          </a:p>
          <a:p>
            <a:endParaRPr lang="ru-RU" dirty="0"/>
          </a:p>
        </p:txBody>
      </p:sp>
      <p:pic>
        <p:nvPicPr>
          <p:cNvPr id="15" name="Рисунок 14" descr="IMG-20210217-WA0020.jpg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/>
          <a:srcRect t="18604" b="18604"/>
          <a:stretch>
            <a:fillRect/>
          </a:stretch>
        </p:blipFill>
        <p:spPr/>
      </p:pic>
      <p:pic>
        <p:nvPicPr>
          <p:cNvPr id="11" name="Рисунок 10" descr="IMG-20210217-WA0022.jpg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/>
          <a:srcRect t="11506" b="11506"/>
          <a:stretch>
            <a:fillRect/>
          </a:stretch>
        </p:blipFill>
        <p:spPr/>
      </p:pic>
      <p:pic>
        <p:nvPicPr>
          <p:cNvPr id="14" name="Рисунок 13" descr="IMG-20210217-WA0024.jpg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/>
          <a:srcRect t="18604" b="18604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57800" y="620688"/>
            <a:ext cx="3634680" cy="4824536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>
                <a:latin typeface="+mj-lt"/>
              </a:rPr>
              <a:t>-Ребятки, давайте соберем и себе машину. Миша и </a:t>
            </a:r>
            <a:r>
              <a:rPr lang="ru-RU" sz="2000" dirty="0" err="1" smtClean="0">
                <a:latin typeface="+mj-lt"/>
              </a:rPr>
              <a:t>Зая</a:t>
            </a:r>
            <a:r>
              <a:rPr lang="ru-RU" sz="2000" dirty="0" smtClean="0">
                <a:latin typeface="+mj-lt"/>
              </a:rPr>
              <a:t> принесли нам детали. Можете мне? (дети отвечают –да)</a:t>
            </a:r>
          </a:p>
          <a:p>
            <a:r>
              <a:rPr lang="ru-RU" sz="2000" dirty="0" smtClean="0">
                <a:latin typeface="+mj-lt"/>
              </a:rPr>
              <a:t>Логопед выкладывает перед детьми геометрические фигуры и макет машины. Все вместе собираем машину. Уточняем слова- колесо, колеса,  кабина, кузов, фары. И геометрические </a:t>
            </a:r>
            <a:r>
              <a:rPr lang="ru-RU" sz="2000" dirty="0" err="1" smtClean="0">
                <a:latin typeface="+mj-lt"/>
              </a:rPr>
              <a:t>фигуры-круг,квадрат</a:t>
            </a:r>
            <a:r>
              <a:rPr lang="ru-RU" sz="2000" dirty="0" smtClean="0">
                <a:latin typeface="+mj-lt"/>
              </a:rPr>
              <a:t>.</a:t>
            </a:r>
          </a:p>
          <a:p>
            <a:r>
              <a:rPr lang="ru-RU" sz="2000" dirty="0" smtClean="0">
                <a:latin typeface="+mj-lt"/>
              </a:rPr>
              <a:t>-Ребятки, что мы собрали? Верно –это машина. Как она гудит- </a:t>
            </a:r>
            <a:r>
              <a:rPr lang="ru-RU" sz="2000" dirty="0" err="1" smtClean="0">
                <a:latin typeface="+mj-lt"/>
              </a:rPr>
              <a:t>Би-Би</a:t>
            </a:r>
            <a:r>
              <a:rPr lang="ru-RU" sz="2000" dirty="0" smtClean="0">
                <a:latin typeface="+mj-lt"/>
              </a:rPr>
              <a:t>!</a:t>
            </a:r>
          </a:p>
          <a:p>
            <a:endParaRPr lang="ru-RU" sz="2000" dirty="0">
              <a:latin typeface="+mj-lt"/>
            </a:endParaRPr>
          </a:p>
        </p:txBody>
      </p:sp>
      <p:pic>
        <p:nvPicPr>
          <p:cNvPr id="5" name="Рисунок 4" descr="IMG-20210217-WA001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730" b="21730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-20210217-WA0007.jp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/>
          <a:srcRect t="21825" b="21825"/>
          <a:stretch>
            <a:fillRect/>
          </a:stretch>
        </p:blipFill>
        <p:spPr/>
      </p:pic>
      <p:pic>
        <p:nvPicPr>
          <p:cNvPr id="7" name="Рисунок 6" descr="IMG-20210217-WA0018.jpg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/>
          <a:srcRect t="21154" b="21154"/>
          <a:stretch>
            <a:fillRect/>
          </a:stretch>
        </p:blipFill>
        <p:spPr/>
      </p:pic>
      <p:pic>
        <p:nvPicPr>
          <p:cNvPr id="8" name="Рисунок 7" descr="IMG-20210217-WA0015.jpg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/>
          <a:srcRect t="21154" b="21154"/>
          <a:stretch>
            <a:fillRect/>
          </a:stretch>
        </p:blipFill>
        <p:spPr/>
      </p:pic>
      <p:pic>
        <p:nvPicPr>
          <p:cNvPr id="9" name="Рисунок 8" descr="IMG-20210217-WA0010.jpg"/>
          <p:cNvPicPr>
            <a:picLocks noGrp="1" noChangeAspect="1"/>
          </p:cNvPicPr>
          <p:nvPr>
            <p:ph type="pic" sz="quarter" idx="17"/>
          </p:nvPr>
        </p:nvPicPr>
        <p:blipFill>
          <a:blip r:embed="rId5" cstate="print"/>
          <a:srcRect t="21154" b="21154"/>
          <a:stretch>
            <a:fillRect/>
          </a:stretch>
        </p:blipFill>
        <p:spPr/>
      </p:pic>
      <p:pic>
        <p:nvPicPr>
          <p:cNvPr id="11" name="Рисунок 10" descr="IMG-20210217-WA0005.jpg"/>
          <p:cNvPicPr>
            <a:picLocks noGrp="1" noChangeAspect="1"/>
          </p:cNvPicPr>
          <p:nvPr>
            <p:ph type="pic" sz="quarter" idx="18"/>
          </p:nvPr>
        </p:nvPicPr>
        <p:blipFill>
          <a:blip r:embed="rId6" cstate="print"/>
          <a:srcRect t="21808" b="21808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3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hildrenFriends_16x9_TP103896100" id="{5BC9014A-E680-4FF1-919A-F7F2C69FAA43}" vid="{DDBB3E06-5751-4A11-9985-9F844981830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46</TotalTime>
  <Words>344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Тема3</vt:lpstr>
      <vt:lpstr>Конспект  фронтального логопедического занятия в группе раннего возраста. </vt:lpstr>
      <vt:lpstr>Тема занятия: «Машины» </vt:lpstr>
      <vt:lpstr>Задачи: -сосредотачиваться при наблюдении предметов ( игрушек); -четко повторять за логопедом слова- биби, кати, тяни, Миша, Зая, пока; -уточнить и запомнить новые слова, попытаться повторить за взрослым части машин (колесо, кабина, кузов, фары) -уточнять предназначение машин (Игра - «Покатаем в машине игрушки») -развивать зрительное внимание: составлять из геометрических фигур машину; -вспомнить и показать геометрические фигуры- круг, квадрат; -развивать слуховое внимание (какая машина гудела- большая или маленькая) </vt:lpstr>
      <vt:lpstr>Слайд 4</vt:lpstr>
      <vt:lpstr>-Ребятки послушайте, как гудит большая машина БИ-БИ(громко  произносит логопед) -А как маленькая гудит - би-би( произносит тихо) </vt:lpstr>
      <vt:lpstr>Слайд 6</vt:lpstr>
      <vt:lpstr>Слайд 7</vt:lpstr>
      <vt:lpstr>Слайд 8</vt:lpstr>
      <vt:lpstr>Слайд 9</vt:lpstr>
      <vt:lpstr>Мишке и Зайке пора уезжать. Давайте скажем им - ПОКА!  (все дети повторяют за логопедом ПОКА и машут рукой).  Пока-Пока!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 фронтального логопедического занятия в группе раннего возраста. </dc:title>
  <dc:creator>Наталья</dc:creator>
  <cp:lastModifiedBy>Наталья</cp:lastModifiedBy>
  <cp:revision>7</cp:revision>
  <dcterms:created xsi:type="dcterms:W3CDTF">2021-02-17T08:31:17Z</dcterms:created>
  <dcterms:modified xsi:type="dcterms:W3CDTF">2021-02-18T07:35:06Z</dcterms:modified>
</cp:coreProperties>
</file>