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60" r:id="rId4"/>
    <p:sldId id="261" r:id="rId5"/>
    <p:sldId id="263" r:id="rId6"/>
    <p:sldId id="264" r:id="rId7"/>
    <p:sldId id="265" r:id="rId8"/>
    <p:sldId id="266" r:id="rId9"/>
    <p:sldId id="262" r:id="rId10"/>
    <p:sldId id="267" r:id="rId11"/>
    <p:sldId id="259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44FDEA-9930-43C2-B430-2CCCA77E538C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F14A77-D7AB-4926-A7B5-5BA0B89860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593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F14A77-D7AB-4926-A7B5-5BA0B898600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993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58F987-8F32-4787-813A-522040FAA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4752ABC-D935-451B-98A5-2C73B546F3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3BC7ED8-7DED-4CF8-9102-6B5B2987C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0003F-ADFF-4F03-883B-BD3E7BB6827B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6184FB-98A8-406D-85E4-455370F3B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FEBC5F-4B34-4BBA-A19B-915143ED7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21F8E-5123-4C3C-81BB-5E8D5AF52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27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644472-BCB9-4885-8CEB-E146C3217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28EAC9D-D9A5-4C54-BEE2-063B9EEB55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DE967A-BBB6-47F1-85E0-93BC09E86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0003F-ADFF-4F03-883B-BD3E7BB6827B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F6FF318-D4FC-4B88-8F2D-D9E9AAB11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CBC0B3-D54A-4A1A-B782-24374AE7E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21F8E-5123-4C3C-81BB-5E8D5AF52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573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11AB109-B2D1-4055-9B1C-26F020377E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FE20DC8-9E17-4530-97B6-D5A1C4C5F0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F893D85-FE62-482A-9E3D-C142AEBFE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0003F-ADFF-4F03-883B-BD3E7BB6827B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6826BB8-5F35-46A2-9FE8-FD6E0AAAA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C57C3E-1C16-4D38-9EA5-7330E4414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21F8E-5123-4C3C-81BB-5E8D5AF52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574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37BC74-ADA8-478E-8C4F-917918549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8E1479-B302-49C3-A0F6-10B44C2C2F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2A4C19-2FC4-4F89-9E6D-54EB7BC2F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0003F-ADFF-4F03-883B-BD3E7BB6827B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5647AE-4A9C-4D0A-9C48-27C69DF56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2A1FB5-3E55-4D29-B006-13F3E0D80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21F8E-5123-4C3C-81BB-5E8D5AF52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03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1C0654-0020-4A9B-93FD-472C8EBB0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A6B319B-EE03-4B10-88B6-05DED07A43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162438B-3934-41E2-834B-4DA396F42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0003F-ADFF-4F03-883B-BD3E7BB6827B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B1B0FF-318B-4D9F-A2B9-E3305520D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6271F3-968B-4657-AAB3-2B1F38E81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21F8E-5123-4C3C-81BB-5E8D5AF52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45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4E0F07-7A42-4A22-8E56-E37465AA4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A07B2C-4AF3-43D5-8EAA-B1DFDC4498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4F9213C-1DDB-4B66-BD00-97434D3D8B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74A2AC9-85E7-4047-8025-7F5ED2B16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0003F-ADFF-4F03-883B-BD3E7BB6827B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EA7E005-E375-4BD3-8450-05753940C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2F25F28-1CBB-496A-B936-BADF8102B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21F8E-5123-4C3C-81BB-5E8D5AF52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872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443B5C-3411-4E46-86DF-13E616ED1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770957F-DAA0-45FB-B780-CA121764AB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ADE5728-AFA0-4596-BE1A-408A565FC4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BC1726E-7B35-4774-8A6A-CE3DCEEC13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83D236A-6A8D-48EA-87FD-0DF3351915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C48F8F0-30D9-424E-8A05-29982BCFF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0003F-ADFF-4F03-883B-BD3E7BB6827B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EC0CC3B-BAD1-4098-A1B7-0D51F7643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60ADEE5-C659-448C-B5C5-1CD8EE193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21F8E-5123-4C3C-81BB-5E8D5AF52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909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5BAC9E-9B53-4BD9-B567-55843D026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81E5533-7CFC-4376-845D-54743186E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0003F-ADFF-4F03-883B-BD3E7BB6827B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4C44805-C70E-45F9-8EBC-9C9A4C6C8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E3EDF8B-D8DA-4838-8875-E14F06D87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21F8E-5123-4C3C-81BB-5E8D5AF52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099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8C6C315-023B-4F98-8598-363D7349D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0003F-ADFF-4F03-883B-BD3E7BB6827B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F37CF67-35D9-4B7B-BE87-A8E3E8644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E65BF7F-A3C4-49B9-8B54-9F6FDDB7C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21F8E-5123-4C3C-81BB-5E8D5AF52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085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EB3DD7-A2CD-4498-9CFF-D7DD28C83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823EBC-735D-406F-82E8-D08981BFF3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6FAC2FE-537E-4658-8DC6-701F3352E5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3352AE6-230A-45DA-B25F-DBA927FBC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0003F-ADFF-4F03-883B-BD3E7BB6827B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5CFFFE4-B93D-408A-BADA-EC8CD73F0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8465F5E-2412-44EB-BBF7-8EFC02B3A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21F8E-5123-4C3C-81BB-5E8D5AF52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555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D17A2B-1384-4FBB-B583-EF71AD3F2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94DC4C2-F195-4B6B-A8D9-5031B170E8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F48FD4F-1363-41B0-84D3-D9288DC3C9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9A7BB00-46A0-4AD0-BFEA-68A1C9267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0003F-ADFF-4F03-883B-BD3E7BB6827B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E66D908-B12D-459F-ACF2-5FDF96FE0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BD3D49E-1B1B-4249-9F35-35D8DA311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21F8E-5123-4C3C-81BB-5E8D5AF52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828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153041-2EFA-4D68-A39B-E9ACC9989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695AA1E-7A3C-4304-AE87-5A136FF695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7E6DDA-84CE-4142-ACBD-B93FBCE157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0003F-ADFF-4F03-883B-BD3E7BB6827B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65262A4-A101-426E-88BE-14E8D98706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118016-3CD0-47AF-8579-FD4444C57F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21F8E-5123-4C3C-81BB-5E8D5AF52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6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548AEA14-4DF3-44EE-BD52-40988C3FFF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19" y="131873"/>
            <a:ext cx="11723119" cy="6594254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9CD88A-83B7-40BD-A370-EE7002842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8701" y="999241"/>
            <a:ext cx="3817856" cy="5043339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Праздник Святой Троицы</a:t>
            </a:r>
            <a:br>
              <a:rPr lang="ru-RU" sz="1400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br>
              <a:rPr lang="ru-RU" sz="1400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br>
              <a:rPr lang="ru-RU" sz="1400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br>
              <a:rPr lang="ru-RU" sz="1400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br>
              <a:rPr lang="ru-RU" sz="1400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br>
              <a:rPr lang="ru-RU" sz="1400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br>
              <a:rPr lang="ru-RU" sz="1400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социальный педагог: Горбенко Ю.С.</a:t>
            </a:r>
            <a:br>
              <a:rPr lang="ru-RU" sz="1400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МАОУ СОШ № 11 ст. </a:t>
            </a:r>
            <a:r>
              <a:rPr lang="ru-RU" sz="140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Новоплатнировская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603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8182163C-E0F8-498A-8DF3-185898A692F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effectLst>
            <a:softEdge rad="3175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CE09EC-7F6F-49ED-8597-60FBE8D39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6296" y="1812584"/>
            <a:ext cx="3869703" cy="4371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1FD1886-AB5A-4B40-A797-8334BABCA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8128" y="1150070"/>
            <a:ext cx="3689205" cy="5420412"/>
          </a:xfrm>
        </p:spPr>
        <p:txBody>
          <a:bodyPr>
            <a:noAutofit/>
          </a:bodyPr>
          <a:lstStyle/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000" dirty="0">
                <a:solidFill>
                  <a:srgbClr val="7030A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Сегодня даже солнце по-особому</a:t>
            </a:r>
            <a:br>
              <a:rPr lang="ru-RU" sz="2000" dirty="0">
                <a:solidFill>
                  <a:srgbClr val="7030A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Заглядывает в окна всех домов</a:t>
            </a:r>
            <a:br>
              <a:rPr lang="ru-RU" sz="2000" dirty="0">
                <a:solidFill>
                  <a:srgbClr val="7030A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запах от листвы дурманит головы,</a:t>
            </a:r>
            <a:br>
              <a:rPr lang="ru-RU" sz="2000" dirty="0">
                <a:solidFill>
                  <a:srgbClr val="7030A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Спеша к любому на сердечный зов.</a:t>
            </a:r>
            <a:br>
              <a:rPr lang="ru-RU" sz="2000" dirty="0">
                <a:solidFill>
                  <a:srgbClr val="7030A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Сегодня поприветствовала Троица</a:t>
            </a:r>
            <a:br>
              <a:rPr lang="ru-RU" sz="2000" dirty="0">
                <a:solidFill>
                  <a:srgbClr val="7030A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стариков, и молодых ребят —</a:t>
            </a:r>
            <a:br>
              <a:rPr lang="ru-RU" sz="2000" dirty="0">
                <a:solidFill>
                  <a:srgbClr val="7030A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 доброты ее никто не скроется</a:t>
            </a:r>
            <a:br>
              <a:rPr lang="ru-RU" sz="2000" dirty="0">
                <a:solidFill>
                  <a:srgbClr val="7030A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непременно встретить будет рад!</a:t>
            </a:r>
            <a:endParaRPr lang="ru-RU" sz="2000" dirty="0">
              <a:solidFill>
                <a:srgbClr val="7030A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9DF12B0-F6E1-4B39-B599-585AE8F1C4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6713" y="3450616"/>
            <a:ext cx="4084247" cy="3049571"/>
          </a:xfrm>
          <a:prstGeom prst="rect">
            <a:avLst/>
          </a:prstGeom>
          <a:effectLst>
            <a:softEdge rad="317500"/>
          </a:effectLst>
          <a:scene3d>
            <a:camera prst="perspectiveLeft"/>
            <a:lightRig rig="threePt" dir="t"/>
          </a:scene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3FEE558-47B8-492E-8340-3FEF5FC564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370" y="930437"/>
            <a:ext cx="4170173" cy="2794016"/>
          </a:xfrm>
          <a:prstGeom prst="rect">
            <a:avLst/>
          </a:prstGeom>
          <a:effectLst>
            <a:softEdge rad="127000"/>
          </a:effectLst>
          <a:scene3d>
            <a:camera prst="perspectiveBelow"/>
            <a:lightRig rig="threePt" dir="t"/>
          </a:scene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C188B20-9CF3-49DD-BB37-3766C80D69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73" y="3567442"/>
            <a:ext cx="2815918" cy="2815918"/>
          </a:xfrm>
          <a:prstGeom prst="rect">
            <a:avLst/>
          </a:prstGeom>
          <a:effectLst>
            <a:softEdge rad="127000"/>
          </a:effectLst>
          <a:scene3d>
            <a:camera prst="perspective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0273943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28C1F7-D8D1-49C8-8C56-0B4085CD7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18DE278-817B-4F54-959C-EBD5B8A3DB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48987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A77D38E-EDD2-48E0-B62F-9F4ECF9C3B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95"/>
            <a:ext cx="12192000" cy="6865496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F08E08-1E12-4345-8BDA-CCD8B62C4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1092" y="1178351"/>
            <a:ext cx="8493551" cy="530729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Цель: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Знакомство с обрядовым праздником – Троица.</a:t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Познакомить детей с особенностями празднования Троицы. </a:t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Формировать впечатления о летних изменениях в природе. </a:t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Дать представления об окружающем мире, праздниках, нравственных ценностях нашего народа, через традиции празднования Троицы. </a:t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4. Воспитывать уважительное, милосердное, внимательное отношение к ближним, способность к сопереживанию, желание быть правдивым, жить, по совести.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187409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E2D090F6-1192-4C8A-B3A0-9623196274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B70CB8-3B09-4B68-9673-648CEB99B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3130" y="1772238"/>
            <a:ext cx="9341963" cy="4741684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36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Образовательные: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расширять представление о народных традициях, обрядах наших предков;</a:t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раскрыть нравственные ценности народа через знакомство с пословицами и поговорками – как образцами народной музыки, народными песнями, танцами, играми и прочими забавами;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Развивающие:</a:t>
            </a:r>
            <a:b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развивать интерес к истории и культуре русского народа, способствовать развитию стойкого интереса к малым фольклорным формам.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Воспитательные: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воспитывать любовь к природе, любовь к Родине, чувство гордости за свой народ и его наследие. Создать радостное настроение, желание принимать участие в русских народных праздниках.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108573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8182163C-E0F8-498A-8DF3-185898A692F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CE09EC-7F6F-49ED-8597-60FBE8D39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6297" y="1923068"/>
            <a:ext cx="3467494" cy="426091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1FD1886-AB5A-4B40-A797-8334BABCA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271860"/>
            <a:ext cx="5181600" cy="4289195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rgbClr val="00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Троица – три ипостасное Божество, единый Бог в трех лицах: Бог Отец, Бог Сын, Бог Святой Дух. Троицу можно сравнить с Солнцем: Солнце – шар бесконечный во всех направлениях. Как Бог Отец бесконечен и вездесущ. Бог Сын – свет, излучаемый Солнцем. Дух Святой – тепло от Солнца. Праздник Пятидесятницы – день явления Духа Божия в Церкви. Поэтому праздник её рождения именуется днем Святой Троицы.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43D3F37-D500-4DDA-B18B-EEBB33151E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739" y="1847494"/>
            <a:ext cx="3937262" cy="426091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289219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8182163C-E0F8-498A-8DF3-185898A692F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effectLst>
            <a:softEdge rad="3175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CE09EC-7F6F-49ED-8597-60FBE8D39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6296" y="1812584"/>
            <a:ext cx="3869703" cy="4371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1FD1886-AB5A-4B40-A797-8334BABCA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271860"/>
            <a:ext cx="5181600" cy="428919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Троица 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— это старинный народный праздник земли, воды, леса. Это проводы весны, встреча лета. Недаром, этот праздник еще называют «зелеными Святками». Троицу считали девичьим праздником. В Семик (в четверг) девушки надевали лучшие наряды, плели венки из березовых веток и полевых цветов, ходили в лес.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8E5D79A-E6E6-4C19-BD05-22F7E2867D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927" y="1812585"/>
            <a:ext cx="4074670" cy="4371399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018692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8182163C-E0F8-498A-8DF3-185898A692F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effectLst>
            <a:softEdge rad="3175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CE09EC-7F6F-49ED-8597-60FBE8D39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6296" y="1812584"/>
            <a:ext cx="3869703" cy="4371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1FD1886-AB5A-4B40-A797-8334BABCA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37405" y="1696825"/>
            <a:ext cx="5181600" cy="42891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 воскресенье на праздник Троицы главная роль отводилась берёзке - символу расцвета природы. В Троицын день ее наряжали лентами. </a:t>
            </a:r>
            <a:endParaRPr lang="ru-RU" sz="4000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501FBB2-0781-4BD0-B8D7-5236F2CA27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533" y="1696825"/>
            <a:ext cx="5466620" cy="4289195"/>
          </a:xfrm>
          <a:prstGeom prst="rect">
            <a:avLst/>
          </a:prstGeom>
          <a:effectLst>
            <a:softEdge rad="635000"/>
          </a:effectLst>
          <a:scene3d>
            <a:camera prst="perspective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346828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8182163C-E0F8-498A-8DF3-185898A692F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effectLst>
            <a:softEdge rad="3175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CE09EC-7F6F-49ED-8597-60FBE8D39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6296" y="1812584"/>
            <a:ext cx="3869703" cy="4371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1FD1886-AB5A-4B40-A797-8334BABCA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758259" y="3780148"/>
            <a:ext cx="3660745" cy="252638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C0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 давних пор и посейчас, хоровод в чести у нас.</a:t>
            </a:r>
            <a:br>
              <a:rPr lang="ru-RU" dirty="0">
                <a:solidFill>
                  <a:srgbClr val="C0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C0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Нынче – праздник. Эй, народ! Заводи-ка – хоровод!</a:t>
            </a:r>
            <a:endParaRPr lang="ru-RU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D6285D3-4209-4502-9A02-4FE0BCB408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575" y="2804473"/>
            <a:ext cx="3869703" cy="3869703"/>
          </a:xfrm>
          <a:prstGeom prst="rect">
            <a:avLst/>
          </a:prstGeom>
          <a:effectLst>
            <a:softEdge rad="127000"/>
          </a:effectLst>
          <a:scene3d>
            <a:camera prst="perspectiveRight"/>
            <a:lightRig rig="threePt" dir="t"/>
          </a:scene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1FEF58C-EBA6-4D32-86B3-43DC70539A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742" y="1138568"/>
            <a:ext cx="4386790" cy="3153951"/>
          </a:xfrm>
          <a:prstGeom prst="rect">
            <a:avLst/>
          </a:prstGeom>
          <a:effectLst>
            <a:softEdge rad="317500"/>
          </a:effectLst>
          <a:scene3d>
            <a:camera prst="perspective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634322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8182163C-E0F8-498A-8DF3-185898A692F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effectLst>
            <a:softEdge rad="3175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CE09EC-7F6F-49ED-8597-60FBE8D39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6296" y="1812584"/>
            <a:ext cx="3869703" cy="4371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1FD1886-AB5A-4B40-A797-8334BABCA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271860"/>
            <a:ext cx="5181600" cy="42891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i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— Дай нам ветвей украсить храм,</a:t>
            </a:r>
            <a:br>
              <a:rPr lang="ru-RU" i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</a:br>
            <a:r>
              <a:rPr lang="ru-RU" i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Произрастанье рая, —</a:t>
            </a:r>
            <a:br>
              <a:rPr lang="ru-RU" i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</a:br>
            <a:r>
              <a:rPr lang="ru-RU" i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Чтобы как дивный фимиам</a:t>
            </a:r>
            <a:br>
              <a:rPr lang="ru-RU" i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</a:br>
            <a:r>
              <a:rPr lang="ru-RU" i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Они благоухали там,</a:t>
            </a:r>
            <a:br>
              <a:rPr lang="ru-RU" i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</a:br>
            <a:r>
              <a:rPr lang="ru-RU" i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Иконы осеняя!</a:t>
            </a:r>
            <a:br>
              <a:rPr lang="ru-RU" i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</a:br>
            <a:br>
              <a:rPr lang="ru-RU" i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</a:br>
            <a:r>
              <a:rPr lang="ru-RU" i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Овеет их кадильный дым</a:t>
            </a:r>
            <a:br>
              <a:rPr lang="ru-RU" i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</a:br>
            <a:r>
              <a:rPr lang="ru-RU" i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И дух благоговенья,</a:t>
            </a:r>
            <a:br>
              <a:rPr lang="ru-RU" i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</a:br>
            <a:r>
              <a:rPr lang="ru-RU" i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И сладко будет слышать им</a:t>
            </a:r>
            <a:br>
              <a:rPr lang="ru-RU" i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</a:br>
            <a:r>
              <a:rPr lang="ru-RU" i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Молитвенное пенье…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206F5F4-96AD-49BD-B6C7-00B100CE3C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27" y="2790334"/>
            <a:ext cx="2858052" cy="385084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0"/>
          </a:effectLst>
          <a:scene3d>
            <a:camera prst="perspectiveRight"/>
            <a:lightRig rig="threePt" dir="t"/>
          </a:scene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8D08219-3988-4F7C-A276-9A500F55EC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928" y="129005"/>
            <a:ext cx="3968764" cy="2754984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  <a:softEdge rad="317500"/>
          </a:effectLst>
          <a:scene3d>
            <a:camera prst="perspectiveBelow"/>
            <a:lightRig rig="threePt" dir="t"/>
          </a:scene3d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40AB4D9-373B-483D-8022-4ABC983496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916" y="2932865"/>
            <a:ext cx="3148429" cy="3628190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  <a:softEdge rad="317500"/>
          </a:effectLst>
          <a:scene3d>
            <a:camera prst="perspectiveLef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081961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A77D38E-EDD2-48E0-B62F-9F4ECF9C3B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95"/>
            <a:ext cx="12192000" cy="6865496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F08E08-1E12-4345-8BDA-CCD8B62C4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1092" y="1178351"/>
            <a:ext cx="8493551" cy="5307290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800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Пословицы и поговорки:</a:t>
            </a:r>
            <a:br>
              <a:rPr lang="ru-RU" sz="4800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Троица перстов крест кладет.</a:t>
            </a:r>
            <a:br>
              <a:rPr lang="ru-RU" sz="2800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Бог любит Троицу.</a:t>
            </a:r>
            <a:br>
              <a:rPr lang="ru-RU" sz="28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FF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Троицы дом не строится.</a:t>
            </a:r>
            <a:br>
              <a:rPr lang="ru-RU" sz="2800" dirty="0">
                <a:solidFill>
                  <a:srgbClr val="FFFF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Троица – троицей, а трех свечей на стол не ставят.</a:t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B0F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Троицу мужики вяжут, вяжут голики.</a:t>
            </a:r>
            <a:br>
              <a:rPr lang="ru-RU" sz="2800" dirty="0">
                <a:solidFill>
                  <a:srgbClr val="00B0F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Дождливый день или пасмурный – жди урожай льна.</a:t>
            </a:r>
            <a:br>
              <a:rPr lang="ru-RU" sz="28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Троицу дождь – много грибов.</a:t>
            </a:r>
            <a:b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7030A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Березка белая – символ расцвета природы. Она укрыла Богородицу и Христа в непогоду.</a:t>
            </a:r>
            <a:br>
              <a:rPr lang="ru-RU" sz="2800" dirty="0">
                <a:solidFill>
                  <a:srgbClr val="7030A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9404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564</Words>
  <Application>Microsoft Office PowerPoint</Application>
  <PresentationFormat>Широкоэкранный</PresentationFormat>
  <Paragraphs>11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Times New Roman</vt:lpstr>
      <vt:lpstr>Тема Office</vt:lpstr>
      <vt:lpstr>Праздник Святой Троицы       социальный педагог: Горбенко Ю.С. МАОУ СОШ № 11 ст. Новоплатнировская</vt:lpstr>
      <vt:lpstr>Цель:  Знакомство с обрядовым праздником – Троица. 1. Познакомить детей с особенностями празднования Троицы.  2. Формировать впечатления о летних изменениях в природе.  3. Дать представления об окружающем мире, праздниках, нравственных ценностях нашего народа, через традиции празднования Троицы.  4. Воспитывать уважительное, милосердное, внимательное отношение к ближним, способность к сопереживанию, желание быть правдивым, жить, по совести.</vt:lpstr>
      <vt:lpstr>Задачи: Образовательные:  расширять представление о народных традициях, обрядах наших предков; раскрыть нравственные ценности народа через знакомство с пословицами и поговорками – как образцами народной музыки, народными песнями, танцами, играми и прочими забавами; Развивающие: развивать интерес к истории и культуре русского народа, способствовать развитию стойкого интереса к малым фольклорным формам. Воспитательные:  воспитывать любовь к природе, любовь к Родине, чувство гордости за свой народ и его наследие. Создать радостное настроение, желание принимать участие в русских народных праздниках.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Пословицы и поговорки: Троица перстов крест кладет. Бог любит Троицу. Без Троицы дом не строится. Троица – троицей, а трех свечей на стол не ставят. На Троицу мужики вяжут, вяжут голики. Дождливый день или пасмурный – жди урожай льна. На Троицу дождь – много грибов. Березка белая – символ расцвета природы. Она укрыла Богородицу и Христа в непогоду.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Праздник Святой Троицы       учитель: Горбенко Ю.С. МАОУ СОШ № 11 ст. Новоплатнировской</dc:title>
  <dc:creator>1</dc:creator>
  <cp:lastModifiedBy>1</cp:lastModifiedBy>
  <cp:revision>8</cp:revision>
  <dcterms:created xsi:type="dcterms:W3CDTF">2020-03-24T19:09:54Z</dcterms:created>
  <dcterms:modified xsi:type="dcterms:W3CDTF">2020-03-24T20:23:49Z</dcterms:modified>
</cp:coreProperties>
</file>