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50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3/28/2024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3/28/2024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3/28/2024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25520" y="227457"/>
            <a:ext cx="6423025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09161" y="3131190"/>
            <a:ext cx="6470015" cy="1945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77339" y="1891410"/>
            <a:ext cx="7779384" cy="1562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4800" b="1" i="1" dirty="0">
                <a:solidFill>
                  <a:srgbClr val="001F5F"/>
                </a:solidFill>
                <a:latin typeface="Times New Roman"/>
                <a:cs typeface="Times New Roman"/>
              </a:rPr>
              <a:t>Законы</a:t>
            </a:r>
            <a:r>
              <a:rPr sz="4800" b="1" i="1" spc="-2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4800" b="1" i="1" dirty="0">
                <a:solidFill>
                  <a:srgbClr val="001F5F"/>
                </a:solidFill>
                <a:latin typeface="Times New Roman"/>
                <a:cs typeface="Times New Roman"/>
              </a:rPr>
              <a:t>сохранения</a:t>
            </a:r>
            <a:r>
              <a:rPr sz="4800" b="1" i="1" spc="-2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4800" b="1" i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доброты</a:t>
            </a:r>
            <a:endParaRPr sz="4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65"/>
              </a:spcBef>
            </a:pPr>
            <a:r>
              <a:rPr sz="3200" spc="-10" dirty="0">
                <a:latin typeface="Times New Roman"/>
                <a:cs typeface="Times New Roman"/>
              </a:rPr>
              <a:t>(Буллинг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в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группе)</a:t>
            </a:r>
            <a:endParaRPr sz="32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  <a:spcBef>
                <a:spcPts val="35"/>
              </a:spcBef>
            </a:pPr>
            <a:r>
              <a:rPr sz="2000" dirty="0">
                <a:latin typeface="Times New Roman"/>
                <a:cs typeface="Times New Roman"/>
              </a:rPr>
              <a:t>6 </a:t>
            </a:r>
            <a:r>
              <a:rPr sz="2000" spc="-10" dirty="0">
                <a:latin typeface="Times New Roman"/>
                <a:cs typeface="Times New Roman"/>
              </a:rPr>
              <a:t>класс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07505" y="4416933"/>
            <a:ext cx="323786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99185" algn="l"/>
                <a:tab pos="2345690" algn="l"/>
              </a:tabLst>
            </a:pPr>
            <a:r>
              <a:rPr sz="2000" spc="-10" dirty="0">
                <a:latin typeface="Times New Roman"/>
                <a:cs typeface="Times New Roman"/>
              </a:rPr>
              <a:t>Автор: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lang="ru-RU" sz="2000" spc="-10" dirty="0" err="1" smtClean="0">
                <a:latin typeface="Times New Roman"/>
                <a:cs typeface="Times New Roman"/>
              </a:rPr>
              <a:t>Этьемез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Евгения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77093" y="4416933"/>
            <a:ext cx="136715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latin typeface="Times New Roman"/>
                <a:cs typeface="Times New Roman"/>
              </a:rPr>
              <a:t>Николаевна,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07505" y="4721733"/>
            <a:ext cx="224917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Times New Roman"/>
                <a:cs typeface="Times New Roman"/>
              </a:rPr>
              <a:t>учитель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технологии,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07505" y="5026533"/>
            <a:ext cx="33782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55190" algn="l"/>
              </a:tabLst>
            </a:pPr>
            <a:r>
              <a:rPr sz="2000" spc="-10" dirty="0">
                <a:latin typeface="Times New Roman"/>
                <a:cs typeface="Times New Roman"/>
              </a:rPr>
              <a:t>муниципальное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бюджетное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07505" y="5331053"/>
            <a:ext cx="237871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latin typeface="Times New Roman"/>
                <a:cs typeface="Times New Roman"/>
              </a:rPr>
              <a:t>общеобразовательное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21290" y="5026533"/>
            <a:ext cx="1323975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latin typeface="Times New Roman"/>
                <a:cs typeface="Times New Roman"/>
              </a:rPr>
              <a:t>нетиповое</a:t>
            </a:r>
            <a:endParaRPr sz="2000">
              <a:latin typeface="Times New Roman"/>
              <a:cs typeface="Times New Roman"/>
            </a:endParaRPr>
          </a:p>
          <a:p>
            <a:pPr marR="6985" algn="r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latin typeface="Times New Roman"/>
                <a:cs typeface="Times New Roman"/>
              </a:rPr>
              <a:t>учреждение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04438" y="232409"/>
            <a:ext cx="4921250" cy="1342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2105" algn="ctr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Воспитательное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мероприятие</a:t>
            </a:r>
            <a:endParaRPr sz="2400">
              <a:latin typeface="Times New Roman"/>
              <a:cs typeface="Times New Roman"/>
            </a:endParaRPr>
          </a:p>
          <a:p>
            <a:pPr marL="716280" marR="5080" indent="-704215">
              <a:lnSpc>
                <a:spcPct val="100000"/>
              </a:lnSpc>
              <a:spcBef>
                <a:spcPts val="1730"/>
              </a:spcBef>
            </a:pPr>
            <a:r>
              <a:rPr sz="2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Духовное</a:t>
            </a:r>
            <a:r>
              <a:rPr sz="2400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</a:t>
            </a:r>
            <a:r>
              <a:rPr sz="2400" u="sng" spc="-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нравственное</a:t>
            </a:r>
            <a:r>
              <a:rPr sz="2400" u="sng" spc="-6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воспитание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Тематическое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направление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41009" y="5636463"/>
            <a:ext cx="5730875" cy="873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7856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latin typeface="Times New Roman"/>
                <a:cs typeface="Times New Roman"/>
              </a:rPr>
              <a:t>«Гимназия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№18»,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Ленинск-</a:t>
            </a:r>
            <a:r>
              <a:rPr sz="2000" spc="-20" dirty="0">
                <a:latin typeface="Times New Roman"/>
                <a:cs typeface="Times New Roman"/>
              </a:rPr>
              <a:t>Кузнецкий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ГО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120"/>
              </a:spcBef>
            </a:pPr>
            <a:r>
              <a:rPr sz="1800" dirty="0">
                <a:latin typeface="Times New Roman"/>
                <a:cs typeface="Times New Roman"/>
              </a:rPr>
              <a:t>2023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год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889504"/>
            <a:ext cx="4341876" cy="396849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1391" y="995172"/>
            <a:ext cx="9631680" cy="56174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4425">
              <a:lnSpc>
                <a:spcPct val="100000"/>
              </a:lnSpc>
              <a:spcBef>
                <a:spcPts val="100"/>
              </a:spcBef>
            </a:pPr>
            <a:r>
              <a:rPr dirty="0"/>
              <a:t>Ситуация</a:t>
            </a:r>
            <a:r>
              <a:rPr spc="-110" dirty="0"/>
              <a:t> </a:t>
            </a:r>
            <a:r>
              <a:rPr spc="-50" dirty="0"/>
              <a:t>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5547" y="856488"/>
            <a:ext cx="9665208" cy="57912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4425">
              <a:lnSpc>
                <a:spcPct val="100000"/>
              </a:lnSpc>
              <a:spcBef>
                <a:spcPts val="100"/>
              </a:spcBef>
            </a:pPr>
            <a:r>
              <a:rPr dirty="0"/>
              <a:t>Ситуация</a:t>
            </a:r>
            <a:r>
              <a:rPr spc="-110" dirty="0"/>
              <a:t> </a:t>
            </a:r>
            <a:r>
              <a:rPr spc="-50" dirty="0"/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44156" y="990600"/>
            <a:ext cx="4424172" cy="442417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2390">
              <a:lnSpc>
                <a:spcPct val="100000"/>
              </a:lnSpc>
              <a:spcBef>
                <a:spcPts val="100"/>
              </a:spcBef>
            </a:pPr>
            <a:r>
              <a:rPr dirty="0"/>
              <a:t>Социальная</a:t>
            </a:r>
            <a:r>
              <a:rPr spc="-95" dirty="0"/>
              <a:t> </a:t>
            </a:r>
            <a:r>
              <a:rPr dirty="0"/>
              <a:t>структура</a:t>
            </a:r>
            <a:r>
              <a:rPr spc="-75" dirty="0"/>
              <a:t> </a:t>
            </a:r>
            <a:r>
              <a:rPr spc="-25" dirty="0"/>
              <a:t>буллинга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403463" y="5409996"/>
            <a:ext cx="23050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Последователи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98975" y="1563369"/>
            <a:ext cx="15424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Зачинщик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4540" y="1809368"/>
            <a:ext cx="11322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35" dirty="0">
                <a:solidFill>
                  <a:srgbClr val="001F5F"/>
                </a:solidFill>
                <a:latin typeface="Times New Roman"/>
                <a:cs typeface="Times New Roman"/>
              </a:rPr>
              <a:t>Жертва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0268" y="1542288"/>
            <a:ext cx="5686044" cy="531570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05100" y="1653539"/>
            <a:ext cx="6743700" cy="507034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15872" y="17475"/>
            <a:ext cx="967549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06045" algn="ctr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Упражнение</a:t>
            </a:r>
          </a:p>
          <a:p>
            <a:pPr marL="12700" marR="5080" algn="ctr">
              <a:lnSpc>
                <a:spcPct val="100000"/>
              </a:lnSpc>
              <a:spcBef>
                <a:spcPts val="5"/>
              </a:spcBef>
            </a:pPr>
            <a:r>
              <a:rPr dirty="0"/>
              <a:t>««Чем</a:t>
            </a:r>
            <a:r>
              <a:rPr spc="-75" dirty="0"/>
              <a:t> </a:t>
            </a:r>
            <a:r>
              <a:rPr dirty="0"/>
              <a:t>мы</a:t>
            </a:r>
            <a:r>
              <a:rPr spc="-75" dirty="0"/>
              <a:t> </a:t>
            </a:r>
            <a:r>
              <a:rPr spc="-10" dirty="0"/>
              <a:t>отличаемся</a:t>
            </a:r>
            <a:r>
              <a:rPr spc="-70" dirty="0"/>
              <a:t> </a:t>
            </a:r>
            <a:r>
              <a:rPr dirty="0"/>
              <a:t>друг</a:t>
            </a:r>
            <a:r>
              <a:rPr spc="-80" dirty="0"/>
              <a:t> </a:t>
            </a:r>
            <a:r>
              <a:rPr dirty="0"/>
              <a:t>от</a:t>
            </a:r>
            <a:r>
              <a:rPr spc="-75" dirty="0"/>
              <a:t> </a:t>
            </a:r>
            <a:r>
              <a:rPr dirty="0"/>
              <a:t>друга»</a:t>
            </a:r>
            <a:r>
              <a:rPr spc="-65" dirty="0"/>
              <a:t> </a:t>
            </a:r>
            <a:r>
              <a:rPr dirty="0"/>
              <a:t>—</a:t>
            </a:r>
            <a:r>
              <a:rPr spc="-85" dirty="0"/>
              <a:t> </a:t>
            </a:r>
            <a:r>
              <a:rPr dirty="0"/>
              <a:t>«Чем</a:t>
            </a:r>
            <a:r>
              <a:rPr spc="-85" dirty="0"/>
              <a:t> </a:t>
            </a:r>
            <a:r>
              <a:rPr spc="-25" dirty="0"/>
              <a:t>мы похожи</a:t>
            </a:r>
            <a:r>
              <a:rPr spc="-135" dirty="0"/>
              <a:t> </a:t>
            </a:r>
            <a:r>
              <a:rPr dirty="0"/>
              <a:t>друг</a:t>
            </a:r>
            <a:r>
              <a:rPr spc="-110" dirty="0"/>
              <a:t> </a:t>
            </a:r>
            <a:r>
              <a:rPr dirty="0"/>
              <a:t>на</a:t>
            </a:r>
            <a:r>
              <a:rPr spc="-110" dirty="0"/>
              <a:t> </a:t>
            </a:r>
            <a:r>
              <a:rPr dirty="0"/>
              <a:t>друга».</a:t>
            </a:r>
            <a:r>
              <a:rPr spc="-114" dirty="0"/>
              <a:t> </a:t>
            </a:r>
            <a:r>
              <a:rPr spc="-50" dirty="0"/>
              <a:t>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2542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775"/>
              </a:spcBef>
              <a:buFont typeface="Wingdings"/>
              <a:buChar char=""/>
              <a:tabLst>
                <a:tab pos="354965" algn="l"/>
              </a:tabLst>
            </a:pPr>
            <a:r>
              <a:rPr spc="-20" dirty="0"/>
              <a:t>оскорбления,</a:t>
            </a:r>
            <a:r>
              <a:rPr spc="-80" dirty="0"/>
              <a:t> </a:t>
            </a:r>
            <a:r>
              <a:rPr dirty="0"/>
              <a:t>насмешки;</a:t>
            </a:r>
            <a:r>
              <a:rPr spc="-75" dirty="0"/>
              <a:t> </a:t>
            </a:r>
            <a:r>
              <a:rPr spc="-10" dirty="0"/>
              <a:t>игнорирование</a:t>
            </a:r>
          </a:p>
          <a:p>
            <a:pPr marL="354965" indent="-342265">
              <a:lnSpc>
                <a:spcPct val="100000"/>
              </a:lnSpc>
              <a:spcBef>
                <a:spcPts val="1680"/>
              </a:spcBef>
              <a:buFont typeface="Wingdings"/>
              <a:buChar char=""/>
              <a:tabLst>
                <a:tab pos="354965" algn="l"/>
              </a:tabLst>
            </a:pPr>
            <a:r>
              <a:rPr dirty="0"/>
              <a:t>негативные</a:t>
            </a:r>
            <a:r>
              <a:rPr spc="-90" dirty="0"/>
              <a:t> </a:t>
            </a:r>
            <a:r>
              <a:rPr dirty="0"/>
              <a:t>стереотипы</a:t>
            </a:r>
            <a:r>
              <a:rPr spc="-75" dirty="0"/>
              <a:t> </a:t>
            </a:r>
            <a:r>
              <a:rPr dirty="0"/>
              <a:t>и</a:t>
            </a:r>
            <a:r>
              <a:rPr spc="-100" dirty="0"/>
              <a:t> </a:t>
            </a:r>
            <a:r>
              <a:rPr spc="-10" dirty="0"/>
              <a:t>предрассудки;</a:t>
            </a:r>
          </a:p>
          <a:p>
            <a:pPr marL="354965" indent="-342265">
              <a:lnSpc>
                <a:spcPct val="100000"/>
              </a:lnSpc>
              <a:spcBef>
                <a:spcPts val="1680"/>
              </a:spcBef>
              <a:buFont typeface="Wingdings"/>
              <a:buChar char=""/>
              <a:tabLst>
                <a:tab pos="354965" algn="l"/>
              </a:tabLst>
            </a:pPr>
            <a:r>
              <a:rPr dirty="0"/>
              <a:t>преследования,</a:t>
            </a:r>
            <a:r>
              <a:rPr spc="-130" dirty="0"/>
              <a:t> </a:t>
            </a:r>
            <a:r>
              <a:rPr spc="-10" dirty="0"/>
              <a:t>запугивания,</a:t>
            </a:r>
            <a:r>
              <a:rPr spc="-130" dirty="0"/>
              <a:t> </a:t>
            </a:r>
            <a:r>
              <a:rPr spc="-10" dirty="0"/>
              <a:t>угрозы.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Упражнение</a:t>
            </a:r>
            <a:r>
              <a:rPr spc="-150" dirty="0"/>
              <a:t> </a:t>
            </a:r>
            <a:r>
              <a:rPr dirty="0"/>
              <a:t>«Черты</a:t>
            </a:r>
            <a:r>
              <a:rPr spc="-125" dirty="0"/>
              <a:t> </a:t>
            </a:r>
            <a:r>
              <a:rPr spc="-10" dirty="0"/>
              <a:t>человека»</a:t>
            </a:r>
            <a:r>
              <a:rPr spc="-135" dirty="0"/>
              <a:t> </a:t>
            </a:r>
            <a:r>
              <a:rPr spc="-60" dirty="0"/>
              <a:t>1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56488"/>
            <a:ext cx="6542532" cy="600150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1140" y="893216"/>
            <a:ext cx="10029190" cy="5787390"/>
          </a:xfrm>
          <a:prstGeom prst="rect">
            <a:avLst/>
          </a:prstGeom>
        </p:spPr>
        <p:txBody>
          <a:bodyPr vert="horz" wrap="square" lIns="0" tIns="22606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780"/>
              </a:spcBef>
              <a:buFont typeface="Wingdings"/>
              <a:buChar char=""/>
              <a:tabLst>
                <a:tab pos="354965" algn="l"/>
              </a:tabLst>
            </a:pPr>
            <a:r>
              <a:rPr sz="2800" spc="-25" dirty="0">
                <a:solidFill>
                  <a:srgbClr val="001F5F"/>
                </a:solidFill>
                <a:latin typeface="Times New Roman"/>
                <a:cs typeface="Times New Roman"/>
              </a:rPr>
              <a:t>Готовность</a:t>
            </a:r>
            <a:r>
              <a:rPr sz="2800" spc="-1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принимать</a:t>
            </a:r>
            <a:r>
              <a:rPr sz="2800" spc="-1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мнение</a:t>
            </a:r>
            <a:r>
              <a:rPr sz="2800" spc="-1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001F5F"/>
                </a:solidFill>
                <a:latin typeface="Times New Roman"/>
                <a:cs typeface="Times New Roman"/>
              </a:rPr>
              <a:t>другого</a:t>
            </a:r>
            <a:r>
              <a:rPr sz="2800" spc="-1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человека,</a:t>
            </a:r>
            <a:r>
              <a:rPr sz="2800" spc="-10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его</a:t>
            </a:r>
            <a:r>
              <a:rPr sz="2800" spc="-1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верование.</a:t>
            </a:r>
            <a:endParaRPr sz="28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1680"/>
              </a:spcBef>
              <a:buFont typeface="Wingdings"/>
              <a:buChar char=""/>
              <a:tabLst>
                <a:tab pos="354965" algn="l"/>
              </a:tabLst>
            </a:pPr>
            <a:r>
              <a:rPr sz="2800" spc="-50" dirty="0">
                <a:solidFill>
                  <a:srgbClr val="001F5F"/>
                </a:solidFill>
                <a:latin typeface="Times New Roman"/>
                <a:cs typeface="Times New Roman"/>
              </a:rPr>
              <a:t>Уважение</a:t>
            </a:r>
            <a:r>
              <a:rPr sz="2800" spc="-11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чувства</a:t>
            </a:r>
            <a:r>
              <a:rPr sz="2800" spc="-1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25" dirty="0">
                <a:solidFill>
                  <a:srgbClr val="001F5F"/>
                </a:solidFill>
                <a:latin typeface="Times New Roman"/>
                <a:cs typeface="Times New Roman"/>
              </a:rPr>
              <a:t>человеческого</a:t>
            </a:r>
            <a:r>
              <a:rPr sz="2800" spc="-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достоинства.</a:t>
            </a:r>
            <a:endParaRPr sz="28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1680"/>
              </a:spcBef>
              <a:buFont typeface="Wingdings"/>
              <a:buChar char=""/>
              <a:tabLst>
                <a:tab pos="354965" algn="l"/>
              </a:tabLst>
            </a:pPr>
            <a:r>
              <a:rPr sz="2800" spc="-40" dirty="0">
                <a:solidFill>
                  <a:srgbClr val="001F5F"/>
                </a:solidFill>
                <a:latin typeface="Times New Roman"/>
                <a:cs typeface="Times New Roman"/>
              </a:rPr>
              <a:t>Уважение</a:t>
            </a:r>
            <a:r>
              <a:rPr sz="2800" spc="-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прав</a:t>
            </a:r>
            <a:r>
              <a:rPr sz="2800" spc="-9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других.</a:t>
            </a:r>
            <a:endParaRPr sz="28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1680"/>
              </a:spcBef>
              <a:buFont typeface="Wingdings"/>
              <a:buChar char=""/>
              <a:tabLst>
                <a:tab pos="354965" algn="l"/>
              </a:tabLst>
            </a:pP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Принятие</a:t>
            </a:r>
            <a:r>
              <a:rPr sz="2800" spc="-9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001F5F"/>
                </a:solidFill>
                <a:latin typeface="Times New Roman"/>
                <a:cs typeface="Times New Roman"/>
              </a:rPr>
              <a:t>другого</a:t>
            </a:r>
            <a:r>
              <a:rPr sz="2800" spc="-1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таким,</a:t>
            </a:r>
            <a:r>
              <a:rPr sz="2800" spc="-8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001F5F"/>
                </a:solidFill>
                <a:latin typeface="Times New Roman"/>
                <a:cs typeface="Times New Roman"/>
              </a:rPr>
              <a:t>какой</a:t>
            </a:r>
            <a:r>
              <a:rPr sz="2800" spc="-7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он</a:t>
            </a:r>
            <a:r>
              <a:rPr sz="2800" spc="-1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есть.</a:t>
            </a:r>
            <a:endParaRPr sz="28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1680"/>
              </a:spcBef>
              <a:buFont typeface="Wingdings"/>
              <a:buChar char=""/>
              <a:tabLst>
                <a:tab pos="354965" algn="l"/>
              </a:tabLst>
            </a:pP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Способность</a:t>
            </a:r>
            <a:r>
              <a:rPr sz="2800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поставить</a:t>
            </a:r>
            <a:r>
              <a:rPr sz="280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себя</a:t>
            </a:r>
            <a:r>
              <a:rPr sz="280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на</a:t>
            </a:r>
            <a:r>
              <a:rPr sz="2800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место</a:t>
            </a:r>
            <a:r>
              <a:rPr sz="2800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другого.</a:t>
            </a:r>
            <a:endParaRPr sz="28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1685"/>
              </a:spcBef>
              <a:buFont typeface="Wingdings"/>
              <a:buChar char=""/>
              <a:tabLst>
                <a:tab pos="354965" algn="l"/>
              </a:tabLst>
            </a:pPr>
            <a:r>
              <a:rPr sz="2800" spc="-50" dirty="0">
                <a:solidFill>
                  <a:srgbClr val="001F5F"/>
                </a:solidFill>
                <a:latin typeface="Times New Roman"/>
                <a:cs typeface="Times New Roman"/>
              </a:rPr>
              <a:t>Уважение</a:t>
            </a:r>
            <a:r>
              <a:rPr sz="2800" spc="-9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права</a:t>
            </a:r>
            <a:r>
              <a:rPr sz="2800" spc="-1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быть</a:t>
            </a:r>
            <a:r>
              <a:rPr sz="2800" spc="-8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другим.</a:t>
            </a:r>
            <a:endParaRPr sz="28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1680"/>
              </a:spcBef>
              <a:buFont typeface="Wingdings"/>
              <a:buChar char=""/>
              <a:tabLst>
                <a:tab pos="354965" algn="l"/>
              </a:tabLst>
            </a:pP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Признание</a:t>
            </a:r>
            <a:r>
              <a:rPr sz="2800" spc="-10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многообразия</a:t>
            </a:r>
            <a:r>
              <a:rPr sz="2800" spc="-10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людей,</a:t>
            </a:r>
            <a:r>
              <a:rPr sz="2800" spc="-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мнений,</a:t>
            </a:r>
            <a:r>
              <a:rPr sz="2800" spc="-8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религий</a:t>
            </a:r>
            <a:r>
              <a:rPr sz="2800" spc="-1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800" spc="-1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001F5F"/>
                </a:solidFill>
                <a:latin typeface="Times New Roman"/>
                <a:cs typeface="Times New Roman"/>
              </a:rPr>
              <a:t>т.д.</a:t>
            </a:r>
            <a:endParaRPr sz="28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1680"/>
              </a:spcBef>
              <a:buFont typeface="Wingdings"/>
              <a:buChar char=""/>
              <a:tabLst>
                <a:tab pos="354965" algn="l"/>
              </a:tabLst>
            </a:pP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Признание</a:t>
            </a:r>
            <a:r>
              <a:rPr sz="2800" spc="-1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равенства</a:t>
            </a:r>
            <a:r>
              <a:rPr sz="2800" spc="-11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других.</a:t>
            </a:r>
            <a:endParaRPr sz="28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1680"/>
              </a:spcBef>
              <a:buFont typeface="Wingdings"/>
              <a:buChar char=""/>
              <a:tabLst>
                <a:tab pos="354965" algn="l"/>
              </a:tabLst>
            </a:pP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Отказ</a:t>
            </a:r>
            <a:r>
              <a:rPr sz="2800" spc="-6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от</a:t>
            </a:r>
            <a:r>
              <a:rPr sz="2800" spc="-8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насилия</a:t>
            </a:r>
            <a:r>
              <a:rPr sz="2800" spc="-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2800" spc="-8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жестокости</a:t>
            </a:r>
            <a:r>
              <a:rPr sz="2800" spc="-6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по</a:t>
            </a:r>
            <a:r>
              <a:rPr sz="2800" spc="-7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отношению</a:t>
            </a:r>
            <a:r>
              <a:rPr sz="2800" spc="-7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друг</a:t>
            </a:r>
            <a:r>
              <a:rPr sz="2800" spc="-7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001F5F"/>
                </a:solidFill>
                <a:latin typeface="Times New Roman"/>
                <a:cs typeface="Times New Roman"/>
              </a:rPr>
              <a:t>к</a:t>
            </a:r>
            <a:r>
              <a:rPr sz="2800" spc="-7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Times New Roman"/>
                <a:cs typeface="Times New Roman"/>
              </a:rPr>
              <a:t>другу.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Упражнение</a:t>
            </a:r>
            <a:r>
              <a:rPr spc="-150" dirty="0"/>
              <a:t> </a:t>
            </a:r>
            <a:r>
              <a:rPr dirty="0"/>
              <a:t>«Черты</a:t>
            </a:r>
            <a:r>
              <a:rPr spc="-125" dirty="0"/>
              <a:t> </a:t>
            </a:r>
            <a:r>
              <a:rPr spc="-10" dirty="0"/>
              <a:t>человека»</a:t>
            </a:r>
            <a:r>
              <a:rPr spc="-135" dirty="0"/>
              <a:t> </a:t>
            </a:r>
            <a:r>
              <a:rPr spc="-60" dirty="0"/>
              <a:t>2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49995" y="1935479"/>
            <a:ext cx="3581400" cy="44790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4405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Упражнение</a:t>
            </a:r>
            <a:r>
              <a:rPr spc="-155" dirty="0"/>
              <a:t> </a:t>
            </a:r>
            <a:r>
              <a:rPr spc="-10" dirty="0"/>
              <a:t>«Ярлыки»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37816" y="1373124"/>
            <a:ext cx="7615428" cy="49682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43321" y="284734"/>
            <a:ext cx="20688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Рефлексия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1335" y="2007107"/>
            <a:ext cx="11844655" cy="3594100"/>
            <a:chOff x="21335" y="2007107"/>
            <a:chExt cx="11844655" cy="35941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335" y="2019300"/>
              <a:ext cx="11844528" cy="35814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52399" y="2019300"/>
              <a:ext cx="3754120" cy="3373120"/>
            </a:xfrm>
            <a:custGeom>
              <a:avLst/>
              <a:gdLst/>
              <a:ahLst/>
              <a:cxnLst/>
              <a:rect l="l" t="t" r="r" b="b"/>
              <a:pathLst>
                <a:path w="3754120" h="3373120">
                  <a:moveTo>
                    <a:pt x="0" y="1686306"/>
                  </a:moveTo>
                  <a:lnTo>
                    <a:pt x="674" y="1640649"/>
                  </a:lnTo>
                  <a:lnTo>
                    <a:pt x="2687" y="1595292"/>
                  </a:lnTo>
                  <a:lnTo>
                    <a:pt x="6020" y="1550250"/>
                  </a:lnTo>
                  <a:lnTo>
                    <a:pt x="10657" y="1505538"/>
                  </a:lnTo>
                  <a:lnTo>
                    <a:pt x="16581" y="1461171"/>
                  </a:lnTo>
                  <a:lnTo>
                    <a:pt x="23775" y="1417165"/>
                  </a:lnTo>
                  <a:lnTo>
                    <a:pt x="32222" y="1373536"/>
                  </a:lnTo>
                  <a:lnTo>
                    <a:pt x="41904" y="1330297"/>
                  </a:lnTo>
                  <a:lnTo>
                    <a:pt x="52805" y="1287465"/>
                  </a:lnTo>
                  <a:lnTo>
                    <a:pt x="64908" y="1245055"/>
                  </a:lnTo>
                  <a:lnTo>
                    <a:pt x="78195" y="1203083"/>
                  </a:lnTo>
                  <a:lnTo>
                    <a:pt x="92650" y="1161562"/>
                  </a:lnTo>
                  <a:lnTo>
                    <a:pt x="108256" y="1120510"/>
                  </a:lnTo>
                  <a:lnTo>
                    <a:pt x="124995" y="1079941"/>
                  </a:lnTo>
                  <a:lnTo>
                    <a:pt x="142851" y="1039870"/>
                  </a:lnTo>
                  <a:lnTo>
                    <a:pt x="161807" y="1000313"/>
                  </a:lnTo>
                  <a:lnTo>
                    <a:pt x="181845" y="961285"/>
                  </a:lnTo>
                  <a:lnTo>
                    <a:pt x="202948" y="922801"/>
                  </a:lnTo>
                  <a:lnTo>
                    <a:pt x="225100" y="884877"/>
                  </a:lnTo>
                  <a:lnTo>
                    <a:pt x="248283" y="847527"/>
                  </a:lnTo>
                  <a:lnTo>
                    <a:pt x="272481" y="810768"/>
                  </a:lnTo>
                  <a:lnTo>
                    <a:pt x="297677" y="774615"/>
                  </a:lnTo>
                  <a:lnTo>
                    <a:pt x="323852" y="739082"/>
                  </a:lnTo>
                  <a:lnTo>
                    <a:pt x="350991" y="704185"/>
                  </a:lnTo>
                  <a:lnTo>
                    <a:pt x="379077" y="669940"/>
                  </a:lnTo>
                  <a:lnTo>
                    <a:pt x="408091" y="636361"/>
                  </a:lnTo>
                  <a:lnTo>
                    <a:pt x="438018" y="603465"/>
                  </a:lnTo>
                  <a:lnTo>
                    <a:pt x="468841" y="571266"/>
                  </a:lnTo>
                  <a:lnTo>
                    <a:pt x="500541" y="539779"/>
                  </a:lnTo>
                  <a:lnTo>
                    <a:pt x="533103" y="509020"/>
                  </a:lnTo>
                  <a:lnTo>
                    <a:pt x="566509" y="479004"/>
                  </a:lnTo>
                  <a:lnTo>
                    <a:pt x="600742" y="449747"/>
                  </a:lnTo>
                  <a:lnTo>
                    <a:pt x="635785" y="421264"/>
                  </a:lnTo>
                  <a:lnTo>
                    <a:pt x="671622" y="393570"/>
                  </a:lnTo>
                  <a:lnTo>
                    <a:pt x="708234" y="366680"/>
                  </a:lnTo>
                  <a:lnTo>
                    <a:pt x="745606" y="340610"/>
                  </a:lnTo>
                  <a:lnTo>
                    <a:pt x="783720" y="315375"/>
                  </a:lnTo>
                  <a:lnTo>
                    <a:pt x="822558" y="290990"/>
                  </a:lnTo>
                  <a:lnTo>
                    <a:pt x="862105" y="267470"/>
                  </a:lnTo>
                  <a:lnTo>
                    <a:pt x="902343" y="244832"/>
                  </a:lnTo>
                  <a:lnTo>
                    <a:pt x="943255" y="223089"/>
                  </a:lnTo>
                  <a:lnTo>
                    <a:pt x="984823" y="202259"/>
                  </a:lnTo>
                  <a:lnTo>
                    <a:pt x="1027032" y="182355"/>
                  </a:lnTo>
                  <a:lnTo>
                    <a:pt x="1069863" y="163393"/>
                  </a:lnTo>
                  <a:lnTo>
                    <a:pt x="1113301" y="145388"/>
                  </a:lnTo>
                  <a:lnTo>
                    <a:pt x="1157327" y="128356"/>
                  </a:lnTo>
                  <a:lnTo>
                    <a:pt x="1201925" y="112312"/>
                  </a:lnTo>
                  <a:lnTo>
                    <a:pt x="1247078" y="97271"/>
                  </a:lnTo>
                  <a:lnTo>
                    <a:pt x="1292768" y="83249"/>
                  </a:lnTo>
                  <a:lnTo>
                    <a:pt x="1338980" y="70261"/>
                  </a:lnTo>
                  <a:lnTo>
                    <a:pt x="1385695" y="58322"/>
                  </a:lnTo>
                  <a:lnTo>
                    <a:pt x="1432896" y="47447"/>
                  </a:lnTo>
                  <a:lnTo>
                    <a:pt x="1480568" y="37652"/>
                  </a:lnTo>
                  <a:lnTo>
                    <a:pt x="1528692" y="28952"/>
                  </a:lnTo>
                  <a:lnTo>
                    <a:pt x="1577252" y="21363"/>
                  </a:lnTo>
                  <a:lnTo>
                    <a:pt x="1626230" y="14899"/>
                  </a:lnTo>
                  <a:lnTo>
                    <a:pt x="1675610" y="9576"/>
                  </a:lnTo>
                  <a:lnTo>
                    <a:pt x="1725375" y="5409"/>
                  </a:lnTo>
                  <a:lnTo>
                    <a:pt x="1775507" y="2414"/>
                  </a:lnTo>
                  <a:lnTo>
                    <a:pt x="1825989" y="606"/>
                  </a:lnTo>
                  <a:lnTo>
                    <a:pt x="1876806" y="0"/>
                  </a:lnTo>
                  <a:lnTo>
                    <a:pt x="1927623" y="606"/>
                  </a:lnTo>
                  <a:lnTo>
                    <a:pt x="1978108" y="2414"/>
                  </a:lnTo>
                  <a:lnTo>
                    <a:pt x="2028241" y="5409"/>
                  </a:lnTo>
                  <a:lnTo>
                    <a:pt x="2078007" y="9576"/>
                  </a:lnTo>
                  <a:lnTo>
                    <a:pt x="2127389" y="14899"/>
                  </a:lnTo>
                  <a:lnTo>
                    <a:pt x="2176368" y="21363"/>
                  </a:lnTo>
                  <a:lnTo>
                    <a:pt x="2224929" y="28952"/>
                  </a:lnTo>
                  <a:lnTo>
                    <a:pt x="2273054" y="37652"/>
                  </a:lnTo>
                  <a:lnTo>
                    <a:pt x="2320727" y="47447"/>
                  </a:lnTo>
                  <a:lnTo>
                    <a:pt x="2367929" y="58322"/>
                  </a:lnTo>
                  <a:lnTo>
                    <a:pt x="2414645" y="70261"/>
                  </a:lnTo>
                  <a:lnTo>
                    <a:pt x="2460857" y="83249"/>
                  </a:lnTo>
                  <a:lnTo>
                    <a:pt x="2506548" y="97271"/>
                  </a:lnTo>
                  <a:lnTo>
                    <a:pt x="2551702" y="112312"/>
                  </a:lnTo>
                  <a:lnTo>
                    <a:pt x="2596300" y="128356"/>
                  </a:lnTo>
                  <a:lnTo>
                    <a:pt x="2640327" y="145388"/>
                  </a:lnTo>
                  <a:lnTo>
                    <a:pt x="2683764" y="163393"/>
                  </a:lnTo>
                  <a:lnTo>
                    <a:pt x="2726596" y="182355"/>
                  </a:lnTo>
                  <a:lnTo>
                    <a:pt x="2768805" y="202259"/>
                  </a:lnTo>
                  <a:lnTo>
                    <a:pt x="2810373" y="223089"/>
                  </a:lnTo>
                  <a:lnTo>
                    <a:pt x="2851285" y="244832"/>
                  </a:lnTo>
                  <a:lnTo>
                    <a:pt x="2891523" y="267470"/>
                  </a:lnTo>
                  <a:lnTo>
                    <a:pt x="2931069" y="290990"/>
                  </a:lnTo>
                  <a:lnTo>
                    <a:pt x="2969908" y="315375"/>
                  </a:lnTo>
                  <a:lnTo>
                    <a:pt x="3008021" y="340610"/>
                  </a:lnTo>
                  <a:lnTo>
                    <a:pt x="3045393" y="366680"/>
                  </a:lnTo>
                  <a:lnTo>
                    <a:pt x="3082005" y="393570"/>
                  </a:lnTo>
                  <a:lnTo>
                    <a:pt x="3117841" y="421264"/>
                  </a:lnTo>
                  <a:lnTo>
                    <a:pt x="3152884" y="449747"/>
                  </a:lnTo>
                  <a:lnTo>
                    <a:pt x="3187117" y="479004"/>
                  </a:lnTo>
                  <a:lnTo>
                    <a:pt x="3220522" y="509020"/>
                  </a:lnTo>
                  <a:lnTo>
                    <a:pt x="3253083" y="539779"/>
                  </a:lnTo>
                  <a:lnTo>
                    <a:pt x="3284783" y="571266"/>
                  </a:lnTo>
                  <a:lnTo>
                    <a:pt x="3315605" y="603465"/>
                  </a:lnTo>
                  <a:lnTo>
                    <a:pt x="3345531" y="636361"/>
                  </a:lnTo>
                  <a:lnTo>
                    <a:pt x="3374546" y="669940"/>
                  </a:lnTo>
                  <a:lnTo>
                    <a:pt x="3402630" y="704185"/>
                  </a:lnTo>
                  <a:lnTo>
                    <a:pt x="3429769" y="739082"/>
                  </a:lnTo>
                  <a:lnTo>
                    <a:pt x="3455944" y="774615"/>
                  </a:lnTo>
                  <a:lnTo>
                    <a:pt x="3481139" y="810768"/>
                  </a:lnTo>
                  <a:lnTo>
                    <a:pt x="3505336" y="847527"/>
                  </a:lnTo>
                  <a:lnTo>
                    <a:pt x="3528519" y="884877"/>
                  </a:lnTo>
                  <a:lnTo>
                    <a:pt x="3550670" y="922801"/>
                  </a:lnTo>
                  <a:lnTo>
                    <a:pt x="3571773" y="961285"/>
                  </a:lnTo>
                  <a:lnTo>
                    <a:pt x="3591810" y="1000313"/>
                  </a:lnTo>
                  <a:lnTo>
                    <a:pt x="3610765" y="1039870"/>
                  </a:lnTo>
                  <a:lnTo>
                    <a:pt x="3628620" y="1079941"/>
                  </a:lnTo>
                  <a:lnTo>
                    <a:pt x="3645359" y="1120510"/>
                  </a:lnTo>
                  <a:lnTo>
                    <a:pt x="3660964" y="1161562"/>
                  </a:lnTo>
                  <a:lnTo>
                    <a:pt x="3675419" y="1203083"/>
                  </a:lnTo>
                  <a:lnTo>
                    <a:pt x="3688706" y="1245055"/>
                  </a:lnTo>
                  <a:lnTo>
                    <a:pt x="3700808" y="1287465"/>
                  </a:lnTo>
                  <a:lnTo>
                    <a:pt x="3711709" y="1330297"/>
                  </a:lnTo>
                  <a:lnTo>
                    <a:pt x="3721391" y="1373536"/>
                  </a:lnTo>
                  <a:lnTo>
                    <a:pt x="3729837" y="1417165"/>
                  </a:lnTo>
                  <a:lnTo>
                    <a:pt x="3737030" y="1461171"/>
                  </a:lnTo>
                  <a:lnTo>
                    <a:pt x="3742954" y="1505538"/>
                  </a:lnTo>
                  <a:lnTo>
                    <a:pt x="3747591" y="1550250"/>
                  </a:lnTo>
                  <a:lnTo>
                    <a:pt x="3750924" y="1595292"/>
                  </a:lnTo>
                  <a:lnTo>
                    <a:pt x="3752937" y="1640649"/>
                  </a:lnTo>
                  <a:lnTo>
                    <a:pt x="3753612" y="1686306"/>
                  </a:lnTo>
                  <a:lnTo>
                    <a:pt x="3752937" y="1731962"/>
                  </a:lnTo>
                  <a:lnTo>
                    <a:pt x="3750924" y="1777319"/>
                  </a:lnTo>
                  <a:lnTo>
                    <a:pt x="3747591" y="1822361"/>
                  </a:lnTo>
                  <a:lnTo>
                    <a:pt x="3742954" y="1867073"/>
                  </a:lnTo>
                  <a:lnTo>
                    <a:pt x="3737030" y="1911440"/>
                  </a:lnTo>
                  <a:lnTo>
                    <a:pt x="3729837" y="1955446"/>
                  </a:lnTo>
                  <a:lnTo>
                    <a:pt x="3721391" y="1999075"/>
                  </a:lnTo>
                  <a:lnTo>
                    <a:pt x="3711709" y="2042314"/>
                  </a:lnTo>
                  <a:lnTo>
                    <a:pt x="3700808" y="2085146"/>
                  </a:lnTo>
                  <a:lnTo>
                    <a:pt x="3688706" y="2127556"/>
                  </a:lnTo>
                  <a:lnTo>
                    <a:pt x="3675419" y="2169528"/>
                  </a:lnTo>
                  <a:lnTo>
                    <a:pt x="3660964" y="2211049"/>
                  </a:lnTo>
                  <a:lnTo>
                    <a:pt x="3645359" y="2252101"/>
                  </a:lnTo>
                  <a:lnTo>
                    <a:pt x="3628620" y="2292670"/>
                  </a:lnTo>
                  <a:lnTo>
                    <a:pt x="3610765" y="2332741"/>
                  </a:lnTo>
                  <a:lnTo>
                    <a:pt x="3591810" y="2372298"/>
                  </a:lnTo>
                  <a:lnTo>
                    <a:pt x="3571773" y="2411326"/>
                  </a:lnTo>
                  <a:lnTo>
                    <a:pt x="3550670" y="2449810"/>
                  </a:lnTo>
                  <a:lnTo>
                    <a:pt x="3528519" y="2487734"/>
                  </a:lnTo>
                  <a:lnTo>
                    <a:pt x="3505336" y="2525084"/>
                  </a:lnTo>
                  <a:lnTo>
                    <a:pt x="3481139" y="2561843"/>
                  </a:lnTo>
                  <a:lnTo>
                    <a:pt x="3455944" y="2597996"/>
                  </a:lnTo>
                  <a:lnTo>
                    <a:pt x="3429769" y="2633529"/>
                  </a:lnTo>
                  <a:lnTo>
                    <a:pt x="3402630" y="2668426"/>
                  </a:lnTo>
                  <a:lnTo>
                    <a:pt x="3374546" y="2702671"/>
                  </a:lnTo>
                  <a:lnTo>
                    <a:pt x="3345531" y="2736250"/>
                  </a:lnTo>
                  <a:lnTo>
                    <a:pt x="3315605" y="2769146"/>
                  </a:lnTo>
                  <a:lnTo>
                    <a:pt x="3284783" y="2801345"/>
                  </a:lnTo>
                  <a:lnTo>
                    <a:pt x="3253083" y="2832832"/>
                  </a:lnTo>
                  <a:lnTo>
                    <a:pt x="3220522" y="2863591"/>
                  </a:lnTo>
                  <a:lnTo>
                    <a:pt x="3187117" y="2893607"/>
                  </a:lnTo>
                  <a:lnTo>
                    <a:pt x="3152884" y="2922864"/>
                  </a:lnTo>
                  <a:lnTo>
                    <a:pt x="3117841" y="2951347"/>
                  </a:lnTo>
                  <a:lnTo>
                    <a:pt x="3082005" y="2979041"/>
                  </a:lnTo>
                  <a:lnTo>
                    <a:pt x="3045393" y="3005931"/>
                  </a:lnTo>
                  <a:lnTo>
                    <a:pt x="3008021" y="3032001"/>
                  </a:lnTo>
                  <a:lnTo>
                    <a:pt x="2969908" y="3057236"/>
                  </a:lnTo>
                  <a:lnTo>
                    <a:pt x="2931069" y="3081621"/>
                  </a:lnTo>
                  <a:lnTo>
                    <a:pt x="2891523" y="3105141"/>
                  </a:lnTo>
                  <a:lnTo>
                    <a:pt x="2851285" y="3127779"/>
                  </a:lnTo>
                  <a:lnTo>
                    <a:pt x="2810373" y="3149522"/>
                  </a:lnTo>
                  <a:lnTo>
                    <a:pt x="2768805" y="3170352"/>
                  </a:lnTo>
                  <a:lnTo>
                    <a:pt x="2726596" y="3190256"/>
                  </a:lnTo>
                  <a:lnTo>
                    <a:pt x="2683764" y="3209218"/>
                  </a:lnTo>
                  <a:lnTo>
                    <a:pt x="2640327" y="3227223"/>
                  </a:lnTo>
                  <a:lnTo>
                    <a:pt x="2596300" y="3244255"/>
                  </a:lnTo>
                  <a:lnTo>
                    <a:pt x="2551702" y="3260299"/>
                  </a:lnTo>
                  <a:lnTo>
                    <a:pt x="2506548" y="3275340"/>
                  </a:lnTo>
                  <a:lnTo>
                    <a:pt x="2460857" y="3289362"/>
                  </a:lnTo>
                  <a:lnTo>
                    <a:pt x="2414645" y="3302350"/>
                  </a:lnTo>
                  <a:lnTo>
                    <a:pt x="2367929" y="3314289"/>
                  </a:lnTo>
                  <a:lnTo>
                    <a:pt x="2320727" y="3325164"/>
                  </a:lnTo>
                  <a:lnTo>
                    <a:pt x="2273054" y="3334959"/>
                  </a:lnTo>
                  <a:lnTo>
                    <a:pt x="2224929" y="3343659"/>
                  </a:lnTo>
                  <a:lnTo>
                    <a:pt x="2176368" y="3351248"/>
                  </a:lnTo>
                  <a:lnTo>
                    <a:pt x="2127389" y="3357712"/>
                  </a:lnTo>
                  <a:lnTo>
                    <a:pt x="2078007" y="3363035"/>
                  </a:lnTo>
                  <a:lnTo>
                    <a:pt x="2028241" y="3367202"/>
                  </a:lnTo>
                  <a:lnTo>
                    <a:pt x="1978108" y="3370197"/>
                  </a:lnTo>
                  <a:lnTo>
                    <a:pt x="1927623" y="3372005"/>
                  </a:lnTo>
                  <a:lnTo>
                    <a:pt x="1876806" y="3372612"/>
                  </a:lnTo>
                  <a:lnTo>
                    <a:pt x="1825989" y="3372005"/>
                  </a:lnTo>
                  <a:lnTo>
                    <a:pt x="1775507" y="3370197"/>
                  </a:lnTo>
                  <a:lnTo>
                    <a:pt x="1725375" y="3367202"/>
                  </a:lnTo>
                  <a:lnTo>
                    <a:pt x="1675610" y="3363035"/>
                  </a:lnTo>
                  <a:lnTo>
                    <a:pt x="1626230" y="3357712"/>
                  </a:lnTo>
                  <a:lnTo>
                    <a:pt x="1577252" y="3351248"/>
                  </a:lnTo>
                  <a:lnTo>
                    <a:pt x="1528692" y="3343659"/>
                  </a:lnTo>
                  <a:lnTo>
                    <a:pt x="1480568" y="3334959"/>
                  </a:lnTo>
                  <a:lnTo>
                    <a:pt x="1432896" y="3325164"/>
                  </a:lnTo>
                  <a:lnTo>
                    <a:pt x="1385695" y="3314289"/>
                  </a:lnTo>
                  <a:lnTo>
                    <a:pt x="1338980" y="3302350"/>
                  </a:lnTo>
                  <a:lnTo>
                    <a:pt x="1292768" y="3289362"/>
                  </a:lnTo>
                  <a:lnTo>
                    <a:pt x="1247078" y="3275340"/>
                  </a:lnTo>
                  <a:lnTo>
                    <a:pt x="1201925" y="3260299"/>
                  </a:lnTo>
                  <a:lnTo>
                    <a:pt x="1157327" y="3244255"/>
                  </a:lnTo>
                  <a:lnTo>
                    <a:pt x="1113301" y="3227223"/>
                  </a:lnTo>
                  <a:lnTo>
                    <a:pt x="1069863" y="3209218"/>
                  </a:lnTo>
                  <a:lnTo>
                    <a:pt x="1027032" y="3190256"/>
                  </a:lnTo>
                  <a:lnTo>
                    <a:pt x="984823" y="3170352"/>
                  </a:lnTo>
                  <a:lnTo>
                    <a:pt x="943255" y="3149522"/>
                  </a:lnTo>
                  <a:lnTo>
                    <a:pt x="902343" y="3127779"/>
                  </a:lnTo>
                  <a:lnTo>
                    <a:pt x="862105" y="3105141"/>
                  </a:lnTo>
                  <a:lnTo>
                    <a:pt x="822558" y="3081621"/>
                  </a:lnTo>
                  <a:lnTo>
                    <a:pt x="783720" y="3057236"/>
                  </a:lnTo>
                  <a:lnTo>
                    <a:pt x="745606" y="3032001"/>
                  </a:lnTo>
                  <a:lnTo>
                    <a:pt x="708234" y="3005931"/>
                  </a:lnTo>
                  <a:lnTo>
                    <a:pt x="671622" y="2979041"/>
                  </a:lnTo>
                  <a:lnTo>
                    <a:pt x="635785" y="2951347"/>
                  </a:lnTo>
                  <a:lnTo>
                    <a:pt x="600742" y="2922864"/>
                  </a:lnTo>
                  <a:lnTo>
                    <a:pt x="566509" y="2893607"/>
                  </a:lnTo>
                  <a:lnTo>
                    <a:pt x="533103" y="2863591"/>
                  </a:lnTo>
                  <a:lnTo>
                    <a:pt x="500541" y="2832832"/>
                  </a:lnTo>
                  <a:lnTo>
                    <a:pt x="468841" y="2801345"/>
                  </a:lnTo>
                  <a:lnTo>
                    <a:pt x="438018" y="2769146"/>
                  </a:lnTo>
                  <a:lnTo>
                    <a:pt x="408091" y="2736250"/>
                  </a:lnTo>
                  <a:lnTo>
                    <a:pt x="379077" y="2702671"/>
                  </a:lnTo>
                  <a:lnTo>
                    <a:pt x="350991" y="2668426"/>
                  </a:lnTo>
                  <a:lnTo>
                    <a:pt x="323852" y="2633529"/>
                  </a:lnTo>
                  <a:lnTo>
                    <a:pt x="297677" y="2597996"/>
                  </a:lnTo>
                  <a:lnTo>
                    <a:pt x="272481" y="2561843"/>
                  </a:lnTo>
                  <a:lnTo>
                    <a:pt x="248283" y="2525084"/>
                  </a:lnTo>
                  <a:lnTo>
                    <a:pt x="225100" y="2487734"/>
                  </a:lnTo>
                  <a:lnTo>
                    <a:pt x="202948" y="2449810"/>
                  </a:lnTo>
                  <a:lnTo>
                    <a:pt x="181845" y="2411326"/>
                  </a:lnTo>
                  <a:lnTo>
                    <a:pt x="161807" y="2372298"/>
                  </a:lnTo>
                  <a:lnTo>
                    <a:pt x="142851" y="2332741"/>
                  </a:lnTo>
                  <a:lnTo>
                    <a:pt x="124995" y="2292670"/>
                  </a:lnTo>
                  <a:lnTo>
                    <a:pt x="108256" y="2252101"/>
                  </a:lnTo>
                  <a:lnTo>
                    <a:pt x="92650" y="2211049"/>
                  </a:lnTo>
                  <a:lnTo>
                    <a:pt x="78195" y="2169528"/>
                  </a:lnTo>
                  <a:lnTo>
                    <a:pt x="64908" y="2127556"/>
                  </a:lnTo>
                  <a:lnTo>
                    <a:pt x="52805" y="2085146"/>
                  </a:lnTo>
                  <a:lnTo>
                    <a:pt x="41904" y="2042314"/>
                  </a:lnTo>
                  <a:lnTo>
                    <a:pt x="32222" y="1999075"/>
                  </a:lnTo>
                  <a:lnTo>
                    <a:pt x="23775" y="1955446"/>
                  </a:lnTo>
                  <a:lnTo>
                    <a:pt x="16581" y="1911440"/>
                  </a:lnTo>
                  <a:lnTo>
                    <a:pt x="10657" y="1867073"/>
                  </a:lnTo>
                  <a:lnTo>
                    <a:pt x="6020" y="1822361"/>
                  </a:lnTo>
                  <a:lnTo>
                    <a:pt x="2687" y="1777319"/>
                  </a:lnTo>
                  <a:lnTo>
                    <a:pt x="674" y="1731962"/>
                  </a:lnTo>
                  <a:lnTo>
                    <a:pt x="0" y="1686306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59935" y="2007107"/>
              <a:ext cx="3767328" cy="338480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1188" y="2007107"/>
              <a:ext cx="3768852" cy="338328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163</Words>
  <Application>Microsoft Office PowerPoint</Application>
  <PresentationFormat>Широкоэкранный</PresentationFormat>
  <Paragraphs>38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Times New Roman</vt:lpstr>
      <vt:lpstr>Wingdings</vt:lpstr>
      <vt:lpstr>Office Theme</vt:lpstr>
      <vt:lpstr>Презентация PowerPoint</vt:lpstr>
      <vt:lpstr>Ситуация 1</vt:lpstr>
      <vt:lpstr>Ситуация 2</vt:lpstr>
      <vt:lpstr>Социальная структура буллинга</vt:lpstr>
      <vt:lpstr>Упражнение ««Чем мы отличаемся друг от друга» — «Чем мы похожи друг на друга». »</vt:lpstr>
      <vt:lpstr>Упражнение «Черты человека» 1</vt:lpstr>
      <vt:lpstr>Упражнение «Черты человека» 2</vt:lpstr>
      <vt:lpstr>Упражнение «Ярлыки»</vt:lpstr>
      <vt:lpstr>Рефлексия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79045789034</cp:lastModifiedBy>
  <cp:revision>1</cp:revision>
  <dcterms:created xsi:type="dcterms:W3CDTF">2024-03-28T07:47:24Z</dcterms:created>
  <dcterms:modified xsi:type="dcterms:W3CDTF">2024-03-28T07:54:50Z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2024-03-28T00:00:00Z</vt:filetime>
  </property>
  <property fmtid="{D5CDD505-2E9C-101B-9397-08002B2CF9AE}" pid="5" name="Producer">
    <vt:lpwstr>Microsoft® PowerPoint® 2016</vt:lpwstr>
  </property>
</Properties>
</file>