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7" r:id="rId9"/>
    <p:sldId id="265" r:id="rId10"/>
    <p:sldId id="263" r:id="rId11"/>
    <p:sldId id="266" r:id="rId12"/>
    <p:sldId id="268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8" y="54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6C1E5-5D65-469C-AA7A-ACD88DA72B69}" type="datetimeFigureOut">
              <a:rPr lang="ru-RU" smtClean="0"/>
              <a:t>11.03.2025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7B82993A-6593-4F23-9839-7ECF4E1D19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12861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6C1E5-5D65-469C-AA7A-ACD88DA72B69}" type="datetimeFigureOut">
              <a:rPr lang="ru-RU" smtClean="0"/>
              <a:t>11.03.2025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7B82993A-6593-4F23-9839-7ECF4E1D19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69264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6C1E5-5D65-469C-AA7A-ACD88DA72B69}" type="datetimeFigureOut">
              <a:rPr lang="ru-RU" smtClean="0"/>
              <a:t>11.03.2025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7B82993A-6593-4F23-9839-7ECF4E1D19EA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940346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6C1E5-5D65-469C-AA7A-ACD88DA72B69}" type="datetimeFigureOut">
              <a:rPr lang="ru-RU" smtClean="0"/>
              <a:t>11.03.2025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B82993A-6593-4F23-9839-7ECF4E1D19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30069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6C1E5-5D65-469C-AA7A-ACD88DA72B69}" type="datetimeFigureOut">
              <a:rPr lang="ru-RU" smtClean="0"/>
              <a:t>11.03.2025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B82993A-6593-4F23-9839-7ECF4E1D19EA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033292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6C1E5-5D65-469C-AA7A-ACD88DA72B69}" type="datetimeFigureOut">
              <a:rPr lang="ru-RU" smtClean="0"/>
              <a:t>11.03.2025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B82993A-6593-4F23-9839-7ECF4E1D19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511884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6C1E5-5D65-469C-AA7A-ACD88DA72B69}" type="datetimeFigureOut">
              <a:rPr lang="ru-RU" smtClean="0"/>
              <a:t>11.03.2025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2993A-6593-4F23-9839-7ECF4E1D19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54455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6C1E5-5D65-469C-AA7A-ACD88DA72B69}" type="datetimeFigureOut">
              <a:rPr lang="ru-RU" smtClean="0"/>
              <a:t>11.03.2025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2993A-6593-4F23-9839-7ECF4E1D19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86866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6C1E5-5D65-469C-AA7A-ACD88DA72B69}" type="datetimeFigureOut">
              <a:rPr lang="ru-RU" smtClean="0"/>
              <a:t>11.03.2025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2993A-6593-4F23-9839-7ECF4E1D19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4918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6C1E5-5D65-469C-AA7A-ACD88DA72B69}" type="datetimeFigureOut">
              <a:rPr lang="ru-RU" smtClean="0"/>
              <a:t>11.03.2025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7B82993A-6593-4F23-9839-7ECF4E1D19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68713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6C1E5-5D65-469C-AA7A-ACD88DA72B69}" type="datetimeFigureOut">
              <a:rPr lang="ru-RU" smtClean="0"/>
              <a:t>11.03.2025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7B82993A-6593-4F23-9839-7ECF4E1D19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58208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6C1E5-5D65-469C-AA7A-ACD88DA72B69}" type="datetimeFigureOut">
              <a:rPr lang="ru-RU" smtClean="0"/>
              <a:t>11.03.2025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7B82993A-6593-4F23-9839-7ECF4E1D19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72934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6C1E5-5D65-469C-AA7A-ACD88DA72B69}" type="datetimeFigureOut">
              <a:rPr lang="ru-RU" smtClean="0"/>
              <a:t>11.03.2025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2993A-6593-4F23-9839-7ECF4E1D19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6827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6C1E5-5D65-469C-AA7A-ACD88DA72B69}" type="datetimeFigureOut">
              <a:rPr lang="ru-RU" smtClean="0"/>
              <a:t>11.03.2025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2993A-6593-4F23-9839-7ECF4E1D19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74353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6C1E5-5D65-469C-AA7A-ACD88DA72B69}" type="datetimeFigureOut">
              <a:rPr lang="ru-RU" smtClean="0"/>
              <a:t>11.03.2025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2993A-6593-4F23-9839-7ECF4E1D19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25090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6C1E5-5D65-469C-AA7A-ACD88DA72B69}" type="datetimeFigureOut">
              <a:rPr lang="ru-RU" smtClean="0"/>
              <a:t>11.03.2025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B82993A-6593-4F23-9839-7ECF4E1D19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35649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36C1E5-5D65-469C-AA7A-ACD88DA72B69}" type="datetimeFigureOut">
              <a:rPr lang="ru-RU" smtClean="0"/>
              <a:t>11.03.2025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7B82993A-6593-4F23-9839-7ECF4E1D19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70466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13" Type="http://schemas.openxmlformats.org/officeDocument/2006/relationships/image" Target="../media/image43.jpeg"/><Relationship Id="rId18" Type="http://schemas.openxmlformats.org/officeDocument/2006/relationships/image" Target="../media/image48.jpeg"/><Relationship Id="rId3" Type="http://schemas.openxmlformats.org/officeDocument/2006/relationships/image" Target="../media/image33.gif"/><Relationship Id="rId7" Type="http://schemas.openxmlformats.org/officeDocument/2006/relationships/image" Target="../media/image37.jpeg"/><Relationship Id="rId12" Type="http://schemas.openxmlformats.org/officeDocument/2006/relationships/image" Target="../media/image42.jpeg"/><Relationship Id="rId17" Type="http://schemas.openxmlformats.org/officeDocument/2006/relationships/image" Target="../media/image47.png"/><Relationship Id="rId2" Type="http://schemas.openxmlformats.org/officeDocument/2006/relationships/image" Target="../media/image32.png"/><Relationship Id="rId16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11" Type="http://schemas.openxmlformats.org/officeDocument/2006/relationships/image" Target="../media/image41.jpeg"/><Relationship Id="rId5" Type="http://schemas.openxmlformats.org/officeDocument/2006/relationships/image" Target="../media/image35.jpeg"/><Relationship Id="rId15" Type="http://schemas.openxmlformats.org/officeDocument/2006/relationships/image" Target="../media/image45.jpeg"/><Relationship Id="rId10" Type="http://schemas.openxmlformats.org/officeDocument/2006/relationships/image" Target="../media/image40.jpeg"/><Relationship Id="rId4" Type="http://schemas.openxmlformats.org/officeDocument/2006/relationships/image" Target="../media/image34.jpeg"/><Relationship Id="rId9" Type="http://schemas.openxmlformats.org/officeDocument/2006/relationships/image" Target="../media/image39.jpeg"/><Relationship Id="rId14" Type="http://schemas.openxmlformats.org/officeDocument/2006/relationships/image" Target="../media/image4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1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5" Type="http://schemas.openxmlformats.org/officeDocument/2006/relationships/image" Target="../media/image2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Relationship Id="rId14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12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0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17684" y="2579990"/>
            <a:ext cx="1083212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«Визуально – ритмические ряды, как средство дифференциации звуков [С - Ш]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Дома у Миши и Сони»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1830" y="155974"/>
            <a:ext cx="1704705" cy="188105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931984" y="155974"/>
            <a:ext cx="93198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0" i="0" dirty="0" smtClean="0">
                <a:solidFill>
                  <a:srgbClr val="325B8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Официальный сайт государственного бюджетного учреждения Свердловской области</a:t>
            </a:r>
          </a:p>
          <a:p>
            <a:pPr algn="ctr"/>
            <a:r>
              <a:rPr lang="ru-RU" b="0" i="0" dirty="0" smtClean="0">
                <a:solidFill>
                  <a:srgbClr val="325B8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«Центр психолого-педагогической, медицинской и социальной помощи «Ладо»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15662" y="2147429"/>
            <a:ext cx="84142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Технологическая карта индивидуального коррекционно-развивающего занятия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114298" y="5074120"/>
            <a:ext cx="384223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r"/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Автор - составитель:</a:t>
            </a:r>
            <a:endParaRPr lang="ru-RU" sz="14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r"/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Ушакова Елена Алексеевна</a:t>
            </a:r>
            <a:endParaRPr lang="ru-RU" sz="14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учитель-логопед</a:t>
            </a:r>
            <a:endParaRPr lang="ru-RU" dirty="0"/>
          </a:p>
        </p:txBody>
      </p:sp>
      <p:pic>
        <p:nvPicPr>
          <p:cNvPr id="1034" name="Picture 10" descr="Picture background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9445" y="3442967"/>
            <a:ext cx="3614442" cy="3262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дети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993" y="4800599"/>
            <a:ext cx="2286000" cy="2057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1" name="Объект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77083"/>
              </p:ext>
            </p:extLst>
          </p:nvPr>
        </p:nvGraphicFramePr>
        <p:xfrm>
          <a:off x="332348" y="1345267"/>
          <a:ext cx="1315167" cy="11096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Документ" showAsIcon="1" r:id="rId6" imgW="914400" imgH="771480" progId="Word.Document.12">
                  <p:embed/>
                </p:oleObj>
              </mc:Choice>
              <mc:Fallback>
                <p:oleObj name="Документ" showAsIcon="1" r:id="rId6" imgW="914400" imgH="77148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32348" y="1345267"/>
                        <a:ext cx="1315167" cy="110967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54333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:\large_шуба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172" y="1329352"/>
            <a:ext cx="1118235" cy="11906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F:\balloons-2.gif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4737" y="303509"/>
            <a:ext cx="1009650" cy="162115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F:\49074f088ad8db82b85b767338cac425_3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9068" y="2433617"/>
            <a:ext cx="1533525" cy="10191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F:\6159676-mn_friday_109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771" y="4379964"/>
            <a:ext cx="1732280" cy="18954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F:\48d7cd0a66eb.pn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61295" y="4298684"/>
            <a:ext cx="1830705" cy="197675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F:\imgs169326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76647" y="6248143"/>
            <a:ext cx="834146" cy="6098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F:\473055-bukvas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771" y="6080125"/>
            <a:ext cx="714375" cy="7778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F:\788_7.jpg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2350" y="3141714"/>
            <a:ext cx="1323975" cy="1323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F:\705424824.jpg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1023" y="959145"/>
            <a:ext cx="1219200" cy="12909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F:\i.jpg"/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8650" y="623548"/>
            <a:ext cx="1306830" cy="981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 descr="F:\1325972098_1.jpg"/>
          <p:cNvPicPr/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9364" y="2519977"/>
            <a:ext cx="1143000" cy="93281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 descr="F:\700-nw.jpg"/>
          <p:cNvPicPr/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6519" y="501067"/>
            <a:ext cx="1374775" cy="13747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 descr="F:\2103317_s2.jpg"/>
          <p:cNvPicPr/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7147" y="4172707"/>
            <a:ext cx="1247775" cy="116967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Рисунок 15" descr="F:\Cabton F1-800x800.jpg"/>
          <p:cNvPicPr/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9564" y="3141714"/>
            <a:ext cx="1238250" cy="1238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Рисунок 16" descr="F:\5.jpg"/>
          <p:cNvPicPr/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4888" y="5439307"/>
            <a:ext cx="1421765" cy="1050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Рисунок 17" descr="F:\ljhh.png"/>
          <p:cNvPicPr/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2457" y="5090031"/>
            <a:ext cx="1242060" cy="14630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Рисунок 18" descr="F:\16c1376bc16fcc5ab0ac2938ea730e1c.jpg"/>
          <p:cNvPicPr/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3821" y="2657205"/>
            <a:ext cx="1333500" cy="1333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42853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9000"/>
    </mc:Choice>
    <mc:Fallback xmlns="">
      <p:transition spd="slow" advClick="0" advTm="29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3.7037E-7 L 0.00547 0.7261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3" y="362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2.77556E-17 L -0.58307 0.4458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154" y="222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1.48148E-6 L 0.54935 0.6307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461" y="315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3.7037E-6 L -0.29414 0.33773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714" y="168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4.44444E-6 L 0.71042 0.3581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521" y="178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1.48148E-6 L 0.34036 -0.11158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018" y="-55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2.59259E-6 L -0.10013 -0.02014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13" y="-10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2.22222E-6 L 0.04869 0.11528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35" y="5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7037E-7 L -0.50599 0.13264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299" y="66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4.07407E-6 L 0.20403 0.04537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95" y="22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33333E-6 L -0.31471 0.12546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742" y="6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3.33333E-6 L 0.0194 0.50277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4" y="25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3.7037E-7 L -0.16432 0.35648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16" y="178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frog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8082" y="1658491"/>
            <a:ext cx="3738289" cy="3140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frog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9173" y="1246447"/>
            <a:ext cx="3271564" cy="3910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лужайка, трав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30359"/>
            <a:ext cx="12192000" cy="3452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1222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5000"/>
    </mc:Choice>
    <mc:Fallback xmlns="">
      <p:transition spd="slow" advClick="0" advTm="1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8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25237" y="1109015"/>
            <a:ext cx="6400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свидания!</a:t>
            </a:r>
            <a:endParaRPr lang="ru-RU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4" descr="дет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6684" y="2369129"/>
            <a:ext cx="4814444" cy="4333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0" descr="Picture backgroun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34554" y="0"/>
            <a:ext cx="2457446" cy="2218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6063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7700" y="552716"/>
            <a:ext cx="112307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ru-RU" b="1" dirty="0">
                <a:solidFill>
                  <a:srgbClr val="00000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dirty="0">
                <a:solidFill>
                  <a:srgbClr val="00000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дифференциация звуков [С - Ш] у детей с ТМНР и интеллектуальной недостаточностью, использованием визуально – ритмического ряда</a:t>
            </a:r>
            <a:endParaRPr lang="ru-RU" sz="1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47700" y="1797465"/>
            <a:ext cx="1077057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ru-RU" b="1" dirty="0">
                <a:solidFill>
                  <a:srgbClr val="00000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Задачи занятия:</a:t>
            </a:r>
            <a:endParaRPr lang="ru-RU" sz="1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 fontAlgn="base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b="1" dirty="0" smtClean="0">
                <a:solidFill>
                  <a:srgbClr val="00000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коррекционно-образовательные:</a:t>
            </a:r>
            <a:endParaRPr lang="ru-RU" sz="1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 fontAlgn="base">
              <a:spcAft>
                <a:spcPts val="0"/>
              </a:spcAft>
            </a:pPr>
            <a:r>
              <a:rPr lang="ru-RU" dirty="0" smtClean="0">
                <a:solidFill>
                  <a:srgbClr val="00000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развитие </a:t>
            </a:r>
            <a:r>
              <a:rPr lang="ru-RU" dirty="0">
                <a:solidFill>
                  <a:srgbClr val="00000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артикуляционной моторики</a:t>
            </a:r>
            <a:endParaRPr lang="ru-RU" sz="1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base">
              <a:spcAft>
                <a:spcPts val="0"/>
              </a:spcAft>
            </a:pPr>
            <a:r>
              <a:rPr lang="ru-RU" dirty="0">
                <a:solidFill>
                  <a:srgbClr val="00000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дифференциация звуков [С - Ш] в слогах, словах, предложениях развитие чувства ритма</a:t>
            </a:r>
            <a:endParaRPr lang="ru-RU" sz="1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base">
              <a:spcAft>
                <a:spcPts val="0"/>
              </a:spcAft>
            </a:pPr>
            <a:r>
              <a:rPr lang="ru-RU" dirty="0">
                <a:solidFill>
                  <a:srgbClr val="00000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развитие слухового внимания</a:t>
            </a:r>
            <a:endParaRPr lang="ru-RU" sz="1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base">
              <a:spcAft>
                <a:spcPts val="0"/>
              </a:spcAft>
            </a:pPr>
            <a:r>
              <a:rPr lang="ru-RU" dirty="0">
                <a:solidFill>
                  <a:srgbClr val="00000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развитие лексико-грамматического строя речи</a:t>
            </a:r>
            <a:endParaRPr lang="ru-RU" sz="1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base">
              <a:spcAft>
                <a:spcPts val="0"/>
              </a:spcAft>
            </a:pPr>
            <a:r>
              <a:rPr lang="ru-RU" dirty="0">
                <a:solidFill>
                  <a:srgbClr val="00000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 fontAlgn="base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b="1" dirty="0">
                <a:solidFill>
                  <a:srgbClr val="00000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коррекционно-развивающие:</a:t>
            </a:r>
            <a:endParaRPr lang="ru-RU" sz="1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base">
              <a:spcAft>
                <a:spcPts val="0"/>
              </a:spcAft>
            </a:pPr>
            <a:r>
              <a:rPr lang="ru-RU" dirty="0">
                <a:solidFill>
                  <a:srgbClr val="00000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обогащение сенсорного опыта детей</a:t>
            </a:r>
            <a:endParaRPr lang="ru-RU" sz="1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base">
              <a:spcAft>
                <a:spcPts val="0"/>
              </a:spcAft>
            </a:pPr>
            <a:r>
              <a:rPr lang="ru-RU" dirty="0">
                <a:solidFill>
                  <a:srgbClr val="00000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развитие зрительно-моторной ориентации в пространстве</a:t>
            </a:r>
            <a:endParaRPr lang="ru-RU" sz="1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base">
              <a:spcAft>
                <a:spcPts val="0"/>
              </a:spcAft>
            </a:pPr>
            <a:r>
              <a:rPr lang="ru-RU" dirty="0">
                <a:solidFill>
                  <a:srgbClr val="00000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развитие мелкой моторики</a:t>
            </a:r>
            <a:endParaRPr lang="ru-RU" sz="1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base">
              <a:spcAft>
                <a:spcPts val="0"/>
              </a:spcAft>
            </a:pPr>
            <a:r>
              <a:rPr lang="ru-RU" dirty="0">
                <a:solidFill>
                  <a:srgbClr val="00000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 fontAlgn="base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b="1" dirty="0">
                <a:solidFill>
                  <a:srgbClr val="00000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коррекционно-воспитательные:</a:t>
            </a:r>
            <a:r>
              <a:rPr lang="ru-RU" dirty="0">
                <a:solidFill>
                  <a:srgbClr val="00000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base">
              <a:spcAft>
                <a:spcPts val="0"/>
              </a:spcAft>
            </a:pPr>
            <a:r>
              <a:rPr lang="ru-RU" dirty="0">
                <a:solidFill>
                  <a:srgbClr val="00000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стимулирование мотивации к занятиям у детей с ТМНР</a:t>
            </a:r>
            <a:endParaRPr lang="ru-RU" sz="1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base">
              <a:spcAft>
                <a:spcPts val="0"/>
              </a:spcAft>
            </a:pPr>
            <a:r>
              <a:rPr lang="ru-RU" dirty="0">
                <a:solidFill>
                  <a:srgbClr val="00000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формирование усидчивости через выполнение заданий; </a:t>
            </a:r>
            <a:endParaRPr lang="ru-RU" sz="1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dirty="0">
                <a:solidFill>
                  <a:srgbClr val="00000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формирование навыка самоконтроля за собственной речью и своей деятельностью</a:t>
            </a:r>
            <a:endParaRPr lang="ru-RU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1158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8000"/>
    </mc:Choice>
    <mc:Fallback xmlns="">
      <p:transition spd="slow" advClick="0" advTm="18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6200"/>
                            </p:stCondLst>
                            <p:childTnLst>
                              <p:par>
                                <p:cTn id="12" presetID="18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30825" y="1123476"/>
            <a:ext cx="10902460" cy="4739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>
              <a:spcAft>
                <a:spcPts val="0"/>
              </a:spcAft>
            </a:pPr>
            <a:r>
              <a:rPr lang="ru-RU" b="1" dirty="0">
                <a:solidFill>
                  <a:srgbClr val="00000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Планируемые результаты занятия</a:t>
            </a:r>
            <a:r>
              <a:rPr lang="ru-RU" b="1" dirty="0" smtClean="0">
                <a:solidFill>
                  <a:srgbClr val="00000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indent="450215">
              <a:spcAft>
                <a:spcPts val="0"/>
              </a:spcAft>
            </a:pPr>
            <a:endParaRPr lang="ru-RU" sz="14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завершению сюжетного индивидуального занятия, обучающиеся дошкольного и младшего школьного возраста научатся:</a:t>
            </a:r>
            <a:endParaRPr lang="ru-RU" sz="14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180340" algn="l"/>
              </a:tabLs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владеть навыками доступной коммуникации правилами общения в игровой и продуктивной деятельности;</a:t>
            </a:r>
            <a:endParaRPr lang="ru-RU" sz="14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180340" algn="l"/>
              </a:tabLs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выполнять артикуляционную гимнастику, удерживать артикуляционные позы;</a:t>
            </a:r>
            <a:endParaRPr lang="ru-RU" sz="14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180340" algn="l"/>
              </a:tabLs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правильно произносить звуки в слогах, словах, различных фонетических позициях и формах речи;</a:t>
            </a:r>
            <a:endParaRPr lang="ru-RU" sz="14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180340" algn="l"/>
              </a:tabLs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владеть начальными навыками звукового и слогового анализа и синтеза;</a:t>
            </a:r>
            <a:endParaRPr lang="ru-RU" sz="14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180340" algn="l"/>
              </a:tabLs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удерживать слоговую структуру слова, состоящих из прямых, обратных слогов и   их сочетаний;</a:t>
            </a:r>
            <a:endParaRPr lang="ru-RU" sz="14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180340" algn="l"/>
              </a:tabLs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владеть начальными навыками словообразования и словоизменения; </a:t>
            </a:r>
            <a:endParaRPr lang="ru-RU" sz="14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180340" algn="l"/>
              </a:tabLs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употреблять в речи грамматические формы, </a:t>
            </a:r>
            <a:r>
              <a:rPr lang="ru-RU" spc="5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уметь формулировать простое предложение;</a:t>
            </a:r>
            <a:endParaRPr lang="ru-RU" sz="14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180340" algn="l"/>
                <a:tab pos="630555" algn="l"/>
              </a:tabLst>
            </a:pPr>
            <a:r>
              <a:rPr lang="ru-RU" spc="5" dirty="0">
                <a:latin typeface="Times New Roman" panose="02020603050405020304" pitchFamily="18" charset="0"/>
                <a:ea typeface="Calibri" panose="020F0502020204030204" pitchFamily="34" charset="0"/>
              </a:rPr>
              <a:t>формулировать высказыва­</a:t>
            </a:r>
            <a:r>
              <a:rPr lang="ru-RU" spc="25" dirty="0">
                <a:latin typeface="Times New Roman" panose="02020603050405020304" pitchFamily="18" charset="0"/>
                <a:ea typeface="Calibri" panose="020F0502020204030204" pitchFamily="34" charset="0"/>
              </a:rPr>
              <a:t>ния для выражения мысли, события, отвечать на вопросы взрослого (социализация и коммуникация);</a:t>
            </a:r>
            <a:endParaRPr lang="ru-RU" sz="16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180340" algn="l"/>
                <a:tab pos="630555" algn="l"/>
              </a:tabLst>
            </a:pPr>
            <a:r>
              <a:rPr lang="ru-RU" spc="25" dirty="0">
                <a:latin typeface="Times New Roman" panose="02020603050405020304" pitchFamily="18" charset="0"/>
                <a:ea typeface="Calibri" panose="020F0502020204030204" pitchFamily="34" charset="0"/>
              </a:rPr>
              <a:t>владеть навыками </a:t>
            </a:r>
            <a:r>
              <a:rPr lang="ru-RU" dirty="0">
                <a:solidFill>
                  <a:srgbClr val="00000A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зрительно-моторной ориентации в пространстве, чувством ритма;</a:t>
            </a:r>
            <a:endParaRPr lang="ru-RU" sz="16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180340" algn="l"/>
                <a:tab pos="630555" algn="l"/>
              </a:tabLs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овладение </a:t>
            </a: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графомоторными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навыками (зрительное восприятие, правильное удержание карандаша, соответствующий нажим, точность в обведении линий, двигательные навыки).</a:t>
            </a: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3212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8000"/>
    </mc:Choice>
    <mc:Fallback xmlns="">
      <p:transition spd="slow" advClick="0" advTm="18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6337" y="246185"/>
            <a:ext cx="6935663" cy="661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s://sunveter.ru/uploads/posts/2015-07/1437676147_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7988"/>
            <a:ext cx="3364353" cy="3215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мальчик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4896" y="3980349"/>
            <a:ext cx="1755648" cy="2686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девочка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097" y="3980349"/>
            <a:ext cx="1911844" cy="2686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лабрадор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4589" y="5232701"/>
            <a:ext cx="955859" cy="1433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8" name="Picture 24" descr="серый кот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5977" y="4582335"/>
            <a:ext cx="1291412" cy="1007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4415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5000"/>
    </mc:Choice>
    <mc:Fallback xmlns="">
      <p:transition spd="slow" advClick="0" advTm="1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0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0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0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0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7000"/>
                            </p:stCondLst>
                            <p:childTnLst>
                              <p:par>
                                <p:cTn id="3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4300" y="283800"/>
            <a:ext cx="11983915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1000"/>
              </a:spcAft>
            </a:pPr>
            <a:r>
              <a:rPr lang="ru-RU" i="1" dirty="0" smtClean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Артикуляционная гимнастика: «Заборчик</a:t>
            </a:r>
            <a:r>
              <a:rPr lang="ru-RU" i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», </a:t>
            </a:r>
            <a:r>
              <a:rPr lang="ru-RU" i="1" dirty="0" smtClean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i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Дудочка», </a:t>
            </a:r>
            <a:r>
              <a:rPr lang="ru-RU" i="1" dirty="0" smtClean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i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Часики», «Качели», «Блинчик», «Парус», «Лошадка»,</a:t>
            </a:r>
            <a:endParaRPr lang="ru-RU" sz="16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82" name="Picture 10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2047" y="5266592"/>
            <a:ext cx="1357295" cy="1415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2" name="Picture 20" descr="Picture backgroun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8246" y="5101654"/>
            <a:ext cx="1735016" cy="1301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28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30" descr="Picture background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108" name="Picture 36" descr="Picture background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5910" y="3801960"/>
            <a:ext cx="3056040" cy="3056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10" name="Picture 38" descr="Picture background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1765" y="4991433"/>
            <a:ext cx="2857354" cy="1691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кровать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6161" y="4879354"/>
            <a:ext cx="2193294" cy="1745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столик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47806" y="4993787"/>
            <a:ext cx="1489003" cy="1631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-fotki.yandex.ru/get/9557/16969765.19a/0_7dacd_a5058f60_M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1090" y="5266592"/>
            <a:ext cx="991920" cy="12245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904314" y="1229404"/>
            <a:ext cx="1705378" cy="235742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332512" y="1240346"/>
            <a:ext cx="1671029" cy="235742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43137" y="1229404"/>
            <a:ext cx="1672404" cy="235742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39938" y="1229404"/>
            <a:ext cx="1664344" cy="235742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086409" y="1243231"/>
            <a:ext cx="1664570" cy="234360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0525995" y="1229404"/>
            <a:ext cx="1666005" cy="234648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833847" y="1240346"/>
            <a:ext cx="1661312" cy="2346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0456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5000"/>
    </mc:Choice>
    <mc:Fallback xmlns="">
      <p:transition spd="slow" advClick="0" advTm="2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3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3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2" dur="2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000"/>
                            </p:stCondLst>
                            <p:childTnLst>
                              <p:par>
                                <p:cTn id="7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2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899053" y="5868163"/>
            <a:ext cx="37412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Ул-ул-ул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 поставил стул</a:t>
            </a:r>
            <a:endParaRPr lang="ru-RU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50883" y="3311740"/>
            <a:ext cx="44089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Ол-ол-ол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 в комнате есть стол,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132127" y="4566868"/>
            <a:ext cx="420781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Ло-</a:t>
            </a:r>
            <a:r>
              <a:rPr 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ло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ло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вот широкое кресло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16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10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8909" y="2753685"/>
            <a:ext cx="2791102" cy="2911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Picture backgroun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8784" y="4199526"/>
            <a:ext cx="3544631" cy="2658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столик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5102" y="1895871"/>
            <a:ext cx="2310008" cy="2530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6" descr="Picture background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5055" y="-86374"/>
            <a:ext cx="3488300" cy="3488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коричневые уголки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0285" y="209696"/>
            <a:ext cx="3329459" cy="3192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коричневые уголки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757" y="3610304"/>
            <a:ext cx="3698768" cy="3158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188105" y="1216443"/>
            <a:ext cx="3696970" cy="7924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ru-RU" sz="2400" kern="1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Аф-аф-аф</a:t>
            </a:r>
            <a:r>
              <a:rPr lang="ru-RU" sz="2400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– стоит большой</a:t>
            </a: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400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шкаф</a:t>
            </a:r>
            <a:r>
              <a:rPr lang="ru-RU" sz="1800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</a:t>
            </a: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0226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5000"/>
    </mc:Choice>
    <mc:Fallback xmlns="">
      <p:transition spd="slow" advClick="0" advTm="2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9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0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1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2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3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3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3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45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46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7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8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49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20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88506" y="2421055"/>
            <a:ext cx="2642465" cy="1981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стуль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8805" y="2272770"/>
            <a:ext cx="1053949" cy="2148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0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4642" y="2400231"/>
            <a:ext cx="2642465" cy="1981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0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7603" y="2379407"/>
            <a:ext cx="2642465" cy="1981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0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3710" y="2337761"/>
            <a:ext cx="2753524" cy="2065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0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6046" y="2439357"/>
            <a:ext cx="2642465" cy="1981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стуль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69675" y="2272770"/>
            <a:ext cx="1053949" cy="2148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стуль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9122" y="2302290"/>
            <a:ext cx="1053949" cy="2148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стуль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9737" y="2296113"/>
            <a:ext cx="1053949" cy="2148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стуль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8190" y="2254468"/>
            <a:ext cx="1053949" cy="2148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0" descr="лабрадор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4368" y="4402904"/>
            <a:ext cx="955859" cy="1433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0" descr="лабрадор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3289" y="4421206"/>
            <a:ext cx="955859" cy="1433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0" descr="лабрадор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0250" y="4421205"/>
            <a:ext cx="955859" cy="1433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0" descr="лабрадор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7212" y="4361256"/>
            <a:ext cx="955859" cy="1433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0" descr="лабрадор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7765" y="4421205"/>
            <a:ext cx="955859" cy="1433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4" descr="серый кот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56" y="2564349"/>
            <a:ext cx="1291412" cy="1007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4" descr="серый кот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4121" y="2522588"/>
            <a:ext cx="1291412" cy="1007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4" descr="серый кот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9077" y="2464599"/>
            <a:ext cx="1291412" cy="1007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4" descr="серый кот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4255" y="2492148"/>
            <a:ext cx="1291412" cy="1007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4" descr="серый кот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0227" y="2488657"/>
            <a:ext cx="1291412" cy="1007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-fotki.yandex.ru/get/6412/16969765.69/0_6970e_136ede8d_M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0349" y="160876"/>
            <a:ext cx="1458513" cy="2176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0617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0"/>
    </mc:Choice>
    <mc:Fallback xmlns="">
      <p:transition spd="slow" advClick="0" advTm="3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8000"/>
                            </p:stCondLst>
                            <p:childTnLst>
                              <p:par>
                                <p:cTn id="5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500"/>
                            </p:stCondLst>
                            <p:childTnLst>
                              <p:par>
                                <p:cTn id="5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500"/>
                            </p:stCondLst>
                            <p:childTnLst>
                              <p:par>
                                <p:cTn id="6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1000"/>
                            </p:stCondLst>
                            <p:childTnLst>
                              <p:par>
                                <p:cTn id="6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3000"/>
                            </p:stCondLst>
                            <p:childTnLst>
                              <p:par>
                                <p:cTn id="7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3500"/>
                            </p:stCondLst>
                            <p:childTnLst>
                              <p:par>
                                <p:cTn id="7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5500"/>
                            </p:stCondLst>
                            <p:childTnLst>
                              <p:par>
                                <p:cTn id="7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6000"/>
                            </p:stCondLst>
                            <p:childTnLst>
                              <p:par>
                                <p:cTn id="8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88506" y="216779"/>
            <a:ext cx="2642465" cy="1981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стуль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5322" y="81381"/>
            <a:ext cx="1053949" cy="2148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0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2153" y="211213"/>
            <a:ext cx="2642465" cy="1981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0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2829" y="190727"/>
            <a:ext cx="2642465" cy="1981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0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7694" y="81381"/>
            <a:ext cx="2753524" cy="2065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0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7212" y="261887"/>
            <a:ext cx="2642465" cy="1981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стуль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85533" y="178593"/>
            <a:ext cx="1053949" cy="2148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стуль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0172" y="81381"/>
            <a:ext cx="1053949" cy="2148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стуль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5452" y="72464"/>
            <a:ext cx="1053949" cy="2148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стуль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8722" y="61211"/>
            <a:ext cx="1053949" cy="2148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0" descr="лабрадор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9129" y="1951590"/>
            <a:ext cx="955859" cy="1433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0" descr="лабрадор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1873" y="1907375"/>
            <a:ext cx="955859" cy="1433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0" descr="лабрадор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7364" y="1861898"/>
            <a:ext cx="955859" cy="1433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0" descr="лабрадор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1448" y="1907375"/>
            <a:ext cx="955859" cy="1433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0" descr="лабрадор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12523" y="2042565"/>
            <a:ext cx="955859" cy="1433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4" descr="серый кот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29" y="373327"/>
            <a:ext cx="1291412" cy="1007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4" descr="серый кот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0063" y="373327"/>
            <a:ext cx="1291412" cy="1007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4" descr="серый кот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3699" y="373327"/>
            <a:ext cx="1291412" cy="1007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4" descr="серый кот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7925" y="261887"/>
            <a:ext cx="1291412" cy="1007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4" descr="серый кот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0999" y="261887"/>
            <a:ext cx="1291412" cy="1007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столик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697" y="4100026"/>
            <a:ext cx="2310008" cy="2530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16" descr="Picture background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71264" y="5349421"/>
            <a:ext cx="2246570" cy="128157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0502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0"/>
    </mc:Choice>
    <mc:Fallback xmlns="">
      <p:transition spd="slow" advTm="3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9 0.10833 L -0.02044 0.6354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4" y="263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2.22222E-6 L 0.61615 0.789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807" y="394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43 0.04236 L -0.0974 0.4837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61" y="22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552 0.10093 L 0.57552 0.5044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500" y="20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232 0.08472 L -0.13659 0.40972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14" y="162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804 0.06204 L 0.43295 0.63774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49" y="287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1.11111E-6 L -0.17865 0.39722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932" y="198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328 -0.02917 L 0.36602 0.3088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958" y="168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177 -0.03935 L -0.20859 0.41412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018" y="226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4.07407E-6 L 0.35469 0.59769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734" y="298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74 -0.00903 L -0.23645 0.45093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193" y="229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4.07407E-6 L 0.24622 0.1949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305" y="97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55 0.00278 L -0.37591 0.47523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021" y="236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067 0.00139 L 0.19765 0.58426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49" y="291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122 0.00301 L -0.43997 0.53055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060" y="263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11111E-6 L 0.11745 0.30023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72" y="1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497 0.01273 L -0.56393 0.61018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448" y="298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2.22222E-6 L 0.12474 0.59166 " pathEditMode="relative" rAng="0" ptsTypes="AA">
                                      <p:cBhvr>
                                        <p:cTn id="7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37" y="295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219 0.00231 L -0.59714 0.66366 " pathEditMode="relative" rAng="0" ptsTypes="AA">
                                      <p:cBhvr>
                                        <p:cTn id="7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966" y="330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237 -4.81481E-6 L -0.02682 0.19561 " pathEditMode="relative" rAng="0" ptsTypes="AA">
                                      <p:cBhvr>
                                        <p:cTn id="8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66" y="97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stockphoto-151571312-640_adpp_is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1"/>
            <a:ext cx="12191999" cy="6388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480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5000"/>
    </mc:Choice>
    <mc:Fallback xmlns="">
      <p:transition spd="slow" advClick="0" advTm="2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266</TotalTime>
  <Words>283</Words>
  <Application>Microsoft Office PowerPoint</Application>
  <PresentationFormat>Широкоэкранный</PresentationFormat>
  <Paragraphs>45</Paragraphs>
  <Slides>12</Slides>
  <Notes>0</Notes>
  <HiddenSlides>0</HiddenSlides>
  <MMClips>1</MMClips>
  <ScaleCrop>false</ScaleCrop>
  <HeadingPairs>
    <vt:vector size="8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20" baseType="lpstr">
      <vt:lpstr>Arial</vt:lpstr>
      <vt:lpstr>Calibri</vt:lpstr>
      <vt:lpstr>Century Gothic</vt:lpstr>
      <vt:lpstr>Symbol</vt:lpstr>
      <vt:lpstr>Times New Roman</vt:lpstr>
      <vt:lpstr>Wingdings 3</vt:lpstr>
      <vt:lpstr>Легкий дым</vt:lpstr>
      <vt:lpstr>Документ Microsoft Word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MYCOMP</dc:creator>
  <cp:lastModifiedBy>MYCOMP</cp:lastModifiedBy>
  <cp:revision>25</cp:revision>
  <dcterms:created xsi:type="dcterms:W3CDTF">2025-02-28T11:53:23Z</dcterms:created>
  <dcterms:modified xsi:type="dcterms:W3CDTF">2025-03-11T13:32:10Z</dcterms:modified>
</cp:coreProperties>
</file>