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sldIdLst>
    <p:sldId id="256" r:id="rId2"/>
    <p:sldId id="257" r:id="rId3"/>
    <p:sldId id="289" r:id="rId4"/>
    <p:sldId id="280" r:id="rId5"/>
    <p:sldId id="281" r:id="rId6"/>
    <p:sldId id="297" r:id="rId7"/>
    <p:sldId id="286" r:id="rId8"/>
    <p:sldId id="287" r:id="rId9"/>
    <p:sldId id="276" r:id="rId10"/>
    <p:sldId id="258" r:id="rId11"/>
    <p:sldId id="288" r:id="rId12"/>
    <p:sldId id="291" r:id="rId13"/>
    <p:sldId id="296" r:id="rId14"/>
    <p:sldId id="282" r:id="rId15"/>
    <p:sldId id="293" r:id="rId16"/>
    <p:sldId id="295" r:id="rId17"/>
    <p:sldId id="285" r:id="rId18"/>
  </p:sldIdLst>
  <p:sldSz cx="9144000" cy="6858000" type="screen4x3"/>
  <p:notesSz cx="10020300" cy="68881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browse showScrollbar="0"/>
    <p:sldAll/>
    <p:penClr>
      <a:srgbClr val="FF0000"/>
    </p:penClr>
  </p:showPr>
  <p:clrMru>
    <a:srgbClr val="FF33CC"/>
    <a:srgbClr val="FF0066"/>
    <a:srgbClr val="00FF00"/>
    <a:srgbClr val="FFFF00"/>
    <a:srgbClr val="9900CC"/>
    <a:srgbClr val="0000FF"/>
    <a:srgbClr val="026C4B"/>
    <a:srgbClr val="00CC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9" autoAdjust="0"/>
    <p:restoredTop sz="94696" autoAdjust="0"/>
  </p:normalViewPr>
  <p:slideViewPr>
    <p:cSldViewPr>
      <p:cViewPr varScale="1">
        <p:scale>
          <a:sx n="75" d="100"/>
          <a:sy n="75" d="100"/>
        </p:scale>
        <p:origin x="-346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76431" y="0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527E2BB0-0DDB-4418-A5ED-EF89AD55709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87713" y="515938"/>
            <a:ext cx="3446462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002030" y="3271878"/>
            <a:ext cx="8016240" cy="3099673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42161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76431" y="6542161"/>
            <a:ext cx="4342130" cy="344408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76A47BEA-8D74-4BEC-9BF8-4490427765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A47BEA-8D74-4BEC-9BF8-44904277655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9E0122E-7057-4AC3-8708-3E8ED31E4613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B376CE-DEFA-43A5-A448-ABF66B5B49B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39952" y="5229200"/>
            <a:ext cx="4572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i="1" u="sng" dirty="0" smtClean="0">
                <a:solidFill>
                  <a:srgbClr val="FFFF00"/>
                </a:solidFill>
                <a:uFill>
                  <a:solidFill>
                    <a:schemeClr val="accent3"/>
                  </a:solidFill>
                </a:uFill>
                <a:latin typeface="Arial" pitchFamily="34" charset="0"/>
              </a:rPr>
              <a:t>Автор-составитель:</a:t>
            </a:r>
          </a:p>
          <a:p>
            <a:pPr algn="r"/>
            <a:r>
              <a:rPr lang="ru-RU" sz="2400" b="1" i="1" u="sng" dirty="0" smtClean="0">
                <a:solidFill>
                  <a:schemeClr val="accent4"/>
                </a:solidFill>
                <a:uFill>
                  <a:solidFill>
                    <a:schemeClr val="accent3"/>
                  </a:solidFill>
                </a:uFill>
                <a:latin typeface="Arial" pitchFamily="34" charset="0"/>
              </a:rPr>
              <a:t> </a:t>
            </a:r>
            <a:r>
              <a:rPr lang="ru-RU" sz="2400" b="1" i="1" u="sng" dirty="0" smtClean="0">
                <a:solidFill>
                  <a:srgbClr val="FFFF00"/>
                </a:solidFill>
                <a:uFill>
                  <a:solidFill>
                    <a:schemeClr val="accent3"/>
                  </a:solidFill>
                </a:uFill>
                <a:latin typeface="Arial" pitchFamily="34" charset="0"/>
              </a:rPr>
              <a:t>Рябцева Елена Алексеевна</a:t>
            </a:r>
          </a:p>
          <a:p>
            <a:pPr algn="r"/>
            <a:r>
              <a:rPr lang="ru-RU" sz="1600" i="1" u="sng" dirty="0" smtClean="0">
                <a:solidFill>
                  <a:srgbClr val="FFFF00"/>
                </a:solidFill>
                <a:uFill>
                  <a:solidFill>
                    <a:schemeClr val="accent3"/>
                  </a:solidFill>
                </a:uFill>
                <a:latin typeface="Arial" pitchFamily="34" charset="0"/>
              </a:rPr>
              <a:t>педагог дополнительного образования</a:t>
            </a:r>
          </a:p>
          <a:p>
            <a:pPr algn="r"/>
            <a:r>
              <a:rPr lang="ru-RU" sz="1600" i="1" u="sng" dirty="0" smtClean="0">
                <a:solidFill>
                  <a:srgbClr val="FFFF00"/>
                </a:solidFill>
                <a:uFill>
                  <a:solidFill>
                    <a:schemeClr val="accent3"/>
                  </a:solidFill>
                </a:uFill>
                <a:latin typeface="Arial" pitchFamily="34" charset="0"/>
              </a:rPr>
              <a:t>ГБОУ лицей № 408 г. Пушкин</a:t>
            </a:r>
            <a:endParaRPr lang="ru-RU" sz="1600" i="1" u="sng" dirty="0">
              <a:solidFill>
                <a:srgbClr val="FFFF00"/>
              </a:solidFill>
              <a:uFill>
                <a:solidFill>
                  <a:schemeClr val="accent3"/>
                </a:solidFill>
              </a:uFill>
              <a:latin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980728"/>
            <a:ext cx="6190456" cy="27363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i="1" u="dotted" dirty="0" smtClean="0">
                <a:ln w="500">
                  <a:solidFill>
                    <a:srgbClr val="026C4B"/>
                  </a:solidFill>
                </a:ln>
                <a:solidFill>
                  <a:srgbClr val="FF0000"/>
                </a:solidFill>
              </a:rPr>
              <a:t>ГРИМ –</a:t>
            </a:r>
            <a:r>
              <a:rPr lang="ru-RU" sz="4400" i="1" u="dotted" dirty="0" smtClean="0">
                <a:solidFill>
                  <a:srgbClr val="FF0000"/>
                </a:solidFill>
              </a:rPr>
              <a:t> </a:t>
            </a:r>
            <a:br>
              <a:rPr lang="ru-RU" sz="4400" i="1" u="dotted" dirty="0" smtClean="0">
                <a:solidFill>
                  <a:srgbClr val="FF0000"/>
                </a:solidFill>
              </a:rPr>
            </a:br>
            <a:r>
              <a:rPr lang="ru-RU" sz="4400" i="1" u="dotted" dirty="0" smtClean="0">
                <a:solidFill>
                  <a:srgbClr val="FF0000"/>
                </a:solidFill>
              </a:rPr>
              <a:t>ИСКУССТВО ИЗМЕНЕНИЯ ВНЕШНОСТИ АКТЁРА</a:t>
            </a:r>
            <a:endParaRPr lang="ru-RU" sz="4400" i="1" u="dotted" dirty="0">
              <a:solidFill>
                <a:srgbClr val="FF0000"/>
              </a:solidFill>
            </a:endParaRPr>
          </a:p>
        </p:txBody>
      </p:sp>
      <p:pic>
        <p:nvPicPr>
          <p:cNvPr id="7" name="Picture 2" descr="http://botinok.co.il/sites/default/files/images/a8ca91f2a0e31448908d227900b5e1f1_1IMG_1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645024"/>
            <a:ext cx="3600400" cy="2898323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</p:pic>
      <p:pic>
        <p:nvPicPr>
          <p:cNvPr id="8" name="Picture 2" descr="E:\Фотографии\2017\WP_20161129_007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35757">
            <a:off x="799334" y="530061"/>
            <a:ext cx="2429492" cy="2644462"/>
          </a:xfrm>
          <a:prstGeom prst="rect">
            <a:avLst/>
          </a:prstGeom>
          <a:noFill/>
          <a:ln>
            <a:solidFill>
              <a:srgbClr val="FF0066"/>
            </a:solidFill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188640"/>
            <a:ext cx="7128792" cy="201622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В современном мире существует 2 метода грима: </a:t>
            </a:r>
            <a:r>
              <a:rPr lang="ru-RU" b="1" dirty="0" smtClean="0"/>
              <a:t>живописный</a:t>
            </a:r>
            <a:r>
              <a:rPr lang="ru-RU" dirty="0" smtClean="0"/>
              <a:t> и </a:t>
            </a:r>
            <a:r>
              <a:rPr lang="ru-RU" b="1" dirty="0" smtClean="0"/>
              <a:t>объемный</a:t>
            </a:r>
            <a:r>
              <a:rPr lang="ru-RU" dirty="0" smtClean="0"/>
              <a:t>. </a:t>
            </a:r>
          </a:p>
          <a:p>
            <a:pPr algn="ctr"/>
            <a:endParaRPr lang="ru-RU" b="1" i="1" u="sng" dirty="0" smtClean="0"/>
          </a:p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ЖИВОПИСНЫЙ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b="1" i="1" u="sng" dirty="0" smtClean="0">
                <a:solidFill>
                  <a:srgbClr val="FF0000"/>
                </a:solidFill>
              </a:rPr>
              <a:t>ГРИМ</a:t>
            </a:r>
          </a:p>
          <a:p>
            <a:pPr algn="ctr">
              <a:buNone/>
            </a:pPr>
            <a:r>
              <a:rPr lang="ru-RU" dirty="0" smtClean="0"/>
              <a:t>(</a:t>
            </a:r>
            <a:r>
              <a:rPr lang="ru-RU" b="1" i="1" dirty="0" smtClean="0"/>
              <a:t>включает только краски</a:t>
            </a:r>
            <a:r>
              <a:rPr lang="ru-RU" dirty="0" smtClean="0"/>
              <a:t>)  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340768"/>
            <a:ext cx="1547664" cy="11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 descr="http://botinok.co.il/sites/default/files/images/a8ca91f2a0e31448908d227900b5e1f1_1IMG_1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348880"/>
            <a:ext cx="2772978" cy="2232248"/>
          </a:xfrm>
          <a:prstGeom prst="rect">
            <a:avLst/>
          </a:prstGeom>
          <a:noFill/>
        </p:spPr>
      </p:pic>
      <p:pic>
        <p:nvPicPr>
          <p:cNvPr id="8196" name="Picture 4" descr="http://ufogxcom.net/uploads/posts/2011-03/1300726353_1300711689_9iwdzxhfy4nslqv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797152"/>
            <a:ext cx="3168352" cy="1797320"/>
          </a:xfrm>
          <a:prstGeom prst="rect">
            <a:avLst/>
          </a:prstGeom>
          <a:noFill/>
        </p:spPr>
      </p:pic>
      <p:pic>
        <p:nvPicPr>
          <p:cNvPr id="8198" name="Picture 6" descr="http://i.timeout.ru/pix/412899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2564904"/>
            <a:ext cx="3456384" cy="2240889"/>
          </a:xfrm>
          <a:prstGeom prst="rect">
            <a:avLst/>
          </a:prstGeom>
          <a:noFill/>
        </p:spPr>
      </p:pic>
      <p:pic>
        <p:nvPicPr>
          <p:cNvPr id="8200" name="Picture 8" descr="http://artstilist.ru/_ph/8/2/765052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636046"/>
            <a:ext cx="3268184" cy="2174053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>
            <a:off x="5796136" y="1556792"/>
            <a:ext cx="151216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187624" y="1556792"/>
            <a:ext cx="576064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347864" y="2204864"/>
            <a:ext cx="144016" cy="24482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868144" y="1988840"/>
            <a:ext cx="50405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7504" y="692696"/>
            <a:ext cx="88924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FF0000"/>
                </a:solidFill>
              </a:rPr>
              <a:t>ОБЪЕМНЫЙ  ГРИМ </a:t>
            </a:r>
            <a:r>
              <a:rPr lang="ru-RU" sz="2800" dirty="0" smtClean="0"/>
              <a:t>предполагает  использование наклеек из латекса и  силикона (например, накладные лысины, носы, щёки, бородавки)</a:t>
            </a:r>
          </a:p>
        </p:txBody>
      </p:sp>
      <p:pic>
        <p:nvPicPr>
          <p:cNvPr id="7172" name="Picture 4" descr="http://novaopt.ru/assets/images2/lysina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32855"/>
            <a:ext cx="2952328" cy="2213279"/>
          </a:xfrm>
          <a:prstGeom prst="rect">
            <a:avLst/>
          </a:prstGeom>
          <a:noFill/>
        </p:spPr>
      </p:pic>
      <p:pic>
        <p:nvPicPr>
          <p:cNvPr id="7176" name="Picture 8" descr="http://artstilist.ru/_ph/8/2/323178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204864"/>
            <a:ext cx="4206029" cy="2492896"/>
          </a:xfrm>
          <a:prstGeom prst="rect">
            <a:avLst/>
          </a:prstGeom>
          <a:noFill/>
        </p:spPr>
      </p:pic>
      <p:pic>
        <p:nvPicPr>
          <p:cNvPr id="7180" name="Picture 12" descr="http://artstilist.ru/_ph/8/2/1391638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365104"/>
            <a:ext cx="3672408" cy="2343238"/>
          </a:xfrm>
          <a:prstGeom prst="rect">
            <a:avLst/>
          </a:prstGeom>
          <a:noFill/>
        </p:spPr>
      </p:pic>
      <p:pic>
        <p:nvPicPr>
          <p:cNvPr id="2050" name="Picture 2" descr="C:\Users\Владимир\Загрузки\lateksnyy-protez-roga-mutanta-174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725144"/>
            <a:ext cx="1988840" cy="198884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5"/>
            <a:ext cx="8712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А еще </a:t>
            </a:r>
            <a:r>
              <a:rPr lang="ru-RU" sz="2800" i="1" dirty="0" smtClean="0"/>
              <a:t>ОБЪЕМНЫЙ</a:t>
            </a:r>
            <a:r>
              <a:rPr lang="ru-RU" sz="2800" dirty="0" smtClean="0"/>
              <a:t>  ГРИМ предполагает использование постижерных изделий :</a:t>
            </a:r>
          </a:p>
          <a:p>
            <a:pPr>
              <a:buFontTx/>
              <a:buChar char="-"/>
            </a:pPr>
            <a:r>
              <a:rPr lang="ru-RU" sz="2800" dirty="0" smtClean="0"/>
              <a:t>(борода, усы, парик, брови), </a:t>
            </a:r>
          </a:p>
          <a:p>
            <a:pPr>
              <a:buFontTx/>
              <a:buChar char="-"/>
            </a:pPr>
            <a:r>
              <a:rPr lang="ru-RU" sz="2800" dirty="0" smtClean="0"/>
              <a:t> вставные челюсти, </a:t>
            </a:r>
          </a:p>
          <a:p>
            <a:pPr>
              <a:buFontTx/>
              <a:buChar char="-"/>
            </a:pPr>
            <a:r>
              <a:rPr lang="ru-RU" sz="2800" dirty="0" smtClean="0"/>
              <a:t>клыки</a:t>
            </a:r>
            <a:endParaRPr lang="ru-RU" dirty="0" smtClean="0"/>
          </a:p>
        </p:txBody>
      </p:sp>
      <p:pic>
        <p:nvPicPr>
          <p:cNvPr id="3" name="Picture 2" descr="http://www.officialcostumes.com/~/media/products/oc/accessories/shop-by-accessory-type/wigs/884017860-cutie-doll-blue-adult-wig-official-masks-and-wigs-000.ash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2852936"/>
            <a:ext cx="2051720" cy="2253924"/>
          </a:xfrm>
          <a:prstGeom prst="rect">
            <a:avLst/>
          </a:prstGeom>
          <a:noFill/>
        </p:spPr>
      </p:pic>
      <p:pic>
        <p:nvPicPr>
          <p:cNvPr id="5" name="Picture 10" descr="http://www.kublog.ru/uploads/images/topic/2013/02/27/6eec75ea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9704" y="908720"/>
            <a:ext cx="2664296" cy="1892372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725144"/>
            <a:ext cx="2132856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 descr="https://veils.ru/wa-data/public/shop/products/30/17/1730/images/752/752.9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7" y="2204864"/>
            <a:ext cx="2122201" cy="2016224"/>
          </a:xfrm>
          <a:prstGeom prst="rect">
            <a:avLst/>
          </a:prstGeom>
          <a:noFill/>
        </p:spPr>
      </p:pic>
      <p:pic>
        <p:nvPicPr>
          <p:cNvPr id="3074" name="Picture 2" descr="C:\Users\Владимир\Загрузки\vampir1-500x5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673424"/>
            <a:ext cx="1979712" cy="1979712"/>
          </a:xfrm>
          <a:prstGeom prst="rect">
            <a:avLst/>
          </a:prstGeom>
          <a:noFill/>
        </p:spPr>
      </p:pic>
      <p:pic>
        <p:nvPicPr>
          <p:cNvPr id="3075" name="Picture 3" descr="C:\Users\Владимир\Загрузки\брови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51720" y="2204864"/>
            <a:ext cx="2182670" cy="2674841"/>
          </a:xfrm>
          <a:prstGeom prst="rect">
            <a:avLst/>
          </a:prstGeom>
          <a:noFill/>
        </p:spPr>
      </p:pic>
      <p:pic>
        <p:nvPicPr>
          <p:cNvPr id="11" name="Picture 16" descr="http://img.radio.cz/pictures/c/foto/ponomarev/taupes_vla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82328" y="4293096"/>
            <a:ext cx="3729563" cy="2564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04088"/>
            <a:ext cx="9036496" cy="1284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Сегодня вы попробуете поработать с </a:t>
            </a:r>
            <a:r>
              <a:rPr lang="ru-RU" sz="2800" dirty="0" smtClean="0">
                <a:solidFill>
                  <a:srgbClr val="FF0000"/>
                </a:solidFill>
              </a:rPr>
              <a:t>живописным гримом </a:t>
            </a:r>
            <a:r>
              <a:rPr lang="ru-RU" sz="2800" dirty="0" smtClean="0"/>
              <a:t>сами Вот такой грим должен будет у вас получиться : </a:t>
            </a:r>
            <a:br>
              <a:rPr lang="ru-RU" sz="2800" dirty="0" smtClean="0"/>
            </a:br>
            <a:r>
              <a:rPr lang="ru-RU" sz="2800" b="1" i="1" dirty="0" smtClean="0">
                <a:solidFill>
                  <a:srgbClr val="FF33CC"/>
                </a:solidFill>
              </a:rPr>
              <a:t>девочки – бабочки</a:t>
            </a:r>
            <a:r>
              <a:rPr lang="ru-RU" sz="2800" b="1" i="1" dirty="0" smtClean="0"/>
              <a:t>, </a:t>
            </a:r>
            <a:r>
              <a:rPr lang="ru-RU" sz="2800" b="1" i="1" dirty="0" smtClean="0">
                <a:solidFill>
                  <a:srgbClr val="00B0F0"/>
                </a:solidFill>
              </a:rPr>
              <a:t>мальчики – летучие мыши</a:t>
            </a:r>
            <a:endParaRPr lang="ru-RU" sz="2800" b="1" i="1" dirty="0">
              <a:solidFill>
                <a:srgbClr val="00B0F0"/>
              </a:solidFill>
            </a:endParaRPr>
          </a:p>
        </p:txBody>
      </p:sp>
      <p:pic>
        <p:nvPicPr>
          <p:cNvPr id="1026" name="Picture 2" descr="E:\Алена Рабочий стол\Программа ТЕАТРАЛЬНАЯ\ГРИМ\бабоч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5320" y="2060849"/>
            <a:ext cx="2460575" cy="3672408"/>
          </a:xfrm>
          <a:prstGeom prst="rect">
            <a:avLst/>
          </a:prstGeom>
          <a:noFill/>
        </p:spPr>
      </p:pic>
      <p:pic>
        <p:nvPicPr>
          <p:cNvPr id="1027" name="Picture 3" descr="E:\Алена Рабочий стол\Программа ТЕАТРАЛЬНАЯ\ГРИМ\бэтмэ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1" y="2096852"/>
            <a:ext cx="2472274" cy="3708412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>
            <a:off x="2195736" y="1916832"/>
            <a:ext cx="0" cy="576064"/>
          </a:xfrm>
          <a:prstGeom prst="straightConnector1">
            <a:avLst/>
          </a:prstGeom>
          <a:ln w="38100" cmpd="sng">
            <a:solidFill>
              <a:srgbClr val="FF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588224" y="1916832"/>
            <a:ext cx="0" cy="648072"/>
          </a:xfrm>
          <a:prstGeom prst="straightConnector1">
            <a:avLst/>
          </a:prstGeom>
          <a:ln w="381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Содержимое 2"/>
          <p:cNvSpPr txBox="1">
            <a:spLocks/>
          </p:cNvSpPr>
          <p:nvPr/>
        </p:nvSpPr>
        <p:spPr>
          <a:xfrm>
            <a:off x="1259632" y="5733256"/>
            <a:ext cx="6696744" cy="1008112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Самое главное правило: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работать чистыми руками!!!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Берем влажные антибактериальные салфетки , тщательно протираем руки и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НАЧИНАЕМ…</a:t>
            </a: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0"/>
            <a:ext cx="9144000" cy="95334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2800" b="1" dirty="0" smtClean="0"/>
              <a:t>ИНСТРУКЦИЯ ПО НАНЕСЕНИЮ ГРИМА.</a:t>
            </a:r>
          </a:p>
          <a:p>
            <a:pPr algn="ctr"/>
            <a:endParaRPr lang="ru-RU" sz="1100" b="1" dirty="0" smtClean="0"/>
          </a:p>
          <a:p>
            <a:pPr algn="ctr"/>
            <a:r>
              <a:rPr lang="ru-RU" sz="2800" b="1" dirty="0" smtClean="0"/>
              <a:t>Начинаем работать с КОНТУРОМ ГЛАЗ:</a:t>
            </a:r>
          </a:p>
        </p:txBody>
      </p:sp>
      <p:pic>
        <p:nvPicPr>
          <p:cNvPr id="5122" name="Picture 2" descr="E:\Фотографии\2016\Видео\WP_20170216_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2160240" cy="1656184"/>
          </a:xfrm>
          <a:prstGeom prst="rect">
            <a:avLst/>
          </a:prstGeom>
          <a:noFill/>
        </p:spPr>
      </p:pic>
      <p:pic>
        <p:nvPicPr>
          <p:cNvPr id="5123" name="Picture 3" descr="E:\Фотографии\2016\Видео\WP_20170216_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1268760"/>
            <a:ext cx="2123728" cy="1584176"/>
          </a:xfrm>
          <a:prstGeom prst="rect">
            <a:avLst/>
          </a:prstGeom>
          <a:noFill/>
        </p:spPr>
      </p:pic>
      <p:pic>
        <p:nvPicPr>
          <p:cNvPr id="5124" name="Picture 4" descr="E:\Фотографии\2016\Видео\WP_20170216_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919800"/>
            <a:ext cx="2088232" cy="1939072"/>
          </a:xfrm>
          <a:prstGeom prst="rect">
            <a:avLst/>
          </a:prstGeom>
          <a:noFill/>
        </p:spPr>
      </p:pic>
      <p:pic>
        <p:nvPicPr>
          <p:cNvPr id="5125" name="Picture 5" descr="E:\Фотографии\2016\Видео\WP_20170216_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924944"/>
            <a:ext cx="2304256" cy="2016224"/>
          </a:xfrm>
          <a:prstGeom prst="rect">
            <a:avLst/>
          </a:prstGeom>
          <a:noFill/>
        </p:spPr>
      </p:pic>
      <p:pic>
        <p:nvPicPr>
          <p:cNvPr id="5126" name="Picture 6" descr="E:\Фотографии\2016\Видео\WP_20170216_0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869160"/>
            <a:ext cx="2160240" cy="1988840"/>
          </a:xfrm>
          <a:prstGeom prst="rect">
            <a:avLst/>
          </a:prstGeom>
          <a:noFill/>
        </p:spPr>
      </p:pic>
      <p:pic>
        <p:nvPicPr>
          <p:cNvPr id="5127" name="Picture 7" descr="E:\Фотографии\2016\Видео\WP_20170216_0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0272" y="4869160"/>
            <a:ext cx="2123728" cy="1988840"/>
          </a:xfrm>
          <a:prstGeom prst="rect">
            <a:avLst/>
          </a:prstGeom>
          <a:noFill/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4644008" y="1340768"/>
            <a:ext cx="72008" cy="5517232"/>
          </a:xfrm>
          <a:prstGeom prst="line">
            <a:avLst/>
          </a:prstGeom>
          <a:ln w="38100" cap="rnd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499992" y="1340768"/>
            <a:ext cx="72008" cy="5517232"/>
          </a:xfrm>
          <a:prstGeom prst="line">
            <a:avLst/>
          </a:prstGeom>
          <a:ln w="38100" cap="rnd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716016" y="1268760"/>
            <a:ext cx="2304256" cy="1656184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сначала рисуем контур над бровью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020272" y="2852936"/>
            <a:ext cx="2123728" cy="2016224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2. вырисовываем непрерывную линию по виску и ниже, по щеке.</a:t>
            </a:r>
          </a:p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716016" y="4941168"/>
            <a:ext cx="2304256" cy="1916832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3.</a:t>
            </a:r>
            <a:r>
              <a:rPr lang="ru-RU" dirty="0" smtClean="0"/>
              <a:t> симметрично обводим контуром вокруг второго глаза. </a:t>
            </a:r>
          </a:p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339752" y="1268760"/>
            <a:ext cx="2088232" cy="1656184"/>
          </a:xfrm>
          <a:prstGeom prst="rect">
            <a:avLst/>
          </a:prstGeom>
          <a:solidFill>
            <a:srgbClr val="FF33CC">
              <a:alpha val="46000"/>
            </a:srgbClr>
          </a:solidFill>
          <a:ln>
            <a:solidFill>
              <a:srgbClr val="FF33CC"/>
            </a:solidFill>
          </a:ln>
          <a:scene3d>
            <a:camera prst="orthographicFront"/>
            <a:lightRig rig="threePt" dir="t"/>
          </a:scene3d>
          <a:sp3d extrusionH="76200">
            <a:extrusionClr>
              <a:srgbClr val="FF33CC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1. сначала рисуем контур над бровью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79512" y="2924944"/>
            <a:ext cx="2160240" cy="1944216"/>
          </a:xfrm>
          <a:prstGeom prst="rect">
            <a:avLst/>
          </a:prstGeom>
          <a:solidFill>
            <a:srgbClr val="FF33CC">
              <a:alpha val="46000"/>
            </a:srgbClr>
          </a:solidFill>
          <a:ln>
            <a:solidFill>
              <a:srgbClr val="FF33CC"/>
            </a:solidFill>
          </a:ln>
          <a:scene3d>
            <a:camera prst="orthographicFront"/>
            <a:lightRig rig="threePt" dir="t"/>
          </a:scene3d>
          <a:sp3d extrusionH="76200">
            <a:extrusionClr>
              <a:srgbClr val="FF33CC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2. вырисовываем непрерывную линию по виску и ниже, по щеке.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339752" y="4869160"/>
            <a:ext cx="2088232" cy="1988840"/>
          </a:xfrm>
          <a:prstGeom prst="rect">
            <a:avLst/>
          </a:prstGeom>
          <a:solidFill>
            <a:srgbClr val="FF33CC">
              <a:alpha val="46000"/>
            </a:srgbClr>
          </a:solidFill>
          <a:ln>
            <a:solidFill>
              <a:srgbClr val="FF33CC"/>
            </a:solidFill>
          </a:ln>
          <a:scene3d>
            <a:camera prst="orthographicFront"/>
            <a:lightRig rig="threePt" dir="t"/>
          </a:scene3d>
          <a:sp3d extrusionH="76200">
            <a:extrusionClr>
              <a:srgbClr val="FF33CC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3.</a:t>
            </a:r>
            <a:r>
              <a:rPr lang="ru-RU" dirty="0" smtClean="0"/>
              <a:t> симметрично обводим контуром вокруг второго глаза. </a:t>
            </a:r>
          </a:p>
          <a:p>
            <a:pPr algn="ctr"/>
            <a:endParaRPr lang="ru-RU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 flipH="1">
            <a:off x="2411760" y="242088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300192" y="2420888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763688" y="4293096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7164288" y="4365104"/>
            <a:ext cx="15121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>
            <a:off x="2483768" y="6309320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6300192" y="6165304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7647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Гримируем внутри КОНТУРА: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644008" y="1340768"/>
            <a:ext cx="72008" cy="5517232"/>
          </a:xfrm>
          <a:prstGeom prst="line">
            <a:avLst/>
          </a:prstGeom>
          <a:ln w="38100" cap="rnd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499992" y="1340768"/>
            <a:ext cx="72008" cy="5517232"/>
          </a:xfrm>
          <a:prstGeom prst="line">
            <a:avLst/>
          </a:prstGeom>
          <a:ln w="38100" cap="rnd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788024" y="980728"/>
            <a:ext cx="2304256" cy="1944216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4. Обводим глаза  внутри контура овалом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092280" y="2924944"/>
            <a:ext cx="2051720" cy="1944216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5.Раскрашиваем внутри контура, оставляя светлым внутри овалов</a:t>
            </a:r>
          </a:p>
          <a:p>
            <a:pPr algn="ctr"/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716016" y="4869160"/>
            <a:ext cx="2448272" cy="1988840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6. Обводим снаружи контура контрастным белым гримом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339752" y="980728"/>
            <a:ext cx="2088232" cy="1656184"/>
          </a:xfrm>
          <a:prstGeom prst="rect">
            <a:avLst/>
          </a:prstGeom>
          <a:solidFill>
            <a:srgbClr val="FF33CC">
              <a:alpha val="46000"/>
            </a:srgbClr>
          </a:solidFill>
          <a:ln>
            <a:solidFill>
              <a:srgbClr val="FF33CC"/>
            </a:solidFill>
          </a:ln>
          <a:scene3d>
            <a:camera prst="orthographicFront"/>
            <a:lightRig rig="threePt" dir="t"/>
          </a:scene3d>
          <a:sp3d extrusionH="76200">
            <a:extrusionClr>
              <a:srgbClr val="FF33CC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4.Раскрашиваем внутри контура, можно в несколько линий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23528" y="2924944"/>
            <a:ext cx="2088232" cy="1944216"/>
          </a:xfrm>
          <a:prstGeom prst="rect">
            <a:avLst/>
          </a:prstGeom>
          <a:solidFill>
            <a:srgbClr val="FF33CC">
              <a:alpha val="46000"/>
            </a:srgbClr>
          </a:solidFill>
          <a:ln>
            <a:solidFill>
              <a:srgbClr val="FF33CC"/>
            </a:solidFill>
          </a:ln>
          <a:scene3d>
            <a:camera prst="orthographicFront"/>
            <a:lightRig rig="threePt" dir="t"/>
          </a:scene3d>
          <a:sp3d extrusionH="76200">
            <a:extrusionClr>
              <a:srgbClr val="FF33CC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5.Украшаем   внутри контура узорами: ресничками, точками и прочим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67744" y="4869160"/>
            <a:ext cx="2160240" cy="1988840"/>
          </a:xfrm>
          <a:prstGeom prst="rect">
            <a:avLst/>
          </a:prstGeom>
          <a:solidFill>
            <a:srgbClr val="FF33CC">
              <a:alpha val="46000"/>
            </a:srgbClr>
          </a:solidFill>
          <a:ln>
            <a:solidFill>
              <a:srgbClr val="FF33CC"/>
            </a:solidFill>
          </a:ln>
          <a:scene3d>
            <a:camera prst="orthographicFront"/>
            <a:lightRig rig="threePt" dir="t"/>
          </a:scene3d>
          <a:sp3d extrusionH="76200">
            <a:extrusionClr>
              <a:srgbClr val="FF33CC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6. Рисуем на переносице  точки - от крыльев носа вверх, к лбу</a:t>
            </a:r>
            <a:endParaRPr lang="ru-RU" dirty="0"/>
          </a:p>
        </p:txBody>
      </p:sp>
      <p:pic>
        <p:nvPicPr>
          <p:cNvPr id="6146" name="Picture 2" descr="E:\Фотографии\2016\Видео\WP_20170216_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531" y="980728"/>
            <a:ext cx="2000222" cy="1944216"/>
          </a:xfrm>
          <a:prstGeom prst="rect">
            <a:avLst/>
          </a:prstGeom>
          <a:noFill/>
        </p:spPr>
      </p:pic>
      <p:pic>
        <p:nvPicPr>
          <p:cNvPr id="6147" name="Picture 3" descr="E:\Фотографии\2016\Видео\WP_20170216_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980728"/>
            <a:ext cx="1944216" cy="1944216"/>
          </a:xfrm>
          <a:prstGeom prst="rect">
            <a:avLst/>
          </a:prstGeom>
          <a:noFill/>
        </p:spPr>
      </p:pic>
      <p:cxnSp>
        <p:nvCxnSpPr>
          <p:cNvPr id="20" name="Прямая со стрелкой 19"/>
          <p:cNvCxnSpPr/>
          <p:nvPr/>
        </p:nvCxnSpPr>
        <p:spPr>
          <a:xfrm flipH="1">
            <a:off x="2483768" y="2708920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300192" y="2420888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331640" y="465313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8" name="Picture 4" descr="E:\Фотографии\2016\Видео\WP_20170216_0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2492896"/>
            <a:ext cx="2160240" cy="2681676"/>
          </a:xfrm>
          <a:prstGeom prst="rect">
            <a:avLst/>
          </a:prstGeom>
          <a:noFill/>
        </p:spPr>
      </p:pic>
      <p:pic>
        <p:nvPicPr>
          <p:cNvPr id="6149" name="Picture 5" descr="E:\Фотографии\2016\Видео\WP_20170216_0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564904"/>
            <a:ext cx="2304256" cy="2348880"/>
          </a:xfrm>
          <a:prstGeom prst="rect">
            <a:avLst/>
          </a:prstGeom>
          <a:noFill/>
        </p:spPr>
      </p:pic>
      <p:pic>
        <p:nvPicPr>
          <p:cNvPr id="6150" name="Picture 6" descr="E:\Фотографии\2016\Видео\WP_20170216_02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4869161"/>
            <a:ext cx="1979712" cy="1988840"/>
          </a:xfrm>
          <a:prstGeom prst="rect">
            <a:avLst/>
          </a:prstGeom>
          <a:noFill/>
        </p:spPr>
      </p:pic>
      <p:pic>
        <p:nvPicPr>
          <p:cNvPr id="6151" name="Picture 7" descr="E:\Фотографии\2016\Видео\WP_20170216_0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4841776"/>
            <a:ext cx="1944216" cy="2016224"/>
          </a:xfrm>
          <a:prstGeom prst="rect">
            <a:avLst/>
          </a:prstGeom>
          <a:noFill/>
        </p:spPr>
      </p:pic>
      <p:cxnSp>
        <p:nvCxnSpPr>
          <p:cNvPr id="34" name="Прямая со стрелкой 33"/>
          <p:cNvCxnSpPr/>
          <p:nvPr/>
        </p:nvCxnSpPr>
        <p:spPr>
          <a:xfrm flipH="1">
            <a:off x="7164288" y="4509120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444208" y="6453336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627784" y="6741368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764704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800" b="1" dirty="0" smtClean="0"/>
              <a:t>Рисуем  мелкие детали, работаем за контуром глаз: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644008" y="1340768"/>
            <a:ext cx="72008" cy="5517232"/>
          </a:xfrm>
          <a:prstGeom prst="line">
            <a:avLst/>
          </a:prstGeom>
          <a:ln w="38100" cap="rnd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499992" y="1340768"/>
            <a:ext cx="72008" cy="5517232"/>
          </a:xfrm>
          <a:prstGeom prst="line">
            <a:avLst/>
          </a:prstGeom>
          <a:ln w="38100" cap="rnd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788024" y="980728"/>
            <a:ext cx="2304256" cy="1944216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7. Рисуем на чёрном фоне серебристые брови, а на щеках серебристые штрихи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732240" y="2924944"/>
            <a:ext cx="2411760" cy="2232248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8. Рисуем  на середине лба «мордочку» летучей мыши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5157192"/>
            <a:ext cx="2448272" cy="1700808"/>
          </a:xfrm>
          <a:prstGeom prst="rect">
            <a:avLst/>
          </a:prstGeom>
          <a:solidFill>
            <a:schemeClr val="accent1"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9. Закрашиваем «мордочку» и на верхних веках проводим красную линию 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339752" y="980728"/>
            <a:ext cx="2088232" cy="1944216"/>
          </a:xfrm>
          <a:prstGeom prst="rect">
            <a:avLst/>
          </a:prstGeom>
          <a:solidFill>
            <a:srgbClr val="FF33CC">
              <a:alpha val="46000"/>
            </a:srgbClr>
          </a:solidFill>
          <a:ln>
            <a:solidFill>
              <a:srgbClr val="FF33CC"/>
            </a:solidFill>
          </a:ln>
          <a:scene3d>
            <a:camera prst="orthographicFront"/>
            <a:lightRig rig="threePt" dir="t"/>
          </a:scene3d>
          <a:sp3d extrusionH="76200">
            <a:extrusionClr>
              <a:srgbClr val="FF33CC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7. В центре лба рисуем сердечко и от него проводим «усики»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23528" y="2924944"/>
            <a:ext cx="2088232" cy="2160240"/>
          </a:xfrm>
          <a:prstGeom prst="rect">
            <a:avLst/>
          </a:prstGeom>
          <a:solidFill>
            <a:srgbClr val="FF33CC">
              <a:alpha val="46000"/>
            </a:srgbClr>
          </a:solidFill>
          <a:ln>
            <a:solidFill>
              <a:srgbClr val="FF33CC"/>
            </a:solidFill>
          </a:ln>
          <a:scene3d>
            <a:camera prst="orthographicFront"/>
            <a:lightRig rig="threePt" dir="t"/>
          </a:scene3d>
          <a:sp3d extrusionH="76200">
            <a:extrusionClr>
              <a:srgbClr val="FF33CC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/>
              <a:t>8. Вот наша бабочка готова…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267744" y="5085184"/>
            <a:ext cx="2160240" cy="1772816"/>
          </a:xfrm>
          <a:prstGeom prst="rect">
            <a:avLst/>
          </a:prstGeom>
          <a:solidFill>
            <a:srgbClr val="FF33CC">
              <a:alpha val="46000"/>
            </a:srgbClr>
          </a:solidFill>
          <a:ln>
            <a:solidFill>
              <a:srgbClr val="FF33CC"/>
            </a:solidFill>
          </a:ln>
          <a:scene3d>
            <a:camera prst="orthographicFront"/>
            <a:lightRig rig="threePt" dir="t"/>
          </a:scene3d>
          <a:sp3d extrusionH="76200">
            <a:extrusionClr>
              <a:srgbClr val="FF33CC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9. Для завершения образа можно покрыть губы  любым гримом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2555776" y="2564904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372200" y="2564904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1331640" y="465313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7308304" y="4653136"/>
            <a:ext cx="9361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6516216" y="6669360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627784" y="6741368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E:\Фотографии\2016\Видео\WP_20170216_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979810"/>
            <a:ext cx="1969261" cy="1944216"/>
          </a:xfrm>
          <a:prstGeom prst="rect">
            <a:avLst/>
          </a:prstGeom>
          <a:noFill/>
        </p:spPr>
      </p:pic>
      <p:pic>
        <p:nvPicPr>
          <p:cNvPr id="7171" name="Picture 3" descr="E:\Фотографии\2016\Видео\WP_20170216_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924944"/>
            <a:ext cx="2052228" cy="2160240"/>
          </a:xfrm>
          <a:prstGeom prst="rect">
            <a:avLst/>
          </a:prstGeom>
          <a:noFill/>
        </p:spPr>
      </p:pic>
      <p:pic>
        <p:nvPicPr>
          <p:cNvPr id="27" name="Рисунок 26" descr="C:\Users\Владимир\Загрузки\грим 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725144"/>
            <a:ext cx="2088232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E:\Фотографии\2016\Видео\WP_20170216_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980728"/>
            <a:ext cx="1927243" cy="2149285"/>
          </a:xfrm>
          <a:prstGeom prst="rect">
            <a:avLst/>
          </a:prstGeom>
          <a:noFill/>
        </p:spPr>
      </p:pic>
      <p:pic>
        <p:nvPicPr>
          <p:cNvPr id="7173" name="Picture 5" descr="E:\Фотографии\2016\Видео\WP_20170216_02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2924945"/>
            <a:ext cx="1944216" cy="2223956"/>
          </a:xfrm>
          <a:prstGeom prst="rect">
            <a:avLst/>
          </a:prstGeom>
          <a:noFill/>
        </p:spPr>
      </p:pic>
      <p:pic>
        <p:nvPicPr>
          <p:cNvPr id="7174" name="Picture 6" descr="E:\Фотографии\2016\Видео\WP_20170216_0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64288" y="4832969"/>
            <a:ext cx="1979712" cy="21839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980728"/>
            <a:ext cx="7239000" cy="595448"/>
          </a:xfrm>
        </p:spPr>
        <p:txBody>
          <a:bodyPr/>
          <a:lstStyle/>
          <a:p>
            <a:r>
              <a:rPr lang="ru-RU" dirty="0" smtClean="0"/>
              <a:t>Фото в гриме на память.</a:t>
            </a:r>
            <a:endParaRPr lang="ru-RU" dirty="0"/>
          </a:p>
        </p:txBody>
      </p:sp>
      <p:pic>
        <p:nvPicPr>
          <p:cNvPr id="4" name="Рисунок 3" descr="C:\Users\Владимир\Загрузки\грим 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9144000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7"/>
          <p:cNvSpPr txBox="1">
            <a:spLocks/>
          </p:cNvSpPr>
          <p:nvPr/>
        </p:nvSpPr>
        <p:spPr>
          <a:xfrm>
            <a:off x="0" y="116632"/>
            <a:ext cx="8316416" cy="11521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endParaRPr lang="ru-RU" sz="2300" dirty="0" smtClean="0"/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Char char="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4868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Цель нашего занятия: </a:t>
            </a:r>
            <a:r>
              <a:rPr lang="ru-RU" dirty="0" smtClean="0"/>
              <a:t>познакомиться с понятием «грим»,</a:t>
            </a:r>
          </a:p>
          <a:p>
            <a:pPr algn="ctr"/>
            <a:r>
              <a:rPr lang="ru-RU" dirty="0" smtClean="0"/>
              <a:t> с особенностями сценического грима,  с его историей, </a:t>
            </a:r>
          </a:p>
          <a:p>
            <a:pPr algn="ctr"/>
            <a:r>
              <a:rPr lang="ru-RU" dirty="0" smtClean="0"/>
              <a:t>научиться простейшим приемам накладывания живописного грима</a:t>
            </a:r>
            <a:endParaRPr lang="ru-RU" dirty="0"/>
          </a:p>
        </p:txBody>
      </p:sp>
      <p:pic>
        <p:nvPicPr>
          <p:cNvPr id="8" name="Рисунок 7" descr="C:\Users\Владимир\Загрузки\грим 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393313">
            <a:off x="224248" y="2439369"/>
            <a:ext cx="3112613" cy="1856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Владимир\Desktop\презентация\DSC_001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screen"/>
          <a:stretch>
            <a:fillRect/>
          </a:stretch>
        </p:blipFill>
        <p:spPr bwMode="auto">
          <a:xfrm>
            <a:off x="2699792" y="3697620"/>
            <a:ext cx="4750304" cy="3160380"/>
          </a:xfrm>
          <a:prstGeom prst="rect">
            <a:avLst/>
          </a:prstGeom>
          <a:noFill/>
        </p:spPr>
      </p:pic>
      <p:pic>
        <p:nvPicPr>
          <p:cNvPr id="15362" name="Picture 2" descr="http://www.xn--f1alv.xn--p1ai/IMG/2cf3a1e0ad770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69232">
            <a:off x="6269261" y="2793981"/>
            <a:ext cx="2587456" cy="1848183"/>
          </a:xfrm>
          <a:prstGeom prst="rect">
            <a:avLst/>
          </a:prstGeom>
          <a:noFill/>
        </p:spPr>
      </p:pic>
      <p:pic>
        <p:nvPicPr>
          <p:cNvPr id="15364" name="Picture 4" descr="http://images.by.prom.st/14667029_w640_h640__ypvo4gbuo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240026">
            <a:off x="413838" y="4747284"/>
            <a:ext cx="2339167" cy="1754375"/>
          </a:xfrm>
          <a:prstGeom prst="rect">
            <a:avLst/>
          </a:prstGeom>
          <a:noFill/>
        </p:spPr>
      </p:pic>
      <p:pic>
        <p:nvPicPr>
          <p:cNvPr id="15366" name="Picture 6" descr="http://gorodz.info/sites/gorodz/files/news-thumbs/teatr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63888" y="1844824"/>
            <a:ext cx="2711522" cy="1800199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7859216" cy="65033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 smtClean="0"/>
              <a:t>Происхождение слова «ГРИМ»:</a:t>
            </a:r>
            <a:endParaRPr lang="ru-RU" sz="40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3200" b="1" i="1" dirty="0" smtClean="0">
                <a:latin typeface="Comic Sans MS" pitchFamily="66" charset="0"/>
              </a:rPr>
              <a:t>ГРИМ – </a:t>
            </a:r>
            <a:r>
              <a:rPr lang="ru-RU" sz="3200" i="1" dirty="0" smtClean="0">
                <a:latin typeface="Comic Sans MS" pitchFamily="66" charset="0"/>
              </a:rPr>
              <a:t>«забавный старикан» (</a:t>
            </a:r>
            <a:r>
              <a:rPr lang="ru-RU" sz="3200" b="1" i="1" dirty="0" smtClean="0">
                <a:solidFill>
                  <a:srgbClr val="7030A0"/>
                </a:solidFill>
                <a:latin typeface="Comic Sans MS" pitchFamily="66" charset="0"/>
              </a:rPr>
              <a:t>франц</a:t>
            </a:r>
            <a:r>
              <a:rPr lang="ru-RU" sz="3200" i="1" dirty="0" smtClean="0">
                <a:latin typeface="Comic Sans MS" pitchFamily="66" charset="0"/>
              </a:rPr>
              <a:t>.)</a:t>
            </a:r>
          </a:p>
          <a:p>
            <a:endParaRPr lang="ru-RU" sz="3200" i="1" dirty="0" smtClean="0">
              <a:latin typeface="Comic Sans MS" pitchFamily="66" charset="0"/>
            </a:endParaRPr>
          </a:p>
          <a:p>
            <a:r>
              <a:rPr lang="ru-RU" sz="3200" i="1" dirty="0" smtClean="0">
                <a:latin typeface="Comic Sans MS" pitchFamily="66" charset="0"/>
              </a:rPr>
              <a:t>«</a:t>
            </a:r>
            <a:r>
              <a:rPr lang="en-US" sz="3200" b="1" i="1" dirty="0" smtClean="0">
                <a:latin typeface="Comic Sans MS" pitchFamily="66" charset="0"/>
              </a:rPr>
              <a:t>GRIMO</a:t>
            </a:r>
            <a:r>
              <a:rPr lang="ru-RU" sz="3200" i="1" dirty="0" smtClean="0">
                <a:latin typeface="Comic Sans MS" pitchFamily="66" charset="0"/>
              </a:rPr>
              <a:t>»</a:t>
            </a:r>
            <a:r>
              <a:rPr lang="en-US" sz="3200" i="1" dirty="0" smtClean="0">
                <a:latin typeface="Comic Sans MS" pitchFamily="66" charset="0"/>
              </a:rPr>
              <a:t> – </a:t>
            </a:r>
            <a:r>
              <a:rPr lang="ru-RU" sz="3200" i="1" dirty="0" smtClean="0">
                <a:latin typeface="Comic Sans MS" pitchFamily="66" charset="0"/>
              </a:rPr>
              <a:t>«морщинистый» (</a:t>
            </a:r>
            <a:r>
              <a:rPr lang="ru-RU" sz="3200" b="1" i="1" dirty="0" err="1" smtClean="0">
                <a:solidFill>
                  <a:srgbClr val="7030A0"/>
                </a:solidFill>
                <a:latin typeface="Comic Sans MS" pitchFamily="66" charset="0"/>
              </a:rPr>
              <a:t>итал</a:t>
            </a:r>
            <a:r>
              <a:rPr lang="ru-RU" sz="3200" b="1" i="1" dirty="0" smtClean="0">
                <a:solidFill>
                  <a:srgbClr val="7030A0"/>
                </a:solidFill>
                <a:latin typeface="Comic Sans MS" pitchFamily="66" charset="0"/>
              </a:rPr>
              <a:t>.</a:t>
            </a:r>
            <a:r>
              <a:rPr lang="ru-RU" sz="3200" i="1" dirty="0" smtClean="0">
                <a:latin typeface="Comic Sans MS" pitchFamily="66" charset="0"/>
              </a:rPr>
              <a:t>)</a:t>
            </a:r>
            <a:endParaRPr lang="ru-RU" sz="3200" i="1" dirty="0">
              <a:latin typeface="Comic Sans MS" pitchFamily="66" charset="0"/>
            </a:endParaRPr>
          </a:p>
        </p:txBody>
      </p:sp>
      <p:pic>
        <p:nvPicPr>
          <p:cNvPr id="1026" name="Picture 2" descr="http://www.metod-kopilka.ru/images/doc/56/3673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54922"/>
            <a:ext cx="8351912" cy="5703078"/>
          </a:xfrm>
          <a:prstGeom prst="rect">
            <a:avLst/>
          </a:prstGeom>
          <a:noFill/>
        </p:spPr>
      </p:pic>
      <p:pic>
        <p:nvPicPr>
          <p:cNvPr id="1027" name="Picture 3" descr="E:\Фотографии\2017\WP_20161226_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5013176"/>
            <a:ext cx="2016224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92696"/>
            <a:ext cx="7527032" cy="14401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Грим нужен для того, чтобы наилучшим образом  выразить основные свойства характера персонажа.</a:t>
            </a:r>
          </a:p>
        </p:txBody>
      </p:sp>
      <p:pic>
        <p:nvPicPr>
          <p:cNvPr id="4" name="Picture 5" descr="C:\Users\Владимир\Desktop\презентация\DSC_010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0078485">
            <a:off x="6321055" y="3450900"/>
            <a:ext cx="2105378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8" name="Picture 2" descr="https://otvet.imgsmail.ru/download/72962931_2c1ad91586ddcb3b291f6cc89b60c499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85005">
            <a:off x="6729447" y="1481992"/>
            <a:ext cx="1763314" cy="1763314"/>
          </a:xfrm>
          <a:prstGeom prst="rect">
            <a:avLst/>
          </a:prstGeom>
          <a:noFill/>
        </p:spPr>
      </p:pic>
      <p:pic>
        <p:nvPicPr>
          <p:cNvPr id="14340" name="Picture 4" descr="http://photo.7ya.ru/ph/2010/6/29/12778411650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08479">
            <a:off x="274801" y="2396414"/>
            <a:ext cx="1304719" cy="1650804"/>
          </a:xfrm>
          <a:prstGeom prst="rect">
            <a:avLst/>
          </a:prstGeom>
          <a:noFill/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68744" y="9405664"/>
            <a:ext cx="7086933" cy="5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E:\Фотографии\ТЕАТР\WP_20170220_0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1898830"/>
            <a:ext cx="2808312" cy="2106234"/>
          </a:xfrm>
          <a:prstGeom prst="rect">
            <a:avLst/>
          </a:prstGeom>
          <a:noFill/>
        </p:spPr>
      </p:pic>
      <p:pic>
        <p:nvPicPr>
          <p:cNvPr id="1027" name="Picture 3" descr="E:\Фотографии\ТЕАТР\WP_20170220_0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717032"/>
            <a:ext cx="4032448" cy="3024336"/>
          </a:xfrm>
          <a:prstGeom prst="rect">
            <a:avLst/>
          </a:prstGeom>
          <a:noFill/>
        </p:spPr>
      </p:pic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8424936" cy="424847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ДЛЯ ЧЕГО НЕОБХОДИМ ГРИМ ЧИСТО ТЕХНИЧЕСКИ: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  При искусственном освещении, особенно при электрическом, </a:t>
            </a:r>
            <a:r>
              <a:rPr lang="ru-RU" u="sng" dirty="0" smtClean="0"/>
              <a:t>незагримированное лицо кажется </a:t>
            </a:r>
            <a:r>
              <a:rPr lang="ru-RU" dirty="0" smtClean="0"/>
              <a:t>мертвенно </a:t>
            </a:r>
            <a:r>
              <a:rPr lang="ru-RU" u="sng" dirty="0" smtClean="0"/>
              <a:t>бледным, невыразительным</a:t>
            </a:r>
            <a:r>
              <a:rPr lang="ru-RU" dirty="0" smtClean="0"/>
              <a:t> или темным.</a:t>
            </a:r>
          </a:p>
          <a:p>
            <a:pPr>
              <a:buNone/>
            </a:pPr>
            <a:r>
              <a:rPr lang="ru-RU" dirty="0" smtClean="0"/>
              <a:t>   </a:t>
            </a:r>
            <a:endParaRPr lang="ru-RU" sz="18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4339" name="Picture 3" descr="C:\Users\Владимир\Загрузки\Свет 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708920"/>
            <a:ext cx="2615951" cy="2866826"/>
          </a:xfrm>
          <a:prstGeom prst="rect">
            <a:avLst/>
          </a:prstGeom>
          <a:noFill/>
        </p:spPr>
      </p:pic>
      <p:pic>
        <p:nvPicPr>
          <p:cNvPr id="14340" name="Picture 4" descr="C:\Users\Владимир\Загрузки\свет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36912"/>
            <a:ext cx="5839987" cy="33123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234888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Актерам древности и Средневековья грим был необходим, потому что театры были огромные  (вмещали 15000 зрителей), и актеры вынуждены были гримироваться,  </a:t>
            </a:r>
            <a:r>
              <a:rPr lang="ru-RU" sz="2400" b="1" dirty="0" smtClean="0">
                <a:solidFill>
                  <a:schemeClr val="tx1"/>
                </a:solidFill>
              </a:rPr>
              <a:t>чтобы их было заметней в тусклом свете </a:t>
            </a:r>
            <a:r>
              <a:rPr lang="ru-RU" sz="2400" dirty="0" smtClean="0">
                <a:solidFill>
                  <a:schemeClr val="tx1"/>
                </a:solidFill>
              </a:rPr>
              <a:t>сцены (вначале освещаемой светом свечей)  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и на большом расстоянии</a:t>
            </a:r>
            <a:r>
              <a:rPr lang="ru-RU" sz="2400" dirty="0" smtClean="0">
                <a:solidFill>
                  <a:schemeClr val="tx1"/>
                </a:solidFill>
              </a:rPr>
              <a:t>.                 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-612576" y="1988840"/>
            <a:ext cx="8229600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4819" name="Picture 3" descr="C:\Users\Владимир\Загрузки\ТЕА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717032"/>
            <a:ext cx="4222671" cy="2880320"/>
          </a:xfrm>
          <a:prstGeom prst="rect">
            <a:avLst/>
          </a:prstGeom>
          <a:noFill/>
        </p:spPr>
      </p:pic>
      <p:pic>
        <p:nvPicPr>
          <p:cNvPr id="34820" name="Picture 4" descr="C:\Users\Владимир\Загрузки\Barokni_noc_na_zamku_CK_Festival_komorni_hudby_CK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708920"/>
            <a:ext cx="4206851" cy="2808312"/>
          </a:xfrm>
          <a:prstGeom prst="rect">
            <a:avLst/>
          </a:prstGeom>
          <a:noFill/>
        </p:spPr>
      </p:pic>
      <p:cxnSp>
        <p:nvCxnSpPr>
          <p:cNvPr id="13" name="Прямая со стрелкой 12"/>
          <p:cNvCxnSpPr/>
          <p:nvPr/>
        </p:nvCxnSpPr>
        <p:spPr>
          <a:xfrm flipH="1">
            <a:off x="1835696" y="1556792"/>
            <a:ext cx="504056" cy="1080120"/>
          </a:xfrm>
          <a:prstGeom prst="straightConnector1">
            <a:avLst/>
          </a:prstGeom>
          <a:ln w="38100" cmpd="sng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796136" y="1988840"/>
            <a:ext cx="1080120" cy="144016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7504" y="692696"/>
            <a:ext cx="85689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</a:t>
            </a:r>
            <a:r>
              <a:rPr lang="ru-RU" sz="2400" dirty="0" smtClean="0"/>
              <a:t>Очень долго актеры наносили на лицо маски из  </a:t>
            </a:r>
            <a:r>
              <a:rPr lang="ru-RU" sz="2400" b="1" u="wavy" dirty="0" smtClean="0"/>
              <a:t>свинцовых белил,  </a:t>
            </a:r>
            <a:r>
              <a:rPr lang="ru-RU" sz="2400" dirty="0" smtClean="0"/>
              <a:t>а  румяна  делали из </a:t>
            </a:r>
            <a:r>
              <a:rPr lang="ru-RU" sz="2400" b="1" u="wavy" dirty="0" smtClean="0"/>
              <a:t>сульфида ртути</a:t>
            </a:r>
            <a:r>
              <a:rPr lang="ru-RU" sz="2400" dirty="0" smtClean="0"/>
              <a:t> . Оба соединения были </a:t>
            </a:r>
            <a:r>
              <a:rPr lang="ru-RU" sz="2400" u="dbl" dirty="0" smtClean="0">
                <a:solidFill>
                  <a:srgbClr val="FF0000"/>
                </a:solidFill>
              </a:rPr>
              <a:t>ядовиты</a:t>
            </a:r>
            <a:r>
              <a:rPr lang="ru-RU" sz="2400" u="dbl" dirty="0" smtClean="0"/>
              <a:t>! </a:t>
            </a:r>
          </a:p>
          <a:p>
            <a:r>
              <a:rPr lang="ru-RU" sz="2400" dirty="0" smtClean="0"/>
              <a:t>Поэтому актёры  рано умирали.</a:t>
            </a:r>
            <a:endParaRPr lang="ru-RU" sz="2400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 descr="http://ic.pics.livejournal.com/yaponk/31388038/136869/136869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5157192"/>
            <a:ext cx="1227685" cy="1484784"/>
          </a:xfrm>
          <a:prstGeom prst="rect">
            <a:avLst/>
          </a:prstGeom>
          <a:noFill/>
        </p:spPr>
      </p:pic>
      <p:pic>
        <p:nvPicPr>
          <p:cNvPr id="11268" name="Picture 4" descr="http://sexyladylife.ru/starye_sosud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84784"/>
            <a:ext cx="3744416" cy="3486302"/>
          </a:xfrm>
          <a:prstGeom prst="rect">
            <a:avLst/>
          </a:prstGeom>
          <a:noFill/>
        </p:spPr>
      </p:pic>
      <p:pic>
        <p:nvPicPr>
          <p:cNvPr id="10242" name="Picture 2" descr="http://sohanews2.vcmedia.vn/2013/13663446953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7" y="2420888"/>
            <a:ext cx="3707120" cy="3960440"/>
          </a:xfrm>
          <a:prstGeom prst="rect">
            <a:avLst/>
          </a:prstGeom>
          <a:noFill/>
        </p:spPr>
      </p:pic>
      <p:pic>
        <p:nvPicPr>
          <p:cNvPr id="10244" name="Picture 4" descr="http://stylishweb.ru/img/maski-dlya-zhirnoy-kozhi-otbelivayushie-66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5085184"/>
            <a:ext cx="1765969" cy="14127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552" y="836712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Народные актёры Средневековья (скоморохи, жонглёры и т.д.) раскрашивали лица </a:t>
            </a:r>
            <a:r>
              <a:rPr lang="ru-RU" sz="2400" b="1" i="1" dirty="0" smtClean="0"/>
              <a:t>сажей, красящим соком растений.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33598" y="4293096"/>
            <a:ext cx="3210402" cy="2407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 descr="http://s1.1zoom.ru/big3/589/John_Wilhelm_Just_a_4366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988840"/>
            <a:ext cx="2589052" cy="1728192"/>
          </a:xfrm>
          <a:prstGeom prst="rect">
            <a:avLst/>
          </a:prstGeom>
          <a:noFill/>
        </p:spPr>
      </p:pic>
      <p:pic>
        <p:nvPicPr>
          <p:cNvPr id="12292" name="Picture 4" descr="http://www.baza-artistov.ru/store/c/c6/2252_balagan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645024"/>
            <a:ext cx="2150558" cy="3057665"/>
          </a:xfrm>
          <a:prstGeom prst="rect">
            <a:avLst/>
          </a:prstGeom>
          <a:noFill/>
        </p:spPr>
      </p:pic>
      <p:pic>
        <p:nvPicPr>
          <p:cNvPr id="12294" name="Picture 6" descr="http://www.poetryclub.com.ua/upload/poem_all/005476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060848"/>
            <a:ext cx="2390779" cy="1728192"/>
          </a:xfrm>
          <a:prstGeom prst="rect">
            <a:avLst/>
          </a:prstGeom>
          <a:noFill/>
        </p:spPr>
      </p:pic>
      <p:pic>
        <p:nvPicPr>
          <p:cNvPr id="13314" name="Picture 2" descr="http://www.dedmoroz.biz/photos/med/387_s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88048" y="3356992"/>
            <a:ext cx="3188755" cy="30243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764704"/>
            <a:ext cx="7632848" cy="3096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Сейчас же гримировальные принадлежности стали намного сложнее, многочисленнее и, конечно, абсолютно безвредными для здоровья актера. </a:t>
            </a:r>
            <a:endParaRPr lang="ru-RU" dirty="0"/>
          </a:p>
        </p:txBody>
      </p:sp>
      <p:pic>
        <p:nvPicPr>
          <p:cNvPr id="6" name="Рисунок 5" descr="C:\Users\Владимир\Загрузки\ГРИМ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356992"/>
            <a:ext cx="302433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://moskva.catalog2b.ru/uimages/product/007/223/787-melki-grim-amos-v-kartonnoy-upakovke22810-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71185" y="0"/>
            <a:ext cx="1772816" cy="1772816"/>
          </a:xfrm>
          <a:prstGeom prst="rect">
            <a:avLst/>
          </a:prstGeom>
          <a:noFill/>
        </p:spPr>
      </p:pic>
      <p:pic>
        <p:nvPicPr>
          <p:cNvPr id="10244" name="Picture 4" descr="http://www.char.ru/books/8733055_Kraski-grim_Lavka_CHudes_s_kistyu-applikatorom_6_cvet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461863">
            <a:off x="7294155" y="4185518"/>
            <a:ext cx="1641369" cy="1641369"/>
          </a:xfrm>
          <a:prstGeom prst="rect">
            <a:avLst/>
          </a:prstGeom>
          <a:noFill/>
        </p:spPr>
      </p:pic>
      <p:pic>
        <p:nvPicPr>
          <p:cNvPr id="10246" name="Picture 6" descr="http://podaroksuper.ru/images/grim/%D1%81%D1%82%D0%B8%D0%BA%D0%B8_%D0%B4%D0%BB%D1%8F_%D0%B3%D1%80%D0%B8%D0%BC%D0%B0_6_%D1%88%D1%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54825">
            <a:off x="7181102" y="2816124"/>
            <a:ext cx="2036199" cy="1457733"/>
          </a:xfrm>
          <a:prstGeom prst="rect">
            <a:avLst/>
          </a:prstGeom>
          <a:noFill/>
        </p:spPr>
      </p:pic>
      <p:pic>
        <p:nvPicPr>
          <p:cNvPr id="9218" name="Picture 2" descr="http://barnaul.5ine.ru/pub/actions/skidka-85-na-obuchenie-manikyuru-pedikyuru-makiyazhu-i-modelirovaniyu-nogtey-v-studii-angel-140204-e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238" y="3356992"/>
            <a:ext cx="3960256" cy="280831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4|3.9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3357</TotalTime>
  <Words>511</Words>
  <Application>Microsoft Office PowerPoint</Application>
  <PresentationFormat>Экран (4:3)</PresentationFormat>
  <Paragraphs>67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    ГРИМ –  ИСКУССТВО ИЗМЕНЕНИЯ ВНЕШНОСТИ АКТЁРА</vt:lpstr>
      <vt:lpstr>Слайд 2</vt:lpstr>
      <vt:lpstr>Происхождение слова «ГРИМ»:</vt:lpstr>
      <vt:lpstr> </vt:lpstr>
      <vt:lpstr>Слайд 5</vt:lpstr>
      <vt:lpstr>Актерам древности и Средневековья грим был необходим, потому что театры были огромные  (вмещали 15000 зрителей), и актеры вынуждены были гримироваться,  чтобы их было заметней в тусклом свете сцены (вначале освещаемой светом свечей)   и на большом расстоянии.                                      </vt:lpstr>
      <vt:lpstr>Слайд 7</vt:lpstr>
      <vt:lpstr>Слайд 8</vt:lpstr>
      <vt:lpstr>Слайд 9</vt:lpstr>
      <vt:lpstr>Слайд 10</vt:lpstr>
      <vt:lpstr>Слайд 11</vt:lpstr>
      <vt:lpstr>Слайд 12</vt:lpstr>
      <vt:lpstr>Сегодня вы попробуете поработать с живописным гримом сами Вот такой грим должен будет у вас получиться :  девочки – бабочки, мальчики – летучие мыши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Театральная студия «Арлекины»</dc:title>
  <dc:creator>Владимир</dc:creator>
  <cp:lastModifiedBy>Владимир</cp:lastModifiedBy>
  <cp:revision>334</cp:revision>
  <dcterms:created xsi:type="dcterms:W3CDTF">2015-02-13T09:52:54Z</dcterms:created>
  <dcterms:modified xsi:type="dcterms:W3CDTF">2019-12-12T07:32:38Z</dcterms:modified>
</cp:coreProperties>
</file>