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4" r:id="rId15"/>
    <p:sldId id="277" r:id="rId16"/>
    <p:sldId id="278" r:id="rId17"/>
    <p:sldId id="275" r:id="rId18"/>
    <p:sldId id="276" r:id="rId19"/>
    <p:sldId id="279" r:id="rId20"/>
    <p:sldId id="280" r:id="rId21"/>
    <p:sldId id="281" r:id="rId22"/>
    <p:sldId id="282" r:id="rId23"/>
    <p:sldId id="283" r:id="rId24"/>
    <p:sldId id="284" r:id="rId25"/>
    <p:sldId id="285" r:id="rId26"/>
    <p:sldId id="286" r:id="rId27"/>
    <p:sldId id="291" r:id="rId28"/>
    <p:sldId id="292" r:id="rId29"/>
    <p:sldId id="287" r:id="rId30"/>
    <p:sldId id="288" r:id="rId31"/>
    <p:sldId id="289" r:id="rId32"/>
    <p:sldId id="290" r:id="rId33"/>
    <p:sldId id="293" r:id="rId34"/>
    <p:sldId id="294" r:id="rId35"/>
    <p:sldId id="295" r:id="rId36"/>
    <p:sldId id="296" r:id="rId37"/>
    <p:sldId id="297" r:id="rId38"/>
    <p:sldId id="298" r:id="rId39"/>
    <p:sldId id="299" r:id="rId40"/>
    <p:sldId id="300" r:id="rId41"/>
    <p:sldId id="301" r:id="rId42"/>
    <p:sldId id="302" r:id="rId43"/>
    <p:sldId id="303" r:id="rId44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5FF88"/>
    <a:srgbClr val="03297F"/>
    <a:srgbClr val="FFFF81"/>
    <a:srgbClr val="FFFF57"/>
    <a:srgbClr val="FFFF37"/>
    <a:srgbClr val="E3BA0B"/>
    <a:srgbClr val="66CCFF"/>
    <a:srgbClr val="0062AC"/>
    <a:srgbClr val="083C6C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27F97BB-C833-4FB7-BDE5-3F7075034690}" styleName="Стиль из темы 2 - акцент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90" autoAdjust="0"/>
    <p:restoredTop sz="94660"/>
  </p:normalViewPr>
  <p:slideViewPr>
    <p:cSldViewPr>
      <p:cViewPr>
        <p:scale>
          <a:sx n="50" d="100"/>
          <a:sy n="50" d="100"/>
        </p:scale>
        <p:origin x="1074" y="4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6/17/2024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6/17/2024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6/17/2024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6/17/2024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6/17/2024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6/17/2024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66CCFF"/>
            </a:gs>
            <a:gs pos="66000">
              <a:srgbClr val="0062AC">
                <a:alpha val="65000"/>
              </a:srgbClr>
            </a:gs>
            <a:gs pos="35000">
              <a:srgbClr val="66CCFF"/>
            </a:gs>
            <a:gs pos="100000">
              <a:srgbClr val="03297F">
                <a:alpha val="78000"/>
              </a:srgb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6/17/2024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37.xml"/><Relationship Id="rId13" Type="http://schemas.openxmlformats.org/officeDocument/2006/relationships/slide" Target="slide39.xml"/><Relationship Id="rId18" Type="http://schemas.openxmlformats.org/officeDocument/2006/relationships/slide" Target="slide41.xml"/><Relationship Id="rId3" Type="http://schemas.openxmlformats.org/officeDocument/2006/relationships/slide" Target="slide35.xml"/><Relationship Id="rId21" Type="http://schemas.openxmlformats.org/officeDocument/2006/relationships/slide" Target="slide17.xml"/><Relationship Id="rId7" Type="http://schemas.openxmlformats.org/officeDocument/2006/relationships/slide" Target="slide3.xml"/><Relationship Id="rId12" Type="http://schemas.openxmlformats.org/officeDocument/2006/relationships/slide" Target="slide5.xml"/><Relationship Id="rId17" Type="http://schemas.openxmlformats.org/officeDocument/2006/relationships/slide" Target="slide7.xml"/><Relationship Id="rId2" Type="http://schemas.openxmlformats.org/officeDocument/2006/relationships/image" Target="../media/image3.jpg"/><Relationship Id="rId16" Type="http://schemas.openxmlformats.org/officeDocument/2006/relationships/slide" Target="slide15.xml"/><Relationship Id="rId20" Type="http://schemas.openxmlformats.org/officeDocument/2006/relationships/slide" Target="slide25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1.xml"/><Relationship Id="rId11" Type="http://schemas.openxmlformats.org/officeDocument/2006/relationships/slide" Target="slide13.xml"/><Relationship Id="rId5" Type="http://schemas.openxmlformats.org/officeDocument/2006/relationships/slide" Target="slide19.xml"/><Relationship Id="rId15" Type="http://schemas.openxmlformats.org/officeDocument/2006/relationships/slide" Target="slide23.xml"/><Relationship Id="rId23" Type="http://schemas.openxmlformats.org/officeDocument/2006/relationships/slide" Target="slide43.xml"/><Relationship Id="rId10" Type="http://schemas.openxmlformats.org/officeDocument/2006/relationships/slide" Target="slide21.xml"/><Relationship Id="rId19" Type="http://schemas.openxmlformats.org/officeDocument/2006/relationships/slide" Target="slide33.xml"/><Relationship Id="rId4" Type="http://schemas.openxmlformats.org/officeDocument/2006/relationships/slide" Target="slide27.xml"/><Relationship Id="rId9" Type="http://schemas.openxmlformats.org/officeDocument/2006/relationships/slide" Target="slide29.xml"/><Relationship Id="rId14" Type="http://schemas.openxmlformats.org/officeDocument/2006/relationships/slide" Target="slide31.xml"/><Relationship Id="rId22" Type="http://schemas.openxmlformats.org/officeDocument/2006/relationships/slide" Target="slide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3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3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40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42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День флага РФ\картинки\Impressive Abstract 17.jpg"/>
          <p:cNvPicPr>
            <a:picLocks noChangeAspect="1" noChangeArrowheads="1"/>
          </p:cNvPicPr>
          <p:nvPr/>
        </p:nvPicPr>
        <p:blipFill>
          <a:blip r:embed="rId2" cstate="print"/>
          <a:srcRect l="9000" t="11555" r="31000" b="844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7" name="Picture 3" descr="E:\День флага РФ\картинки\flag.jpg"/>
          <p:cNvPicPr>
            <a:picLocks noChangeAspect="1" noChangeArrowheads="1"/>
          </p:cNvPicPr>
          <p:nvPr/>
        </p:nvPicPr>
        <p:blipFill>
          <a:blip r:embed="rId3" cstate="print">
            <a:lum bright="10000" contrast="-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438400"/>
            <a:ext cx="9144000" cy="1470025"/>
          </a:xfrm>
        </p:spPr>
        <p:txBody>
          <a:bodyPr>
            <a:noAutofit/>
          </a:bodyPr>
          <a:lstStyle/>
          <a:p>
            <a:pPr>
              <a:lnSpc>
                <a:spcPts val="5000"/>
              </a:lnSpc>
            </a:pPr>
            <a:r>
              <a:rPr lang="ru-RU" b="1" spc="-150" dirty="0" smtClean="0">
                <a:ln w="9525">
                  <a:solidFill>
                    <a:schemeClr val="tx1"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Интерактивная игра</a:t>
            </a:r>
            <a:br>
              <a:rPr lang="ru-RU" b="1" spc="-150" dirty="0" smtClean="0">
                <a:ln w="9525">
                  <a:solidFill>
                    <a:schemeClr val="tx1"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spc="-150" dirty="0" smtClean="0">
                <a:ln w="9525">
                  <a:solidFill>
                    <a:schemeClr val="tx1"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«Государственные символы России»</a:t>
            </a:r>
            <a:endParaRPr lang="ru-RU" b="1" spc="-150" dirty="0">
              <a:ln w="9525">
                <a:solidFill>
                  <a:schemeClr val="tx1"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2"/>
          <p:cNvSpPr txBox="1">
            <a:spLocks noChangeArrowheads="1"/>
          </p:cNvSpPr>
          <p:nvPr/>
        </p:nvSpPr>
        <p:spPr bwMode="auto">
          <a:xfrm>
            <a:off x="609600" y="67270"/>
            <a:ext cx="78486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Муниципальное бюджетное учреждение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дополнительного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образования</a:t>
            </a:r>
          </a:p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«Центр дополнительного образования </a:t>
            </a:r>
          </a:p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«Одаренность»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2"/>
          <p:cNvSpPr txBox="1">
            <a:spLocks/>
          </p:cNvSpPr>
          <p:nvPr/>
        </p:nvSpPr>
        <p:spPr>
          <a:xfrm>
            <a:off x="515156" y="266700"/>
            <a:ext cx="8001000" cy="2362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 algn="ctr">
              <a:spcBef>
                <a:spcPct val="20000"/>
              </a:spcBef>
              <a:defRPr/>
            </a:pPr>
            <a:r>
              <a:rPr lang="ru-RU" sz="8000" b="1" spc="-150" dirty="0"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Флаг СССР</a:t>
            </a: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8305800" y="6248400"/>
            <a:ext cx="762000" cy="533400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 descr="artleo.com-220476.jpg"/>
          <p:cNvPicPr>
            <a:picLocks noChangeAspect="1"/>
          </p:cNvPicPr>
          <p:nvPr/>
        </p:nvPicPr>
        <p:blipFill>
          <a:blip r:embed="rId3" cstate="print">
            <a:lum bright="10000" contrast="10000"/>
          </a:blip>
          <a:srcRect l="7280" t="7399" r="10560" b="1961"/>
          <a:stretch>
            <a:fillRect/>
          </a:stretch>
        </p:blipFill>
        <p:spPr>
          <a:xfrm>
            <a:off x="952499" y="1447800"/>
            <a:ext cx="7563657" cy="46913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2"/>
          <p:cNvSpPr txBox="1">
            <a:spLocks/>
          </p:cNvSpPr>
          <p:nvPr/>
        </p:nvSpPr>
        <p:spPr>
          <a:xfrm>
            <a:off x="457200" y="1524000"/>
            <a:ext cx="8229600" cy="3810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 algn="ctr">
              <a:spcBef>
                <a:spcPct val="20000"/>
              </a:spcBef>
              <a:defRPr/>
            </a:pPr>
            <a:r>
              <a:rPr lang="ru-RU" sz="8000" b="1" spc="-150" dirty="0"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Кто изображен на гербе Российской Федерации?</a:t>
            </a: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8305800" y="6248400"/>
            <a:ext cx="762000" cy="533400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>
            <a:hlinkClick r:id="rId3" action="ppaction://hlinksldjump"/>
          </p:cNvPr>
          <p:cNvSpPr/>
          <p:nvPr/>
        </p:nvSpPr>
        <p:spPr>
          <a:xfrm>
            <a:off x="228600" y="228600"/>
            <a:ext cx="1295400" cy="762000"/>
          </a:xfrm>
          <a:prstGeom prst="roundRect">
            <a:avLst/>
          </a:prstGeom>
          <a:gradFill>
            <a:gsLst>
              <a:gs pos="0">
                <a:srgbClr val="FFFF00"/>
              </a:gs>
              <a:gs pos="81000">
                <a:srgbClr val="FFFF81"/>
              </a:gs>
              <a:gs pos="100000">
                <a:srgbClr val="FFFF00"/>
              </a:gs>
            </a:gsLst>
          </a:gra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10</a:t>
            </a:r>
            <a:endParaRPr lang="ru-RU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2"/>
          <p:cNvSpPr txBox="1">
            <a:spLocks/>
          </p:cNvSpPr>
          <p:nvPr/>
        </p:nvSpPr>
        <p:spPr>
          <a:xfrm>
            <a:off x="304800" y="609600"/>
            <a:ext cx="8610600" cy="4648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 algn="ctr">
              <a:spcBef>
                <a:spcPct val="20000"/>
              </a:spcBef>
              <a:defRPr/>
            </a:pPr>
            <a:r>
              <a:rPr lang="ru-RU" sz="7200" b="1" spc="-150" dirty="0"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Двуглавый орел</a:t>
            </a: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8305800" y="6248400"/>
            <a:ext cx="762000" cy="533400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 descr="russian-federation-coat-of-arms.png"/>
          <p:cNvPicPr>
            <a:picLocks noChangeAspect="1"/>
          </p:cNvPicPr>
          <p:nvPr/>
        </p:nvPicPr>
        <p:blipFill>
          <a:blip r:embed="rId3" cstate="print">
            <a:lum contrast="20000"/>
          </a:blip>
          <a:stretch>
            <a:fillRect/>
          </a:stretch>
        </p:blipFill>
        <p:spPr>
          <a:xfrm>
            <a:off x="2590800" y="1913530"/>
            <a:ext cx="3805036" cy="45720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2"/>
          <p:cNvSpPr txBox="1">
            <a:spLocks/>
          </p:cNvSpPr>
          <p:nvPr/>
        </p:nvSpPr>
        <p:spPr>
          <a:xfrm>
            <a:off x="457200" y="1599063"/>
            <a:ext cx="8229600" cy="4648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 algn="ctr">
              <a:spcBef>
                <a:spcPct val="20000"/>
              </a:spcBef>
              <a:defRPr/>
            </a:pPr>
            <a:r>
              <a:rPr lang="ru-RU" sz="6000" b="1" spc="-150" dirty="0"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Что расположено на гербе РФ над головами двуглавого орла?</a:t>
            </a: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8305800" y="6248400"/>
            <a:ext cx="762000" cy="533400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>
            <a:hlinkClick r:id="rId3" action="ppaction://hlinksldjump"/>
          </p:cNvPr>
          <p:cNvSpPr/>
          <p:nvPr/>
        </p:nvSpPr>
        <p:spPr>
          <a:xfrm>
            <a:off x="304800" y="228600"/>
            <a:ext cx="1295400" cy="762000"/>
          </a:xfrm>
          <a:prstGeom prst="roundRect">
            <a:avLst/>
          </a:prstGeom>
          <a:gradFill>
            <a:gsLst>
              <a:gs pos="0">
                <a:srgbClr val="00B050"/>
              </a:gs>
              <a:gs pos="80000">
                <a:srgbClr val="25FF88"/>
              </a:gs>
              <a:gs pos="100000">
                <a:srgbClr val="00B050"/>
              </a:gs>
            </a:gsLst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</a:t>
            </a:r>
            <a:endParaRPr lang="ru-RU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2"/>
          <p:cNvSpPr txBox="1">
            <a:spLocks/>
          </p:cNvSpPr>
          <p:nvPr/>
        </p:nvSpPr>
        <p:spPr>
          <a:xfrm>
            <a:off x="609600" y="228600"/>
            <a:ext cx="8001000" cy="2362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 algn="ctr">
              <a:spcBef>
                <a:spcPct val="20000"/>
              </a:spcBef>
              <a:defRPr/>
            </a:pPr>
            <a:r>
              <a:rPr lang="ru-RU" sz="7200" b="1" spc="-150" dirty="0"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Три короны</a:t>
            </a: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8305800" y="6248400"/>
            <a:ext cx="762000" cy="533400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 descr="original.jpg"/>
          <p:cNvPicPr>
            <a:picLocks noChangeAspect="1"/>
          </p:cNvPicPr>
          <p:nvPr/>
        </p:nvPicPr>
        <p:blipFill>
          <a:blip r:embed="rId3" cstate="print"/>
          <a:srcRect l="14167" t="4667" r="14167"/>
          <a:stretch>
            <a:fillRect/>
          </a:stretch>
        </p:blipFill>
        <p:spPr>
          <a:xfrm>
            <a:off x="1752600" y="1391503"/>
            <a:ext cx="6019800" cy="50048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2"/>
          <p:cNvSpPr txBox="1">
            <a:spLocks/>
          </p:cNvSpPr>
          <p:nvPr/>
        </p:nvSpPr>
        <p:spPr>
          <a:xfrm>
            <a:off x="457200" y="1600200"/>
            <a:ext cx="8229600" cy="4343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 algn="ctr">
              <a:spcBef>
                <a:spcPct val="20000"/>
              </a:spcBef>
              <a:defRPr/>
            </a:pPr>
            <a:r>
              <a:rPr lang="ru-RU" sz="6000" b="1" spc="-150" dirty="0"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Что держит в левой лапе двуглавый орел на гербе России? </a:t>
            </a: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8305800" y="6248400"/>
            <a:ext cx="762000" cy="533400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>
            <a:hlinkClick r:id="rId3" action="ppaction://hlinksldjump"/>
          </p:cNvPr>
          <p:cNvSpPr/>
          <p:nvPr/>
        </p:nvSpPr>
        <p:spPr>
          <a:xfrm>
            <a:off x="228600" y="228600"/>
            <a:ext cx="1295400" cy="762000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30</a:t>
            </a:r>
            <a:endParaRPr lang="ru-RU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2"/>
          <p:cNvSpPr txBox="1">
            <a:spLocks/>
          </p:cNvSpPr>
          <p:nvPr/>
        </p:nvSpPr>
        <p:spPr>
          <a:xfrm>
            <a:off x="533400" y="381000"/>
            <a:ext cx="8001000" cy="2362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 algn="ctr">
              <a:spcBef>
                <a:spcPct val="20000"/>
              </a:spcBef>
              <a:defRPr/>
            </a:pPr>
            <a:r>
              <a:rPr lang="ru-RU" sz="9600" b="1" spc="-150" dirty="0"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Державу</a:t>
            </a: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8305800" y="6248400"/>
            <a:ext cx="762000" cy="533400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 descr="C5ItqLUWAAMI1Ou.jpg"/>
          <p:cNvPicPr>
            <a:picLocks noChangeAspect="1"/>
          </p:cNvPicPr>
          <p:nvPr/>
        </p:nvPicPr>
        <p:blipFill>
          <a:blip r:embed="rId3" cstate="print">
            <a:lum bright="10000"/>
          </a:blip>
          <a:stretch>
            <a:fillRect/>
          </a:stretch>
        </p:blipFill>
        <p:spPr>
          <a:xfrm>
            <a:off x="1752600" y="1981200"/>
            <a:ext cx="5562600" cy="4171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2"/>
          <p:cNvSpPr txBox="1">
            <a:spLocks/>
          </p:cNvSpPr>
          <p:nvPr/>
        </p:nvSpPr>
        <p:spPr>
          <a:xfrm>
            <a:off x="533400" y="1600200"/>
            <a:ext cx="8229600" cy="3962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 algn="ctr">
              <a:spcBef>
                <a:spcPct val="20000"/>
              </a:spcBef>
              <a:defRPr/>
            </a:pPr>
            <a:r>
              <a:rPr lang="ru-RU" sz="7200" b="1" spc="-150" dirty="0"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Как называется наука изучающая гербы?</a:t>
            </a:r>
            <a:r>
              <a:rPr lang="ru-RU" sz="7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kumimoji="0" lang="ru-RU" sz="7200" b="1" i="0" u="none" strike="noStrike" kern="1200" cap="none" spc="0" normalizeH="0" baseline="0" noProof="0" dirty="0" smtClean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8305800" y="6248400"/>
            <a:ext cx="762000" cy="533400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>
            <a:hlinkClick r:id="rId3" action="ppaction://hlinksldjump"/>
          </p:cNvPr>
          <p:cNvSpPr/>
          <p:nvPr/>
        </p:nvSpPr>
        <p:spPr>
          <a:xfrm>
            <a:off x="457200" y="228600"/>
            <a:ext cx="1295400" cy="762000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40</a:t>
            </a:r>
            <a:endParaRPr lang="ru-RU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2"/>
          <p:cNvSpPr txBox="1">
            <a:spLocks/>
          </p:cNvSpPr>
          <p:nvPr/>
        </p:nvSpPr>
        <p:spPr>
          <a:xfrm>
            <a:off x="609600" y="457200"/>
            <a:ext cx="8001000" cy="2362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 algn="ctr">
              <a:spcBef>
                <a:spcPct val="20000"/>
              </a:spcBef>
              <a:defRPr/>
            </a:pPr>
            <a:r>
              <a:rPr lang="ru-RU" sz="8800" b="1" spc="-150" dirty="0"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Геральдика</a:t>
            </a: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8305800" y="6248400"/>
            <a:ext cx="762000" cy="533400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 descr="maxresdefaul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71320" y="1850466"/>
            <a:ext cx="5877560" cy="44081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2"/>
          <p:cNvSpPr txBox="1">
            <a:spLocks/>
          </p:cNvSpPr>
          <p:nvPr/>
        </p:nvSpPr>
        <p:spPr>
          <a:xfrm>
            <a:off x="533400" y="1143000"/>
            <a:ext cx="8229600" cy="1752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 algn="ctr">
              <a:spcBef>
                <a:spcPct val="20000"/>
              </a:spcBef>
              <a:defRPr/>
            </a:pPr>
            <a:r>
              <a:rPr lang="ru-RU" sz="6000" b="1" spc="-150" dirty="0"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Назовите пропущенное слово в гимне РФ?</a:t>
            </a: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8305800" y="6248400"/>
            <a:ext cx="762000" cy="533400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>
            <a:hlinkClick r:id="rId3" action="ppaction://hlinksldjump"/>
          </p:cNvPr>
          <p:cNvSpPr/>
          <p:nvPr/>
        </p:nvSpPr>
        <p:spPr>
          <a:xfrm>
            <a:off x="228600" y="228600"/>
            <a:ext cx="1295400" cy="762000"/>
          </a:xfrm>
          <a:prstGeom prst="roundRect">
            <a:avLst/>
          </a:prstGeom>
          <a:gradFill>
            <a:gsLst>
              <a:gs pos="0">
                <a:srgbClr val="FFFF00"/>
              </a:gs>
              <a:gs pos="81000">
                <a:srgbClr val="FFFF81"/>
              </a:gs>
              <a:gs pos="100000">
                <a:srgbClr val="FFFF00"/>
              </a:gs>
            </a:gsLst>
          </a:gra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10</a:t>
            </a:r>
            <a:endParaRPr lang="ru-RU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2400" y="3124200"/>
            <a:ext cx="8915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spc="-150" dirty="0"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Славься, Отечество наше свободное,</a:t>
            </a:r>
            <a:br>
              <a:rPr lang="ru-RU" sz="4000" b="1" spc="-150" dirty="0"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000" b="1" spc="-150" dirty="0"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Братских народов ________ вековой</a:t>
            </a:r>
            <a:endParaRPr lang="ru-RU" sz="4000" b="1" spc="-150" dirty="0">
              <a:effectLst>
                <a:glow rad="101600">
                  <a:schemeClr val="bg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2" t="13551" r="22453" b="13896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6" name="Скругленный прямоугольник 15">
            <a:hlinkClick r:id="rId3" action="ppaction://hlinksldjump"/>
          </p:cNvPr>
          <p:cNvSpPr/>
          <p:nvPr/>
        </p:nvSpPr>
        <p:spPr>
          <a:xfrm>
            <a:off x="3429000" y="5105400"/>
            <a:ext cx="1295400" cy="762000"/>
          </a:xfrm>
          <a:prstGeom prst="roundRect">
            <a:avLst/>
          </a:prstGeom>
          <a:gradFill>
            <a:gsLst>
              <a:gs pos="0">
                <a:srgbClr val="FFFF00"/>
              </a:gs>
              <a:gs pos="81000">
                <a:srgbClr val="FFFF81"/>
              </a:gs>
              <a:gs pos="100000">
                <a:srgbClr val="FFFF00"/>
              </a:gs>
            </a:gsLst>
          </a:gra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10</a:t>
            </a:r>
            <a:endParaRPr lang="ru-RU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304800" y="5105400"/>
            <a:ext cx="2971800" cy="762000"/>
          </a:xfrm>
          <a:prstGeom prst="round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4200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6200000" scaled="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2000"/>
              </a:lnSpc>
            </a:pPr>
            <a:r>
              <a:rPr lang="ru-RU" sz="2000" b="1" spc="-15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itchFamily="18" charset="0"/>
              </a:rPr>
              <a:t>НЕОФИЦИАЛЬНЫЕ </a:t>
            </a:r>
            <a:r>
              <a:rPr lang="ru-RU" sz="2000" b="1" spc="-1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СИМВОЛЫ РОССИИ</a:t>
            </a:r>
            <a:endParaRPr lang="ru-RU" sz="2000" b="1" spc="-15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304800" y="4267200"/>
            <a:ext cx="2971800" cy="762000"/>
          </a:xfrm>
          <a:prstGeom prst="round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4200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6200000" scaled="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2000"/>
              </a:lnSpc>
            </a:pPr>
            <a:r>
              <a:rPr lang="ru-RU" sz="2000" b="1" spc="-1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ИСТОРИЯ ГОСУДАРСТВЕННОЙ СИМВОЛИКИ</a:t>
            </a:r>
            <a:endParaRPr lang="ru-RU" sz="2000" b="1" spc="-15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304800" y="3429000"/>
            <a:ext cx="2971800" cy="762000"/>
          </a:xfrm>
          <a:prstGeom prst="round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4200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6200000" scaled="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20000"/>
              </a:spcBef>
            </a:pPr>
            <a:r>
              <a:rPr lang="ru-RU" sz="2000" b="1" spc="-1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ГОСУДАРСТВЕННЫЙ ГИМН</a:t>
            </a: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304800" y="2590800"/>
            <a:ext cx="2971800" cy="762000"/>
          </a:xfrm>
          <a:prstGeom prst="round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4200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6200000" scaled="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20000"/>
              </a:spcBef>
            </a:pPr>
            <a:r>
              <a:rPr lang="ru-RU" sz="2000" b="1" spc="-1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ГОСУДАРСТВЕННЫЙ ГЕРБ</a:t>
            </a: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304800" y="1752600"/>
            <a:ext cx="2971800" cy="762000"/>
          </a:xfrm>
          <a:prstGeom prst="round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4200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6200000" scaled="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spcBef>
                <a:spcPct val="20000"/>
              </a:spcBef>
              <a:defRPr/>
            </a:pPr>
            <a:r>
              <a:rPr lang="ru-RU" sz="2000" b="1" spc="-15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ГОСУДАРСТВЕННЫЙ ФЛАГ</a:t>
            </a:r>
            <a:endParaRPr lang="ru-RU" sz="2000" b="1" spc="-15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Скругленный прямоугольник 14">
            <a:hlinkClick r:id="rId4" action="ppaction://hlinksldjump"/>
          </p:cNvPr>
          <p:cNvSpPr/>
          <p:nvPr/>
        </p:nvSpPr>
        <p:spPr>
          <a:xfrm>
            <a:off x="3429000" y="4267200"/>
            <a:ext cx="1295400" cy="762000"/>
          </a:xfrm>
          <a:prstGeom prst="roundRect">
            <a:avLst/>
          </a:prstGeom>
          <a:gradFill>
            <a:gsLst>
              <a:gs pos="0">
                <a:srgbClr val="FFFF00"/>
              </a:gs>
              <a:gs pos="81000">
                <a:srgbClr val="FFFF81"/>
              </a:gs>
              <a:gs pos="100000">
                <a:srgbClr val="FFFF00"/>
              </a:gs>
            </a:gsLst>
          </a:gra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10</a:t>
            </a:r>
            <a:endParaRPr lang="ru-RU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кругленный прямоугольник 13">
            <a:hlinkClick r:id="rId5" action="ppaction://hlinksldjump"/>
          </p:cNvPr>
          <p:cNvSpPr/>
          <p:nvPr/>
        </p:nvSpPr>
        <p:spPr>
          <a:xfrm>
            <a:off x="3429000" y="3429000"/>
            <a:ext cx="1295400" cy="762000"/>
          </a:xfrm>
          <a:prstGeom prst="roundRect">
            <a:avLst/>
          </a:prstGeom>
          <a:gradFill>
            <a:gsLst>
              <a:gs pos="0">
                <a:srgbClr val="FFFF00"/>
              </a:gs>
              <a:gs pos="81000">
                <a:srgbClr val="FFFF81"/>
              </a:gs>
              <a:gs pos="100000">
                <a:srgbClr val="FFFF00"/>
              </a:gs>
            </a:gsLst>
          </a:gra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10</a:t>
            </a:r>
            <a:endParaRPr lang="ru-RU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кругленный прямоугольник 12">
            <a:hlinkClick r:id="rId6" action="ppaction://hlinksldjump"/>
          </p:cNvPr>
          <p:cNvSpPr/>
          <p:nvPr/>
        </p:nvSpPr>
        <p:spPr>
          <a:xfrm>
            <a:off x="3429000" y="2590800"/>
            <a:ext cx="1295400" cy="762000"/>
          </a:xfrm>
          <a:prstGeom prst="roundRect">
            <a:avLst/>
          </a:prstGeom>
          <a:gradFill>
            <a:gsLst>
              <a:gs pos="0">
                <a:srgbClr val="FFFF00"/>
              </a:gs>
              <a:gs pos="81000">
                <a:srgbClr val="FFFF81"/>
              </a:gs>
              <a:gs pos="100000">
                <a:srgbClr val="FFFF00"/>
              </a:gs>
            </a:gsLst>
          </a:gra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6" action="ppaction://hlinksldjump"/>
              </a:rPr>
              <a:t>10</a:t>
            </a:r>
            <a:endParaRPr lang="ru-RU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кругленный прямоугольник 11">
            <a:hlinkClick r:id="rId7" action="ppaction://hlinksldjump"/>
          </p:cNvPr>
          <p:cNvSpPr/>
          <p:nvPr/>
        </p:nvSpPr>
        <p:spPr>
          <a:xfrm>
            <a:off x="3429000" y="1752600"/>
            <a:ext cx="1295400" cy="762000"/>
          </a:xfrm>
          <a:prstGeom prst="roundRect">
            <a:avLst/>
          </a:prstGeom>
          <a:gradFill>
            <a:gsLst>
              <a:gs pos="0">
                <a:srgbClr val="FFFF00"/>
              </a:gs>
              <a:gs pos="81000">
                <a:srgbClr val="FFFF81"/>
              </a:gs>
              <a:gs pos="100000">
                <a:srgbClr val="FFFF00"/>
              </a:gs>
            </a:gsLst>
          </a:gra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7" action="ppaction://hlinksldjump"/>
              </a:rPr>
              <a:t>10</a:t>
            </a:r>
            <a:endParaRPr lang="ru-RU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Скругленный прямоугольник 20">
            <a:hlinkClick r:id="rId8" action="ppaction://hlinksldjump"/>
          </p:cNvPr>
          <p:cNvSpPr/>
          <p:nvPr/>
        </p:nvSpPr>
        <p:spPr>
          <a:xfrm>
            <a:off x="4800600" y="5105400"/>
            <a:ext cx="1295400" cy="762000"/>
          </a:xfrm>
          <a:prstGeom prst="roundRect">
            <a:avLst/>
          </a:prstGeom>
          <a:gradFill>
            <a:gsLst>
              <a:gs pos="0">
                <a:srgbClr val="00B050"/>
              </a:gs>
              <a:gs pos="80000">
                <a:srgbClr val="25FF88"/>
              </a:gs>
              <a:gs pos="100000">
                <a:srgbClr val="00B050"/>
              </a:gs>
            </a:gsLst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8" action="ppaction://hlinksldjump"/>
              </a:rPr>
              <a:t>20</a:t>
            </a:r>
            <a:endParaRPr lang="ru-RU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Скругленный прямоугольник 19">
            <a:hlinkClick r:id="rId9" action="ppaction://hlinksldjump"/>
          </p:cNvPr>
          <p:cNvSpPr/>
          <p:nvPr/>
        </p:nvSpPr>
        <p:spPr>
          <a:xfrm>
            <a:off x="4800600" y="4267200"/>
            <a:ext cx="1295400" cy="762000"/>
          </a:xfrm>
          <a:prstGeom prst="roundRect">
            <a:avLst/>
          </a:prstGeom>
          <a:gradFill>
            <a:gsLst>
              <a:gs pos="0">
                <a:srgbClr val="00B050"/>
              </a:gs>
              <a:gs pos="80000">
                <a:srgbClr val="25FF88"/>
              </a:gs>
              <a:gs pos="100000">
                <a:srgbClr val="00B050"/>
              </a:gs>
            </a:gsLst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9" action="ppaction://hlinksldjump"/>
              </a:rPr>
              <a:t>20</a:t>
            </a:r>
            <a:endParaRPr lang="ru-RU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Скругленный прямоугольник 18">
            <a:hlinkClick r:id="rId10" action="ppaction://hlinksldjump"/>
          </p:cNvPr>
          <p:cNvSpPr/>
          <p:nvPr/>
        </p:nvSpPr>
        <p:spPr>
          <a:xfrm>
            <a:off x="4800600" y="3429000"/>
            <a:ext cx="1295400" cy="762000"/>
          </a:xfrm>
          <a:prstGeom prst="roundRect">
            <a:avLst/>
          </a:prstGeom>
          <a:gradFill>
            <a:gsLst>
              <a:gs pos="0">
                <a:srgbClr val="00B050"/>
              </a:gs>
              <a:gs pos="80000">
                <a:srgbClr val="25FF88"/>
              </a:gs>
              <a:gs pos="100000">
                <a:srgbClr val="00B050"/>
              </a:gs>
            </a:gsLst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10" action="ppaction://hlinksldjump"/>
              </a:rPr>
              <a:t>20</a:t>
            </a:r>
            <a:endParaRPr lang="ru-RU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Скругленный прямоугольник 17">
            <a:hlinkClick r:id="rId11" action="ppaction://hlinksldjump"/>
          </p:cNvPr>
          <p:cNvSpPr/>
          <p:nvPr/>
        </p:nvSpPr>
        <p:spPr>
          <a:xfrm>
            <a:off x="4800600" y="2590800"/>
            <a:ext cx="1295400" cy="762000"/>
          </a:xfrm>
          <a:prstGeom prst="roundRect">
            <a:avLst/>
          </a:prstGeom>
          <a:gradFill>
            <a:gsLst>
              <a:gs pos="0">
                <a:srgbClr val="00B050"/>
              </a:gs>
              <a:gs pos="80000">
                <a:srgbClr val="25FF88"/>
              </a:gs>
              <a:gs pos="100000">
                <a:srgbClr val="00B050"/>
              </a:gs>
            </a:gsLst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11" action="ppaction://hlinksldjump"/>
              </a:rPr>
              <a:t>20</a:t>
            </a:r>
            <a:endParaRPr lang="ru-RU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Скругленный прямоугольник 16">
            <a:hlinkClick r:id="rId12" action="ppaction://hlinksldjump"/>
          </p:cNvPr>
          <p:cNvSpPr/>
          <p:nvPr/>
        </p:nvSpPr>
        <p:spPr>
          <a:xfrm>
            <a:off x="4800600" y="1752600"/>
            <a:ext cx="1295400" cy="762000"/>
          </a:xfrm>
          <a:prstGeom prst="roundRect">
            <a:avLst/>
          </a:prstGeom>
          <a:gradFill>
            <a:gsLst>
              <a:gs pos="0">
                <a:srgbClr val="00B050"/>
              </a:gs>
              <a:gs pos="80000">
                <a:srgbClr val="25FF88"/>
              </a:gs>
              <a:gs pos="100000">
                <a:srgbClr val="00B050"/>
              </a:gs>
            </a:gsLst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12" action="ppaction://hlinksldjump"/>
              </a:rPr>
              <a:t>20</a:t>
            </a:r>
            <a:endParaRPr lang="ru-RU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Скругленный прямоугольник 25">
            <a:hlinkClick r:id="rId13" action="ppaction://hlinksldjump"/>
          </p:cNvPr>
          <p:cNvSpPr/>
          <p:nvPr/>
        </p:nvSpPr>
        <p:spPr>
          <a:xfrm>
            <a:off x="6172200" y="5105400"/>
            <a:ext cx="1295400" cy="762000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13" action="ppaction://hlinksldjump"/>
              </a:rPr>
              <a:t>30</a:t>
            </a:r>
            <a:endParaRPr lang="ru-RU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Скругленный прямоугольник 24">
            <a:hlinkClick r:id="rId14" action="ppaction://hlinksldjump"/>
          </p:cNvPr>
          <p:cNvSpPr/>
          <p:nvPr/>
        </p:nvSpPr>
        <p:spPr>
          <a:xfrm>
            <a:off x="6172200" y="4267200"/>
            <a:ext cx="1295400" cy="762000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14" action="ppaction://hlinksldjump"/>
              </a:rPr>
              <a:t>30</a:t>
            </a:r>
            <a:endParaRPr lang="ru-RU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Скругленный прямоугольник 23">
            <a:hlinkClick r:id="rId15" action="ppaction://hlinksldjump"/>
          </p:cNvPr>
          <p:cNvSpPr/>
          <p:nvPr/>
        </p:nvSpPr>
        <p:spPr>
          <a:xfrm>
            <a:off x="6172200" y="3429000"/>
            <a:ext cx="1295400" cy="762000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15" action="ppaction://hlinksldjump"/>
              </a:rPr>
              <a:t>30</a:t>
            </a:r>
            <a:endParaRPr lang="ru-RU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Скругленный прямоугольник 22">
            <a:hlinkClick r:id="rId16" action="ppaction://hlinksldjump"/>
          </p:cNvPr>
          <p:cNvSpPr/>
          <p:nvPr/>
        </p:nvSpPr>
        <p:spPr>
          <a:xfrm>
            <a:off x="6172200" y="2590800"/>
            <a:ext cx="1295400" cy="762000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16" action="ppaction://hlinksldjump"/>
              </a:rPr>
              <a:t>30</a:t>
            </a:r>
            <a:endParaRPr lang="ru-RU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Скругленный прямоугольник 21">
            <a:hlinkClick r:id="rId17" action="ppaction://hlinksldjump"/>
          </p:cNvPr>
          <p:cNvSpPr/>
          <p:nvPr/>
        </p:nvSpPr>
        <p:spPr>
          <a:xfrm>
            <a:off x="6172200" y="1752600"/>
            <a:ext cx="1295400" cy="762000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17" action="ppaction://hlinksldjump"/>
              </a:rPr>
              <a:t>30</a:t>
            </a:r>
            <a:endParaRPr lang="ru-RU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Скругленный прямоугольник 30">
            <a:hlinkClick r:id="rId18" action="ppaction://hlinksldjump"/>
          </p:cNvPr>
          <p:cNvSpPr/>
          <p:nvPr/>
        </p:nvSpPr>
        <p:spPr>
          <a:xfrm>
            <a:off x="7543800" y="5105400"/>
            <a:ext cx="1295400" cy="762000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18" action="ppaction://hlinksldjump"/>
              </a:rPr>
              <a:t>40</a:t>
            </a:r>
            <a:endParaRPr lang="ru-RU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Скругленный прямоугольник 29">
            <a:hlinkClick r:id="rId19" action="ppaction://hlinksldjump"/>
          </p:cNvPr>
          <p:cNvSpPr/>
          <p:nvPr/>
        </p:nvSpPr>
        <p:spPr>
          <a:xfrm>
            <a:off x="7543800" y="4267200"/>
            <a:ext cx="1295400" cy="762000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19" action="ppaction://hlinksldjump"/>
              </a:rPr>
              <a:t>40</a:t>
            </a:r>
            <a:endParaRPr lang="ru-RU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Скругленный прямоугольник 28">
            <a:hlinkClick r:id="rId20" action="ppaction://hlinksldjump"/>
          </p:cNvPr>
          <p:cNvSpPr/>
          <p:nvPr/>
        </p:nvSpPr>
        <p:spPr>
          <a:xfrm>
            <a:off x="7543800" y="3429000"/>
            <a:ext cx="1295400" cy="762000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20" action="ppaction://hlinksldjump"/>
              </a:rPr>
              <a:t>40</a:t>
            </a:r>
            <a:endParaRPr lang="ru-RU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Скругленный прямоугольник 27">
            <a:hlinkClick r:id="rId21" action="ppaction://hlinksldjump"/>
          </p:cNvPr>
          <p:cNvSpPr/>
          <p:nvPr/>
        </p:nvSpPr>
        <p:spPr>
          <a:xfrm>
            <a:off x="7543800" y="2590800"/>
            <a:ext cx="1295400" cy="762000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21" action="ppaction://hlinksldjump"/>
              </a:rPr>
              <a:t>40</a:t>
            </a:r>
            <a:endParaRPr lang="ru-RU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Скругленный прямоугольник 26">
            <a:hlinkClick r:id="rId22" action="ppaction://hlinksldjump"/>
          </p:cNvPr>
          <p:cNvSpPr/>
          <p:nvPr/>
        </p:nvSpPr>
        <p:spPr>
          <a:xfrm>
            <a:off x="7543800" y="1752600"/>
            <a:ext cx="1295400" cy="762000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22" action="ppaction://hlinksldjump"/>
              </a:rPr>
              <a:t>40</a:t>
            </a:r>
            <a:endParaRPr lang="ru-RU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Стрелка вправо 36">
            <a:hlinkClick r:id="rId23" action="ppaction://hlinksldjump"/>
          </p:cNvPr>
          <p:cNvSpPr/>
          <p:nvPr/>
        </p:nvSpPr>
        <p:spPr>
          <a:xfrm flipH="1">
            <a:off x="310487" y="6172200"/>
            <a:ext cx="762000" cy="533400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8305800" y="6248400"/>
            <a:ext cx="762000" cy="533400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2514600" y="2590800"/>
            <a:ext cx="4876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spc="-150" dirty="0"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СОЮЗ</a:t>
            </a:r>
            <a:endParaRPr lang="ru-RU" sz="9600" b="1" spc="-150" dirty="0">
              <a:effectLst>
                <a:glow rad="101600">
                  <a:schemeClr val="bg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2"/>
          <p:cNvSpPr txBox="1">
            <a:spLocks/>
          </p:cNvSpPr>
          <p:nvPr/>
        </p:nvSpPr>
        <p:spPr>
          <a:xfrm>
            <a:off x="457200" y="1143000"/>
            <a:ext cx="8229600" cy="5105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 algn="ctr">
              <a:spcBef>
                <a:spcPct val="20000"/>
              </a:spcBef>
              <a:defRPr/>
            </a:pPr>
            <a:r>
              <a:rPr lang="ru-RU" sz="6000" b="1" spc="-150" dirty="0"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Какой это по счету  куплет?</a:t>
            </a:r>
          </a:p>
          <a:p>
            <a:pPr lvl="0" algn="ctr">
              <a:spcBef>
                <a:spcPct val="20000"/>
              </a:spcBef>
              <a:defRPr/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ct val="20000"/>
              </a:spcBef>
              <a:defRPr/>
            </a:pPr>
            <a:r>
              <a:rPr lang="ru-RU" sz="4000" b="1" spc="-150" dirty="0"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 южных морей до полярного края</a:t>
            </a:r>
            <a:br>
              <a:rPr lang="ru-RU" sz="4000" b="1" spc="-150" dirty="0"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000" b="1" spc="-150" dirty="0"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Раскинулись наши леса и поля.</a:t>
            </a:r>
            <a:br>
              <a:rPr lang="ru-RU" sz="4000" b="1" spc="-150" dirty="0"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000" b="1" spc="-150" dirty="0"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Одна ты на свете! Одна ты такая –</a:t>
            </a:r>
            <a:br>
              <a:rPr lang="ru-RU" sz="4000" b="1" spc="-150" dirty="0"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000" b="1" spc="-150" dirty="0"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Хранимая Богом родная земля!</a:t>
            </a:r>
          </a:p>
          <a:p>
            <a:pPr lvl="0" algn="ctr">
              <a:spcBef>
                <a:spcPct val="20000"/>
              </a:spcBef>
              <a:defRPr/>
            </a:pPr>
            <a:endParaRPr kumimoji="0" lang="ru-RU" sz="6000" b="1" i="0" u="none" strike="noStrike" kern="1200" cap="none" spc="0" normalizeH="0" baseline="0" noProof="0" dirty="0" smtClean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8305800" y="6248400"/>
            <a:ext cx="762000" cy="533400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>
            <a:hlinkClick r:id="rId3" action="ppaction://hlinksldjump"/>
          </p:cNvPr>
          <p:cNvSpPr/>
          <p:nvPr/>
        </p:nvSpPr>
        <p:spPr>
          <a:xfrm>
            <a:off x="304800" y="228600"/>
            <a:ext cx="1295400" cy="762000"/>
          </a:xfrm>
          <a:prstGeom prst="roundRect">
            <a:avLst/>
          </a:prstGeom>
          <a:gradFill>
            <a:gsLst>
              <a:gs pos="0">
                <a:srgbClr val="00B050"/>
              </a:gs>
              <a:gs pos="80000">
                <a:srgbClr val="25FF88"/>
              </a:gs>
              <a:gs pos="100000">
                <a:srgbClr val="00B050"/>
              </a:gs>
            </a:gsLst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</a:t>
            </a:r>
            <a:endParaRPr lang="ru-RU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2"/>
          <p:cNvSpPr txBox="1">
            <a:spLocks/>
          </p:cNvSpPr>
          <p:nvPr/>
        </p:nvSpPr>
        <p:spPr>
          <a:xfrm>
            <a:off x="685800" y="2133600"/>
            <a:ext cx="8001000" cy="2362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 algn="ctr">
              <a:spcBef>
                <a:spcPct val="20000"/>
              </a:spcBef>
              <a:defRPr/>
            </a:pPr>
            <a:r>
              <a:rPr lang="ru-RU" sz="11500" b="1" spc="-150" dirty="0"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Второй</a:t>
            </a: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8305800" y="6248400"/>
            <a:ext cx="762000" cy="533400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2"/>
          <p:cNvSpPr txBox="1">
            <a:spLocks/>
          </p:cNvSpPr>
          <p:nvPr/>
        </p:nvSpPr>
        <p:spPr>
          <a:xfrm>
            <a:off x="304800" y="1371600"/>
            <a:ext cx="8610600" cy="4343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 algn="ctr">
              <a:spcBef>
                <a:spcPct val="20000"/>
              </a:spcBef>
              <a:defRPr/>
            </a:pPr>
            <a:r>
              <a:rPr lang="ru-RU" sz="6000" b="1" spc="-150" dirty="0"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основе какого гимна был создан современный гимн Российской Федерации?</a:t>
            </a: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8305800" y="6248400"/>
            <a:ext cx="762000" cy="533400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>
            <a:hlinkClick r:id="rId3" action="ppaction://hlinksldjump"/>
          </p:cNvPr>
          <p:cNvSpPr/>
          <p:nvPr/>
        </p:nvSpPr>
        <p:spPr>
          <a:xfrm>
            <a:off x="228600" y="228600"/>
            <a:ext cx="1295400" cy="762000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30</a:t>
            </a:r>
            <a:endParaRPr lang="ru-RU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2"/>
          <p:cNvSpPr txBox="1">
            <a:spLocks/>
          </p:cNvSpPr>
          <p:nvPr/>
        </p:nvSpPr>
        <p:spPr>
          <a:xfrm>
            <a:off x="533400" y="381000"/>
            <a:ext cx="8001000" cy="2362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 algn="ctr">
              <a:spcBef>
                <a:spcPct val="20000"/>
              </a:spcBef>
              <a:defRPr/>
            </a:pPr>
            <a:r>
              <a:rPr lang="ru-RU" sz="6600" b="1" spc="-150" dirty="0"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Гимн СССР</a:t>
            </a: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8305800" y="6248400"/>
            <a:ext cx="762000" cy="533400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 descr="Gimn-Sovetskogo-Soyuza.-Otkrytka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21769" y="1295400"/>
            <a:ext cx="3700462" cy="53201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2"/>
          <p:cNvSpPr txBox="1">
            <a:spLocks/>
          </p:cNvSpPr>
          <p:nvPr/>
        </p:nvSpPr>
        <p:spPr>
          <a:xfrm>
            <a:off x="292290" y="1524000"/>
            <a:ext cx="8763000" cy="3962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 algn="ctr">
              <a:spcBef>
                <a:spcPct val="20000"/>
              </a:spcBef>
              <a:defRPr/>
            </a:pPr>
            <a:r>
              <a:rPr lang="ru-RU" sz="6600" b="1" spc="-150" dirty="0"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Назовите авторов современного гимна </a:t>
            </a:r>
            <a:r>
              <a:rPr lang="ru-RU" sz="6600" b="1" spc="-150" dirty="0" smtClean="0"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России</a:t>
            </a:r>
            <a:endParaRPr lang="ru-RU" sz="6600" b="1" spc="-150" dirty="0">
              <a:effectLst>
                <a:glow rad="101600">
                  <a:schemeClr val="bg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8305800" y="6248400"/>
            <a:ext cx="762000" cy="533400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>
            <a:hlinkClick r:id="rId3" action="ppaction://hlinksldjump"/>
          </p:cNvPr>
          <p:cNvSpPr/>
          <p:nvPr/>
        </p:nvSpPr>
        <p:spPr>
          <a:xfrm>
            <a:off x="457200" y="228600"/>
            <a:ext cx="1295400" cy="762000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40</a:t>
            </a:r>
            <a:endParaRPr lang="ru-RU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8305800" y="6248400"/>
            <a:ext cx="762000" cy="533400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4561" y="361838"/>
            <a:ext cx="7843639" cy="58865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2"/>
          <p:cNvSpPr txBox="1">
            <a:spLocks/>
          </p:cNvSpPr>
          <p:nvPr/>
        </p:nvSpPr>
        <p:spPr>
          <a:xfrm>
            <a:off x="457200" y="1600200"/>
            <a:ext cx="8229600" cy="4343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 algn="ctr">
              <a:spcBef>
                <a:spcPct val="20000"/>
              </a:spcBef>
              <a:defRPr/>
            </a:pPr>
            <a:r>
              <a:rPr lang="ru-RU" sz="6000" b="1" spc="-150" dirty="0"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Изображение какого сельскохозяйственного орудия находилось на гербе и флаге СССР?</a:t>
            </a:r>
            <a: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8305800" y="6248400"/>
            <a:ext cx="762000" cy="533400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>
            <a:hlinkClick r:id="rId3" action="ppaction://hlinksldjump"/>
          </p:cNvPr>
          <p:cNvSpPr/>
          <p:nvPr/>
        </p:nvSpPr>
        <p:spPr>
          <a:xfrm>
            <a:off x="228600" y="228600"/>
            <a:ext cx="1295400" cy="762000"/>
          </a:xfrm>
          <a:prstGeom prst="roundRect">
            <a:avLst/>
          </a:prstGeom>
          <a:gradFill>
            <a:gsLst>
              <a:gs pos="0">
                <a:srgbClr val="FFFF00"/>
              </a:gs>
              <a:gs pos="81000">
                <a:srgbClr val="FFFF81"/>
              </a:gs>
              <a:gs pos="100000">
                <a:srgbClr val="FFFF00"/>
              </a:gs>
            </a:gsLst>
          </a:gra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10</a:t>
            </a:r>
            <a:endParaRPr lang="ru-RU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2"/>
          <p:cNvSpPr txBox="1">
            <a:spLocks/>
          </p:cNvSpPr>
          <p:nvPr/>
        </p:nvSpPr>
        <p:spPr>
          <a:xfrm>
            <a:off x="457200" y="762000"/>
            <a:ext cx="8001000" cy="1676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 algn="ctr">
              <a:spcBef>
                <a:spcPct val="20000"/>
              </a:spcBef>
              <a:defRPr/>
            </a:pPr>
            <a:r>
              <a:rPr lang="ru-RU" sz="8800" b="1" spc="-150" dirty="0"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Серп</a:t>
            </a: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8305800" y="6248400"/>
            <a:ext cx="762000" cy="533400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 descr="ce1e284ecb318732ac3cc4bd8ee00b087c483f8b4778f6b29d31820bd62e4b11.png"/>
          <p:cNvPicPr>
            <a:picLocks noChangeAspect="1"/>
          </p:cNvPicPr>
          <p:nvPr/>
        </p:nvPicPr>
        <p:blipFill>
          <a:blip r:embed="rId3"/>
          <a:srcRect l="3846"/>
          <a:stretch>
            <a:fillRect/>
          </a:stretch>
        </p:blipFill>
        <p:spPr>
          <a:xfrm>
            <a:off x="1981200" y="2133600"/>
            <a:ext cx="5440680" cy="34004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2"/>
          <p:cNvSpPr txBox="1">
            <a:spLocks/>
          </p:cNvSpPr>
          <p:nvPr/>
        </p:nvSpPr>
        <p:spPr>
          <a:xfrm>
            <a:off x="228600" y="1295400"/>
            <a:ext cx="8686800" cy="4648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 algn="ctr">
              <a:defRPr/>
            </a:pPr>
            <a:r>
              <a:rPr lang="ru-RU" sz="5400" b="1" spc="-150" dirty="0"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Как назывался флаг, белый с Лазоревым крестом, который в 1712г. взвился над военно-морскими кораблями?</a:t>
            </a: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8305800" y="6248400"/>
            <a:ext cx="762000" cy="533400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>
            <a:hlinkClick r:id="rId3" action="ppaction://hlinksldjump"/>
          </p:cNvPr>
          <p:cNvSpPr/>
          <p:nvPr/>
        </p:nvSpPr>
        <p:spPr>
          <a:xfrm>
            <a:off x="304800" y="228600"/>
            <a:ext cx="1295400" cy="762000"/>
          </a:xfrm>
          <a:prstGeom prst="roundRect">
            <a:avLst/>
          </a:prstGeom>
          <a:gradFill>
            <a:gsLst>
              <a:gs pos="0">
                <a:srgbClr val="00B050"/>
              </a:gs>
              <a:gs pos="80000">
                <a:srgbClr val="25FF88"/>
              </a:gs>
              <a:gs pos="100000">
                <a:srgbClr val="00B050"/>
              </a:gs>
            </a:gsLst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</a:t>
            </a:r>
            <a:endParaRPr lang="ru-RU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2"/>
          <p:cNvSpPr txBox="1">
            <a:spLocks/>
          </p:cNvSpPr>
          <p:nvPr/>
        </p:nvSpPr>
        <p:spPr>
          <a:xfrm>
            <a:off x="457200" y="1295400"/>
            <a:ext cx="8229600" cy="4648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ru-RU" sz="6000" b="1" dirty="0"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Из полос какого цвета сверху вниз состоит современный государственный флаг России?</a:t>
            </a: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8305800" y="6248400"/>
            <a:ext cx="762000" cy="533400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>
            <a:hlinkClick r:id="rId3" action="ppaction://hlinksldjump"/>
          </p:cNvPr>
          <p:cNvSpPr/>
          <p:nvPr/>
        </p:nvSpPr>
        <p:spPr>
          <a:xfrm>
            <a:off x="228600" y="228600"/>
            <a:ext cx="1295400" cy="762000"/>
          </a:xfrm>
          <a:prstGeom prst="roundRect">
            <a:avLst/>
          </a:prstGeom>
          <a:gradFill>
            <a:gsLst>
              <a:gs pos="0">
                <a:srgbClr val="FFFF00"/>
              </a:gs>
              <a:gs pos="81000">
                <a:srgbClr val="FFFF81"/>
              </a:gs>
              <a:gs pos="100000">
                <a:srgbClr val="FFFF00"/>
              </a:gs>
            </a:gsLst>
          </a:gra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10</a:t>
            </a:r>
            <a:endParaRPr lang="ru-RU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2"/>
          <p:cNvSpPr txBox="1">
            <a:spLocks/>
          </p:cNvSpPr>
          <p:nvPr/>
        </p:nvSpPr>
        <p:spPr>
          <a:xfrm>
            <a:off x="228600" y="304800"/>
            <a:ext cx="8610600" cy="1752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 algn="ctr">
              <a:spcBef>
                <a:spcPct val="20000"/>
              </a:spcBef>
              <a:defRPr/>
            </a:pPr>
            <a:r>
              <a:rPr lang="ru-RU" sz="6000" b="1" spc="-150" dirty="0"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Андреевский флаг</a:t>
            </a: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8305800" y="6248400"/>
            <a:ext cx="762000" cy="533400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 descr="2_07_05_15_10_42_56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" y="1219200"/>
            <a:ext cx="7086600" cy="5314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2"/>
          <p:cNvSpPr txBox="1">
            <a:spLocks/>
          </p:cNvSpPr>
          <p:nvPr/>
        </p:nvSpPr>
        <p:spPr>
          <a:xfrm>
            <a:off x="457200" y="1295400"/>
            <a:ext cx="8229600" cy="4648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ru-RU" sz="6600" b="1" spc="-150" dirty="0"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Кто ввёл порядок расположения цветов на современном флаге?</a:t>
            </a:r>
            <a:r>
              <a:rPr lang="ru-RU" sz="6000" dirty="0" smtClean="0"/>
              <a:t> </a:t>
            </a:r>
            <a: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kumimoji="0" lang="ru-RU" sz="6000" b="1" i="0" u="none" strike="noStrike" kern="1200" cap="none" spc="0" normalizeH="0" baseline="0" noProof="0" dirty="0" smtClean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8305800" y="6248400"/>
            <a:ext cx="762000" cy="533400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>
            <a:hlinkClick r:id="rId3" action="ppaction://hlinksldjump"/>
          </p:cNvPr>
          <p:cNvSpPr/>
          <p:nvPr/>
        </p:nvSpPr>
        <p:spPr>
          <a:xfrm>
            <a:off x="381000" y="228600"/>
            <a:ext cx="1295400" cy="762000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30</a:t>
            </a:r>
            <a:endParaRPr lang="ru-RU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8305800" y="6248400"/>
            <a:ext cx="762000" cy="533400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971800" y="152400"/>
            <a:ext cx="3429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spc="-150" dirty="0"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Пётр I</a:t>
            </a:r>
            <a:endParaRPr lang="ru-RU" sz="8000" b="1" spc="-150" dirty="0">
              <a:effectLst>
                <a:glow rad="101600">
                  <a:schemeClr val="bg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6t4vhof9ivocwsck0k0ocw4o0.jpg"/>
          <p:cNvPicPr>
            <a:picLocks noChangeAspect="1"/>
          </p:cNvPicPr>
          <p:nvPr/>
        </p:nvPicPr>
        <p:blipFill>
          <a:blip r:embed="rId3"/>
          <a:srcRect l="18750" r="14844" b="-2083"/>
          <a:stretch>
            <a:fillRect/>
          </a:stretch>
        </p:blipFill>
        <p:spPr>
          <a:xfrm>
            <a:off x="2286000" y="1371600"/>
            <a:ext cx="4541675" cy="5236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2"/>
          <p:cNvSpPr txBox="1">
            <a:spLocks/>
          </p:cNvSpPr>
          <p:nvPr/>
        </p:nvSpPr>
        <p:spPr>
          <a:xfrm>
            <a:off x="533400" y="1066800"/>
            <a:ext cx="8229600" cy="4267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 algn="ctr">
              <a:spcBef>
                <a:spcPct val="20000"/>
              </a:spcBef>
              <a:defRPr/>
            </a:pPr>
            <a:r>
              <a:rPr lang="ru-RU" sz="6600" b="1" spc="-150" dirty="0"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Сколько щитов изображено на гербе Российской Федерации?</a:t>
            </a: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8305800" y="6248400"/>
            <a:ext cx="762000" cy="533400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>
            <a:hlinkClick r:id="rId3" action="ppaction://hlinksldjump"/>
          </p:cNvPr>
          <p:cNvSpPr/>
          <p:nvPr/>
        </p:nvSpPr>
        <p:spPr>
          <a:xfrm>
            <a:off x="457200" y="228600"/>
            <a:ext cx="1295400" cy="762000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40</a:t>
            </a:r>
            <a:endParaRPr lang="ru-RU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2"/>
          <p:cNvSpPr txBox="1">
            <a:spLocks/>
          </p:cNvSpPr>
          <p:nvPr/>
        </p:nvSpPr>
        <p:spPr>
          <a:xfrm>
            <a:off x="76200" y="0"/>
            <a:ext cx="8915400" cy="990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 algn="ctr">
              <a:defRPr/>
            </a:pPr>
            <a:r>
              <a:rPr lang="ru-RU" sz="4400" b="1" spc="-150" dirty="0"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ДВА ЩИТА</a:t>
            </a: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8305800" y="6248400"/>
            <a:ext cx="762000" cy="533400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 descr="russian-federation-coat-of-arm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43200" y="838200"/>
            <a:ext cx="3614784" cy="43434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85800" y="5029200"/>
            <a:ext cx="8001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ru-RU" sz="3200" b="1" dirty="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На фоне первого щита – двуглавый орел, а второй щит </a:t>
            </a:r>
            <a:r>
              <a:rPr lang="ru-RU" sz="3200" b="1" dirty="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3200" b="1" dirty="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на груди орла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9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2"/>
          <p:cNvSpPr txBox="1">
            <a:spLocks/>
          </p:cNvSpPr>
          <p:nvPr/>
        </p:nvSpPr>
        <p:spPr>
          <a:xfrm>
            <a:off x="457200" y="1752600"/>
            <a:ext cx="8229600" cy="3352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 algn="ctr">
              <a:spcBef>
                <a:spcPct val="20000"/>
              </a:spcBef>
              <a:defRPr/>
            </a:pPr>
            <a:r>
              <a:rPr lang="ru-RU" sz="6600" b="1" dirty="0" smtClean="0"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Музыкальный инструмент символ России?</a:t>
            </a:r>
            <a:endParaRPr kumimoji="0" lang="ru-RU" sz="6600" b="1" i="0" u="none" strike="noStrike" kern="1200" cap="none" spc="0" normalizeH="0" baseline="0" noProof="0" dirty="0" smtClean="0">
              <a:ln>
                <a:noFill/>
              </a:ln>
              <a:effectLst>
                <a:glow rad="101600">
                  <a:schemeClr val="bg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8305800" y="6248400"/>
            <a:ext cx="762000" cy="533400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>
            <a:hlinkClick r:id="rId3" action="ppaction://hlinksldjump"/>
          </p:cNvPr>
          <p:cNvSpPr/>
          <p:nvPr/>
        </p:nvSpPr>
        <p:spPr>
          <a:xfrm>
            <a:off x="228600" y="228600"/>
            <a:ext cx="1295400" cy="762000"/>
          </a:xfrm>
          <a:prstGeom prst="roundRect">
            <a:avLst/>
          </a:prstGeom>
          <a:gradFill>
            <a:gsLst>
              <a:gs pos="0">
                <a:srgbClr val="FFFF00"/>
              </a:gs>
              <a:gs pos="81000">
                <a:srgbClr val="FFFF81"/>
              </a:gs>
              <a:gs pos="100000">
                <a:srgbClr val="FFFF00"/>
              </a:gs>
            </a:gsLst>
          </a:gra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10</a:t>
            </a:r>
            <a:endParaRPr lang="ru-RU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2"/>
          <p:cNvSpPr txBox="1">
            <a:spLocks/>
          </p:cNvSpPr>
          <p:nvPr/>
        </p:nvSpPr>
        <p:spPr>
          <a:xfrm>
            <a:off x="228600" y="609600"/>
            <a:ext cx="86106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 algn="ctr">
              <a:spcBef>
                <a:spcPct val="20000"/>
              </a:spcBef>
              <a:defRPr/>
            </a:pPr>
            <a:r>
              <a:rPr lang="ru-RU" sz="6600" b="1" dirty="0" smtClean="0"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БАЛАЛАЙКА</a:t>
            </a:r>
            <a:endParaRPr kumimoji="0" lang="ru-RU" sz="6600" b="1" i="0" u="none" strike="noStrike" kern="1200" cap="none" spc="0" normalizeH="0" baseline="0" noProof="0" dirty="0" smtClean="0">
              <a:ln>
                <a:noFill/>
              </a:ln>
              <a:effectLst>
                <a:glow rad="101600">
                  <a:schemeClr val="bg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8305800" y="6248400"/>
            <a:ext cx="762000" cy="533400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 descr="0_6a882_a5d90399_L.jp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3960109">
            <a:off x="1600200" y="1295400"/>
            <a:ext cx="5994004" cy="4687311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2"/>
          <p:cNvSpPr txBox="1">
            <a:spLocks/>
          </p:cNvSpPr>
          <p:nvPr/>
        </p:nvSpPr>
        <p:spPr>
          <a:xfrm>
            <a:off x="533400" y="1752600"/>
            <a:ext cx="8229600" cy="3657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 algn="ctr">
              <a:spcBef>
                <a:spcPct val="20000"/>
              </a:spcBef>
              <a:defRPr/>
            </a:pPr>
            <a:r>
              <a:rPr lang="ru-RU" sz="8000" b="1" dirty="0" smtClean="0"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Животное символ России?</a:t>
            </a:r>
            <a:endParaRPr kumimoji="0" lang="ru-RU" sz="8000" b="1" i="0" u="none" strike="noStrike" kern="1200" cap="none" spc="0" normalizeH="0" baseline="0" noProof="0" dirty="0" smtClean="0">
              <a:ln>
                <a:noFill/>
              </a:ln>
              <a:effectLst>
                <a:glow rad="101600">
                  <a:schemeClr val="bg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8305800" y="6248400"/>
            <a:ext cx="762000" cy="533400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>
            <a:hlinkClick r:id="rId3" action="ppaction://hlinksldjump"/>
          </p:cNvPr>
          <p:cNvSpPr/>
          <p:nvPr/>
        </p:nvSpPr>
        <p:spPr>
          <a:xfrm>
            <a:off x="304800" y="228600"/>
            <a:ext cx="1295400" cy="762000"/>
          </a:xfrm>
          <a:prstGeom prst="roundRect">
            <a:avLst/>
          </a:prstGeom>
          <a:gradFill>
            <a:gsLst>
              <a:gs pos="0">
                <a:srgbClr val="00B050"/>
              </a:gs>
              <a:gs pos="80000">
                <a:srgbClr val="25FF88"/>
              </a:gs>
              <a:gs pos="100000">
                <a:srgbClr val="00B050"/>
              </a:gs>
            </a:gsLst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</a:t>
            </a:r>
            <a:endParaRPr lang="ru-RU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8305800" y="6248400"/>
            <a:ext cx="762000" cy="533400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 descr="maxresdefault (1).jpg"/>
          <p:cNvPicPr>
            <a:picLocks noChangeAspect="1"/>
          </p:cNvPicPr>
          <p:nvPr/>
        </p:nvPicPr>
        <p:blipFill>
          <a:blip r:embed="rId3"/>
          <a:srcRect l="8715" t="-3826" r="6667"/>
          <a:stretch>
            <a:fillRect/>
          </a:stretch>
        </p:blipFill>
        <p:spPr>
          <a:xfrm>
            <a:off x="1219200" y="1295400"/>
            <a:ext cx="6858000" cy="49809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одзаголовок 2"/>
          <p:cNvSpPr txBox="1">
            <a:spLocks/>
          </p:cNvSpPr>
          <p:nvPr/>
        </p:nvSpPr>
        <p:spPr>
          <a:xfrm>
            <a:off x="304800" y="381000"/>
            <a:ext cx="8610600" cy="1143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 algn="ctr">
              <a:spcBef>
                <a:spcPct val="20000"/>
              </a:spcBef>
              <a:defRPr/>
            </a:pPr>
            <a:r>
              <a:rPr lang="ru-RU" sz="6000" b="1" dirty="0" smtClean="0"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МЕДВЕДЬ</a:t>
            </a:r>
            <a:endParaRPr kumimoji="0" lang="ru-RU" sz="6000" b="1" i="0" u="none" strike="noStrike" kern="1200" cap="none" spc="0" normalizeH="0" baseline="0" noProof="0" dirty="0" smtClean="0">
              <a:ln>
                <a:noFill/>
              </a:ln>
              <a:effectLst>
                <a:glow rad="101600">
                  <a:schemeClr val="bg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2"/>
          <p:cNvSpPr txBox="1">
            <a:spLocks/>
          </p:cNvSpPr>
          <p:nvPr/>
        </p:nvSpPr>
        <p:spPr>
          <a:xfrm>
            <a:off x="228600" y="1600200"/>
            <a:ext cx="8839200" cy="4343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 algn="ctr">
              <a:spcBef>
                <a:spcPct val="20000"/>
              </a:spcBef>
              <a:defRPr/>
            </a:pPr>
            <a:r>
              <a:rPr lang="ru-RU" sz="6000" b="1" dirty="0" smtClean="0"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Символ русского гостеприимства, семейного очага и уюта?</a:t>
            </a:r>
            <a: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kumimoji="0" lang="ru-RU" sz="6000" b="1" i="0" u="none" strike="noStrike" kern="1200" cap="none" spc="0" normalizeH="0" baseline="0" noProof="0" dirty="0" smtClean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8305800" y="6248400"/>
            <a:ext cx="762000" cy="533400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>
            <a:hlinkClick r:id="rId3" action="ppaction://hlinksldjump"/>
          </p:cNvPr>
          <p:cNvSpPr/>
          <p:nvPr/>
        </p:nvSpPr>
        <p:spPr>
          <a:xfrm>
            <a:off x="228600" y="228600"/>
            <a:ext cx="1295400" cy="762000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30</a:t>
            </a:r>
            <a:endParaRPr lang="ru-RU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2"/>
          <p:cNvSpPr txBox="1">
            <a:spLocks/>
          </p:cNvSpPr>
          <p:nvPr/>
        </p:nvSpPr>
        <p:spPr>
          <a:xfrm>
            <a:off x="228600" y="381000"/>
            <a:ext cx="8610600" cy="4648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 algn="ctr">
              <a:spcBef>
                <a:spcPct val="20000"/>
              </a:spcBef>
              <a:defRPr/>
            </a:pPr>
            <a:r>
              <a:rPr lang="ru-RU" sz="6000" b="1" dirty="0"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Белый, синий, красный</a:t>
            </a: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8305800" y="6248400"/>
            <a:ext cx="762000" cy="533400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 descr="590ac0f6e43ce.jpg"/>
          <p:cNvPicPr>
            <a:picLocks noChangeAspect="1"/>
          </p:cNvPicPr>
          <p:nvPr/>
        </p:nvPicPr>
        <p:blipFill rotWithShape="1">
          <a:blip r:embed="rId3" cstate="print"/>
          <a:srcRect l="9417" t="13837" r="12181" b="6145"/>
          <a:stretch/>
        </p:blipFill>
        <p:spPr>
          <a:xfrm>
            <a:off x="838200" y="1447800"/>
            <a:ext cx="7391400" cy="5029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 build="allAtOnce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2"/>
          <p:cNvSpPr txBox="1">
            <a:spLocks/>
          </p:cNvSpPr>
          <p:nvPr/>
        </p:nvSpPr>
        <p:spPr>
          <a:xfrm>
            <a:off x="685800" y="0"/>
            <a:ext cx="8001000" cy="2362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 algn="ctr">
              <a:spcBef>
                <a:spcPct val="20000"/>
              </a:spcBef>
              <a:defRPr/>
            </a:pPr>
            <a:r>
              <a:rPr lang="ru-RU" sz="9600" b="1" dirty="0" smtClean="0"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Самовар</a:t>
            </a:r>
            <a:endParaRPr kumimoji="0" lang="ru-RU" sz="9600" b="1" i="0" u="none" strike="noStrike" kern="1200" cap="none" spc="0" normalizeH="0" baseline="0" noProof="0" dirty="0" smtClean="0">
              <a:ln>
                <a:noFill/>
              </a:ln>
              <a:effectLst>
                <a:glow rad="101600">
                  <a:schemeClr val="bg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8305800" y="6248400"/>
            <a:ext cx="762000" cy="533400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 descr="115956206_0_f5eb2_3481dd61_XL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0970" y="1447800"/>
            <a:ext cx="5410200" cy="5145827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2"/>
          <p:cNvSpPr txBox="1">
            <a:spLocks/>
          </p:cNvSpPr>
          <p:nvPr/>
        </p:nvSpPr>
        <p:spPr>
          <a:xfrm>
            <a:off x="533400" y="1066800"/>
            <a:ext cx="8229600" cy="5029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 algn="ctr">
              <a:spcBef>
                <a:spcPct val="20000"/>
              </a:spcBef>
              <a:defRPr/>
            </a:pPr>
            <a:r>
              <a:rPr lang="ru-RU" sz="6000" b="1" dirty="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Символ точности, надежности и незыблемости России расположенный на Спасской башне</a:t>
            </a:r>
            <a:endParaRPr kumimoji="0" lang="ru-RU" sz="6000" b="1" i="0" u="none" strike="noStrike" kern="1200" cap="none" spc="0" normalizeH="0" baseline="0" noProof="0" dirty="0" smtClean="0">
              <a:ln>
                <a:noFill/>
              </a:ln>
              <a:effectLst>
                <a:glow rad="101600">
                  <a:schemeClr val="bg1">
                    <a:alpha val="60000"/>
                  </a:schemeClr>
                </a:glow>
              </a:effectLst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8305800" y="6248400"/>
            <a:ext cx="762000" cy="533400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>
            <a:hlinkClick r:id="rId3" action="ppaction://hlinksldjump"/>
          </p:cNvPr>
          <p:cNvSpPr/>
          <p:nvPr/>
        </p:nvSpPr>
        <p:spPr>
          <a:xfrm>
            <a:off x="457200" y="228600"/>
            <a:ext cx="1295400" cy="762000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40</a:t>
            </a:r>
            <a:endParaRPr lang="ru-RU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2"/>
          <p:cNvSpPr txBox="1">
            <a:spLocks/>
          </p:cNvSpPr>
          <p:nvPr/>
        </p:nvSpPr>
        <p:spPr>
          <a:xfrm>
            <a:off x="283191" y="533400"/>
            <a:ext cx="8763000" cy="1371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 algn="ctr">
              <a:spcBef>
                <a:spcPct val="20000"/>
              </a:spcBef>
              <a:defRPr/>
            </a:pPr>
            <a:r>
              <a:rPr lang="ru-RU" sz="6000" b="1" dirty="0" smtClean="0"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Кремлёвские куранты</a:t>
            </a:r>
            <a:endParaRPr kumimoji="0" lang="ru-RU" sz="6000" b="1" i="0" u="none" strike="noStrike" kern="1200" cap="none" spc="0" normalizeH="0" baseline="0" noProof="0" dirty="0" smtClean="0">
              <a:ln>
                <a:noFill/>
              </a:ln>
              <a:effectLst>
                <a:glow rad="101600">
                  <a:schemeClr val="bg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8305800" y="6248400"/>
            <a:ext cx="762000" cy="533400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 descr="novosti_rossii_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3491" y="1638300"/>
            <a:ext cx="6502400" cy="4876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День флага РФ\картинки\Impressive Abstract 17.jpg"/>
          <p:cNvPicPr>
            <a:picLocks noChangeAspect="1" noChangeArrowheads="1"/>
          </p:cNvPicPr>
          <p:nvPr/>
        </p:nvPicPr>
        <p:blipFill>
          <a:blip r:embed="rId2" cstate="print"/>
          <a:srcRect l="9000" t="11555" r="31000" b="844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7" name="Picture 3" descr="E:\День флага РФ\картинки\flag.jpg"/>
          <p:cNvPicPr>
            <a:picLocks noChangeAspect="1" noChangeArrowheads="1"/>
          </p:cNvPicPr>
          <p:nvPr/>
        </p:nvPicPr>
        <p:blipFill>
          <a:blip r:embed="rId3" cstate="print">
            <a:lum bright="10000" contrast="-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590800"/>
            <a:ext cx="9144000" cy="1470025"/>
          </a:xfrm>
        </p:spPr>
        <p:txBody>
          <a:bodyPr>
            <a:noAutofit/>
          </a:bodyPr>
          <a:lstStyle/>
          <a:p>
            <a:pPr>
              <a:lnSpc>
                <a:spcPts val="4800"/>
              </a:lnSpc>
            </a:pPr>
            <a:r>
              <a:rPr lang="ru-RU" b="1" spc="-150" dirty="0" smtClean="0">
                <a:ln w="9525">
                  <a:solidFill>
                    <a:schemeClr val="tx1"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Интерактивная игра</a:t>
            </a:r>
            <a:br>
              <a:rPr lang="ru-RU" b="1" spc="-150" dirty="0" smtClean="0">
                <a:ln w="9525">
                  <a:solidFill>
                    <a:schemeClr val="tx1"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spc="-150" dirty="0" smtClean="0">
                <a:ln w="9525">
                  <a:solidFill>
                    <a:schemeClr val="tx1"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«Государственные символы России»</a:t>
            </a:r>
            <a:endParaRPr lang="ru-RU" b="1" spc="-150" dirty="0">
              <a:ln w="9525">
                <a:solidFill>
                  <a:schemeClr val="tx1"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2"/>
          <p:cNvSpPr txBox="1">
            <a:spLocks noChangeArrowheads="1"/>
          </p:cNvSpPr>
          <p:nvPr/>
        </p:nvSpPr>
        <p:spPr bwMode="auto">
          <a:xfrm>
            <a:off x="533400" y="76200"/>
            <a:ext cx="78486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Муниципальное бюджетное учреждение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дополнительного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образования</a:t>
            </a:r>
          </a:p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«Центр дополнительного образования </a:t>
            </a:r>
          </a:p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«Одаренность»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2"/>
          <p:cNvSpPr txBox="1">
            <a:spLocks/>
          </p:cNvSpPr>
          <p:nvPr/>
        </p:nvSpPr>
        <p:spPr>
          <a:xfrm>
            <a:off x="457200" y="1295400"/>
            <a:ext cx="8229600" cy="4648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 algn="ctr">
              <a:spcBef>
                <a:spcPct val="20000"/>
              </a:spcBef>
              <a:defRPr/>
            </a:pPr>
            <a:r>
              <a:rPr lang="ru-RU" sz="6000" b="1" dirty="0" smtClean="0"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Когда мы отмечаем День Государственного флага Российской Федерации? </a:t>
            </a:r>
            <a:endParaRPr kumimoji="0" lang="ru-RU" sz="6000" b="1" i="0" u="none" strike="noStrike" kern="1200" cap="none" spc="0" normalizeH="0" baseline="0" noProof="0" dirty="0" smtClean="0">
              <a:ln>
                <a:noFill/>
              </a:ln>
              <a:effectLst>
                <a:glow rad="101600">
                  <a:schemeClr val="bg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8305800" y="6248400"/>
            <a:ext cx="762000" cy="533400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>
            <a:hlinkClick r:id="rId3" action="ppaction://hlinksldjump"/>
          </p:cNvPr>
          <p:cNvSpPr/>
          <p:nvPr/>
        </p:nvSpPr>
        <p:spPr>
          <a:xfrm>
            <a:off x="304800" y="228600"/>
            <a:ext cx="1295400" cy="762000"/>
          </a:xfrm>
          <a:prstGeom prst="roundRect">
            <a:avLst/>
          </a:prstGeom>
          <a:gradFill>
            <a:gsLst>
              <a:gs pos="0">
                <a:srgbClr val="00B050"/>
              </a:gs>
              <a:gs pos="80000">
                <a:srgbClr val="25FF88"/>
              </a:gs>
              <a:gs pos="100000">
                <a:srgbClr val="00B050"/>
              </a:gs>
            </a:gsLst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</a:t>
            </a:r>
            <a:endParaRPr lang="ru-RU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8305800" y="6248400"/>
            <a:ext cx="762000" cy="533400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 descr="Den-gosudarstvennogo-flaga-RF.jpg"/>
          <p:cNvPicPr>
            <a:picLocks noChangeAspect="1"/>
          </p:cNvPicPr>
          <p:nvPr/>
        </p:nvPicPr>
        <p:blipFill rotWithShape="1">
          <a:blip r:embed="rId3" cstate="print">
            <a:lum contrast="10000"/>
          </a:blip>
          <a:srcRect b="12162"/>
          <a:stretch/>
        </p:blipFill>
        <p:spPr>
          <a:xfrm>
            <a:off x="199487" y="762000"/>
            <a:ext cx="8639713" cy="5257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2"/>
          <p:cNvSpPr txBox="1">
            <a:spLocks/>
          </p:cNvSpPr>
          <p:nvPr/>
        </p:nvSpPr>
        <p:spPr>
          <a:xfrm>
            <a:off x="457200" y="1600200"/>
            <a:ext cx="8229600" cy="4343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 algn="ctr">
              <a:spcBef>
                <a:spcPct val="20000"/>
              </a:spcBef>
              <a:defRPr/>
            </a:pPr>
            <a:r>
              <a:rPr lang="ru-RU" sz="6600" b="1" dirty="0"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Флаг состоящий из трех полос называется?</a:t>
            </a:r>
            <a: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kumimoji="0" lang="ru-RU" sz="6000" b="1" i="0" u="none" strike="noStrike" kern="1200" cap="none" spc="0" normalizeH="0" baseline="0" noProof="0" dirty="0" smtClean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8305800" y="6248400"/>
            <a:ext cx="762000" cy="533400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>
            <a:hlinkClick r:id="rId3" action="ppaction://hlinksldjump"/>
          </p:cNvPr>
          <p:cNvSpPr/>
          <p:nvPr/>
        </p:nvSpPr>
        <p:spPr>
          <a:xfrm>
            <a:off x="228600" y="228600"/>
            <a:ext cx="1295400" cy="762000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30</a:t>
            </a:r>
            <a:endParaRPr lang="ru-RU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cb4106aac01af9d68c6e38304528f9257cc9c91c.jpeg"/>
          <p:cNvPicPr>
            <a:picLocks noChangeAspect="1"/>
          </p:cNvPicPr>
          <p:nvPr/>
        </p:nvPicPr>
        <p:blipFill>
          <a:blip r:embed="rId2" cstate="print">
            <a:lum bright="65000" contrast="30000"/>
          </a:blip>
          <a:stretch>
            <a:fillRect/>
          </a:stretch>
        </p:blipFill>
        <p:spPr>
          <a:xfrm>
            <a:off x="228600" y="609600"/>
            <a:ext cx="8669866" cy="5334000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6" name="Подзаголовок 2"/>
          <p:cNvSpPr txBox="1">
            <a:spLocks/>
          </p:cNvSpPr>
          <p:nvPr/>
        </p:nvSpPr>
        <p:spPr>
          <a:xfrm>
            <a:off x="609600" y="2209800"/>
            <a:ext cx="8001000" cy="2362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 algn="ctr">
              <a:spcBef>
                <a:spcPct val="20000"/>
              </a:spcBef>
              <a:defRPr/>
            </a:pPr>
            <a:r>
              <a:rPr lang="ru-RU" sz="11500" b="1" dirty="0" err="1"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Триколор</a:t>
            </a:r>
            <a:endParaRPr lang="ru-RU" sz="11500" b="1" dirty="0">
              <a:effectLst>
                <a:glow rad="101600">
                  <a:schemeClr val="bg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8305800" y="6248400"/>
            <a:ext cx="762000" cy="533400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2"/>
          <p:cNvSpPr txBox="1">
            <a:spLocks/>
          </p:cNvSpPr>
          <p:nvPr/>
        </p:nvSpPr>
        <p:spPr>
          <a:xfrm>
            <a:off x="609600" y="1828800"/>
            <a:ext cx="8229600" cy="5029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 algn="ctr">
              <a:spcBef>
                <a:spcPct val="20000"/>
              </a:spcBef>
              <a:defRPr/>
            </a:pPr>
            <a:r>
              <a:rPr lang="ru-RU" sz="6000" b="1" spc="-150" dirty="0"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Флаг предшествующий современному флагу Российской Федерации?</a:t>
            </a:r>
            <a: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kumimoji="0" lang="ru-RU" sz="6000" b="1" i="0" u="none" strike="noStrike" kern="1200" cap="none" spc="0" normalizeH="0" baseline="0" noProof="0" dirty="0" smtClean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8305800" y="6248400"/>
            <a:ext cx="762000" cy="533400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>
            <a:hlinkClick r:id="rId3" action="ppaction://hlinksldjump"/>
          </p:cNvPr>
          <p:cNvSpPr/>
          <p:nvPr/>
        </p:nvSpPr>
        <p:spPr>
          <a:xfrm>
            <a:off x="457200" y="228600"/>
            <a:ext cx="1295400" cy="762000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40</a:t>
            </a:r>
            <a:endParaRPr lang="ru-RU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1804</TotalTime>
  <Words>309</Words>
  <Application>Microsoft Office PowerPoint</Application>
  <PresentationFormat>Экран (4:3)</PresentationFormat>
  <Paragraphs>95</Paragraphs>
  <Slides>43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43</vt:i4>
      </vt:variant>
    </vt:vector>
  </HeadingPairs>
  <TitlesOfParts>
    <vt:vector size="47" baseType="lpstr">
      <vt:lpstr>Arial</vt:lpstr>
      <vt:lpstr>Calibri</vt:lpstr>
      <vt:lpstr>Times New Roman</vt:lpstr>
      <vt:lpstr>Office Theme</vt:lpstr>
      <vt:lpstr>Интерактивная игра «Государственные символы России»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Интерактивная игра «Государственные символы России»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ДЕНЬ ГОСУДАРСТВЕННОГО ФЛАГА РОССИЙСКОЙ ФЕДЕРАЦИИ</dc:title>
  <dc:creator>Одаренность4</dc:creator>
  <cp:lastModifiedBy>Учетная запись Майкрософт</cp:lastModifiedBy>
  <cp:revision>158</cp:revision>
  <dcterms:modified xsi:type="dcterms:W3CDTF">2024-06-17T12:27:24Z</dcterms:modified>
</cp:coreProperties>
</file>