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  <p:sldMasterId id="2147483690" r:id="rId2"/>
  </p:sldMasterIdLst>
  <p:notesMasterIdLst>
    <p:notesMasterId r:id="rId33"/>
  </p:notesMasterIdLst>
  <p:sldIdLst>
    <p:sldId id="256" r:id="rId3"/>
    <p:sldId id="257" r:id="rId4"/>
    <p:sldId id="282" r:id="rId5"/>
    <p:sldId id="284" r:id="rId6"/>
    <p:sldId id="283" r:id="rId7"/>
    <p:sldId id="258" r:id="rId8"/>
    <p:sldId id="262" r:id="rId9"/>
    <p:sldId id="261" r:id="rId10"/>
    <p:sldId id="281" r:id="rId11"/>
    <p:sldId id="286" r:id="rId12"/>
    <p:sldId id="285" r:id="rId13"/>
    <p:sldId id="291" r:id="rId14"/>
    <p:sldId id="292" r:id="rId15"/>
    <p:sldId id="293" r:id="rId16"/>
    <p:sldId id="294" r:id="rId17"/>
    <p:sldId id="295" r:id="rId18"/>
    <p:sldId id="259" r:id="rId19"/>
    <p:sldId id="296" r:id="rId20"/>
    <p:sldId id="297" r:id="rId21"/>
    <p:sldId id="298" r:id="rId22"/>
    <p:sldId id="287" r:id="rId23"/>
    <p:sldId id="290" r:id="rId24"/>
    <p:sldId id="289" r:id="rId25"/>
    <p:sldId id="288" r:id="rId26"/>
    <p:sldId id="279" r:id="rId27"/>
    <p:sldId id="277" r:id="rId28"/>
    <p:sldId id="276" r:id="rId29"/>
    <p:sldId id="299" r:id="rId30"/>
    <p:sldId id="269" r:id="rId31"/>
    <p:sldId id="300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1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4BADA-4E84-4EC2-8183-38B52438707F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9AE7F-96E7-4432-A313-28C8C46E8E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2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B74A6-4BB4-482C-8350-3270A2F5ECD5}" type="datetime1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826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2A295-BC2A-4C45-84F0-13F1A7164B28}" type="datetime1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1447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9A6F8-CAFA-401A-BDA9-9F6C73AADE32}" type="datetime1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803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1688A190-F6ED-4F89-8C8A-03EA5B21BBE1}"/>
              </a:ext>
            </a:extLst>
          </p:cNvPr>
          <p:cNvGrpSpPr>
            <a:grpSpLocks/>
          </p:cNvGrpSpPr>
          <p:nvPr/>
        </p:nvGrpSpPr>
        <p:grpSpPr bwMode="auto">
          <a:xfrm>
            <a:off x="508001" y="457200"/>
            <a:ext cx="11197167" cy="5562600"/>
            <a:chOff x="240" y="288"/>
            <a:chExt cx="5290" cy="3504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DFAE76AD-00BE-4D67-B968-3504137760A6}"/>
                </a:ext>
              </a:extLst>
            </p:cNvPr>
            <p:cNvSpPr>
              <a:spLocks noChangeArrowheads="1"/>
            </p:cNvSpPr>
            <p:nvPr/>
          </p:nvSpPr>
          <p:spPr bwMode="blackWhite">
            <a:xfrm>
              <a:off x="240" y="288"/>
              <a:ext cx="5290" cy="350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 eaLnBrk="1" hangingPunct="1"/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E4FA7C54-B0B2-495C-8E41-6047859A6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" y="336"/>
              <a:ext cx="5184" cy="340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 eaLnBrk="1" hangingPunct="1"/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7" name="Line 5">
              <a:extLst>
                <a:ext uri="{FF2B5EF4-FFF2-40B4-BE49-F238E27FC236}">
                  <a16:creationId xmlns:a16="http://schemas.microsoft.com/office/drawing/2014/main" id="{F782C4BB-5E8C-459D-9C9A-5F788C44E4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" y="2256"/>
              <a:ext cx="4608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</p:grpSp>
      <p:sp>
        <p:nvSpPr>
          <p:cNvPr id="23558" name="Rectangle 6">
            <a:extLst>
              <a:ext uri="{FF2B5EF4-FFF2-40B4-BE49-F238E27FC236}">
                <a16:creationId xmlns:a16="http://schemas.microsoft.com/office/drawing/2014/main" id="{1662801F-9685-4EC2-A29F-1850DDD5890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25600" y="838200"/>
            <a:ext cx="9042400" cy="2559050"/>
          </a:xfrm>
        </p:spPr>
        <p:txBody>
          <a:bodyPr anchorCtr="1"/>
          <a:lstStyle>
            <a:lvl1pPr algn="ctr">
              <a:defRPr sz="6200"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23559" name="Rectangle 7">
            <a:extLst>
              <a:ext uri="{FF2B5EF4-FFF2-40B4-BE49-F238E27FC236}">
                <a16:creationId xmlns:a16="http://schemas.microsoft.com/office/drawing/2014/main" id="{9BC6673F-0A2D-4181-8E27-86A84A55D67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3733800"/>
            <a:ext cx="8534400" cy="187325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000"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AD8E2EB4-1CEC-414E-93F0-BFE40534D2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715434" y="6248400"/>
            <a:ext cx="2738967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F161D-76A1-4AC6-895E-D0BB7827ACCB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D6563865-F736-4F85-8836-70926FE8C0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4334934" y="6248400"/>
            <a:ext cx="3850217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5221E98D-D116-4B5F-932A-1795E42FFA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50867" y="6257925"/>
            <a:ext cx="2540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78F6FA-C3F7-458E-90EC-85DABA02BE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66365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1D9DA6-09E2-45F7-B541-41811B6D9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07E793-E5EF-436F-8C14-A52E8CB5C2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B658CEB2-B77C-4971-B80D-AD76330147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C5A32-9445-4EE1-8AAA-63803514E05E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902C000E-A356-456E-96A1-1792CD2331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A54E0D9A-1129-4523-9381-2ECF7792E5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B9376-9301-4DA3-B3E2-61B8AEBE4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67060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8600FE-B677-47D8-92C9-A2F96A843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CA54B3F-10F0-4D46-A2CF-E40A0E8E78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BFC484F-57B0-47BF-B808-4FF2F7257C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551B2-F891-4ADA-B58F-CEDF286C6AA8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7AB54938-95F5-4B0D-A700-1F60AC7DAB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5A4D1BE8-CE98-475B-A73A-5A3A21775B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B9E70-8068-4CA9-A2AE-0005218315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49618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9CDB64-FFB7-44AE-A7D4-56540CF72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05021E-F1F5-4251-878C-381116F72F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1200" y="1828800"/>
            <a:ext cx="53340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5D0E363-5B72-4B65-8ECE-FB0E150CC3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8400" y="1828800"/>
            <a:ext cx="53340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8C2F6C98-A30F-48B3-A1EA-C3C99550E6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900BA-F6AA-41B6-8EC5-0754F8DEE818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63FAE99A-18DF-4E9C-9D89-769346C74B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B297E232-7E5E-4543-903B-928D981A42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76379-3E83-43F7-9297-137D4059F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5278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C5B430-4AAB-4523-AADD-D6AB04D96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1EE94A-67FE-456C-A8B0-DC7C1B3FC3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13D64F9-1E6E-4F63-8149-50AE68A133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C51D7A2-483D-4869-9EE9-04E1B71E27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1E90258-97A7-47E5-BB31-B0C495AB92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55F4D16-12CC-4207-AE4D-DB1FDA6A54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D1345-5C85-47AA-8C53-EDA2751A8C06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68D0502A-7D19-430F-A53B-B5724FEEC8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A94F2625-2CDF-4336-886A-CC2B634669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67C05-E804-4656-9634-C639DDD5F4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3096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93295A-4ABD-4218-9415-07D252127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7280D95C-9D10-46BC-9475-0A6477EBE9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5547A-5EE1-4CB5-8506-87DC495E9805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F389B92B-6EC7-47ED-B97B-99719C882D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40C61C5B-D767-4C40-A91F-7A4FF106A0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449264-734E-462C-8BBE-4338DE48B0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27227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1DD54CD6-8D91-44D6-9519-91EC937693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3BEF7-960E-4D91-9068-C0C5941350DE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E2F784D4-BDA4-45BC-A15C-5BA0B0A1E9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71395F17-7EAA-4591-B7B2-4F69016B6C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E75EB-A20F-48CA-AB32-E1D63FFC19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7807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BF16DE-A8BA-4DAA-816A-A1A4FAE59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1BFEE8-5BEE-4509-BFA5-F57E9B492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CBB1C56-6E3D-4EE8-9B25-9FC814EB5D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9DAC40F9-D7B6-4236-A440-0A1471CB32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C1C9C-66F3-48B3-94B5-FE87513B82DB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FF3D533A-6B39-4330-8B58-F41A6239D0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7F4B6159-5180-4B5F-931B-787387E5EC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B89EB-760B-4917-98CE-5662314140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0854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E2-345F-453A-BA38-D6E674979B6E}" type="datetime1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3814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86E6F9-B78E-407D-BCB6-F39C6D69E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6606016-588F-4D74-925F-2BF6FF3FE8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88A1AAE-E099-4BCC-922F-B68EC0CA4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8E37BF00-DAC6-4A80-B8CE-ACBBB6AF20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C8BC9-C097-430C-A1C9-E7B3CC6839E1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13D8A9C7-D622-40F4-8068-B0AED22AF5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E3F8B607-5F0A-4870-8DF4-C761A1E0B6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10983-949C-4B18-8312-4DE8F01C6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89086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044582-5B62-43C0-8A11-0E4C79954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FF5B06-4C97-44D9-9133-4CAC46E3D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A2C94D2-B789-4449-BDB2-D43498DF0F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B9468-C602-4F04-A43B-CDF5B23AB72F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41B71405-3B86-405C-B21E-0C0CFF4CED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4F29735-9DD7-446F-A481-8A6F957BD7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67792-1562-4555-86E7-950435207B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16396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A93BF0F-1B82-4EF3-A62E-5798B8470F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64600" y="473076"/>
            <a:ext cx="2717800" cy="53943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862F5EC-DD5D-482E-B806-C8274FFA67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11200" y="473076"/>
            <a:ext cx="7950200" cy="53943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2DD30EDE-0E4E-41C7-8C45-A1E40A08EE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49948-2B5F-40A3-B026-B266B2BE1E61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93D60A22-3C54-483C-925A-DEF249A173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CF286312-CC82-4F44-9A2C-FB62CB95BA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6BD61-5028-4BF2-AE96-EC3462D4B5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3576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F54A-3A92-40D6-BFF5-33FB63F91DA9}" type="datetime1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9084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136A-CBC6-4C6B-B3E7-5533D47E7A9A}" type="datetime1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590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736B3-321A-4FD0-9BE9-1E590CA52518}" type="datetime1">
              <a:rPr lang="ru-RU" smtClean="0"/>
              <a:t>13.04.2021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511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0536-B6F8-4C90-A478-0E3E85F05636}" type="datetime1">
              <a:rPr lang="ru-RU" smtClean="0"/>
              <a:t>13.04.2021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9442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C3301-8666-4580-B0F1-C9BACBEC39F9}" type="datetime1">
              <a:rPr lang="ru-RU" smtClean="0"/>
              <a:t>13.04.2021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53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17D9C-9B79-46B4-8CF9-1146B9446C79}" type="datetime1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06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1D017F1-F60B-48D8-962A-45A3B182FCD8}" type="datetime1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000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B9042-C298-4737-B088-4A2D3427CFBA}" type="datetime1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/>
              <a:t>Автор: Е.И. Комарницкая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4F6AD790-271A-4453-96BC-2A912919D00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978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949D7199-413D-488F-8EBD-C5B9AFB17295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28600"/>
            <a:ext cx="11582400" cy="5943600"/>
            <a:chOff x="144" y="144"/>
            <a:chExt cx="5472" cy="3744"/>
          </a:xfrm>
        </p:grpSpPr>
        <p:sp>
          <p:nvSpPr>
            <p:cNvPr id="1032" name="Rectangle 3">
              <a:extLst>
                <a:ext uri="{FF2B5EF4-FFF2-40B4-BE49-F238E27FC236}">
                  <a16:creationId xmlns:a16="http://schemas.microsoft.com/office/drawing/2014/main" id="{1179BE7B-5DC8-47B9-A0C0-C4918637F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44"/>
              <a:ext cx="5472" cy="374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 eaLnBrk="1" hangingPunct="1"/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1033" name="Rectangle 4">
              <a:extLst>
                <a:ext uri="{FF2B5EF4-FFF2-40B4-BE49-F238E27FC236}">
                  <a16:creationId xmlns:a16="http://schemas.microsoft.com/office/drawing/2014/main" id="{76A69EBD-8F99-4124-BF98-FEED4423B34F}"/>
                </a:ext>
              </a:extLst>
            </p:cNvPr>
            <p:cNvSpPr>
              <a:spLocks noChangeArrowheads="1"/>
            </p:cNvSpPr>
            <p:nvPr/>
          </p:nvSpPr>
          <p:spPr bwMode="blackWhite">
            <a:xfrm>
              <a:off x="193" y="193"/>
              <a:ext cx="5373" cy="36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 eaLnBrk="1" hangingPunct="1"/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1034" name="Line 5">
              <a:extLst>
                <a:ext uri="{FF2B5EF4-FFF2-40B4-BE49-F238E27FC236}">
                  <a16:creationId xmlns:a16="http://schemas.microsoft.com/office/drawing/2014/main" id="{0249FA70-19C3-4D68-8989-E112ED967C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" y="1092"/>
              <a:ext cx="5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1027" name="Rectangle 6">
            <a:extLst>
              <a:ext uri="{FF2B5EF4-FFF2-40B4-BE49-F238E27FC236}">
                <a16:creationId xmlns:a16="http://schemas.microsoft.com/office/drawing/2014/main" id="{594ACB7C-85B7-4DB4-A8D6-40352F15D6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11200" y="473075"/>
            <a:ext cx="10871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8" name="Rectangle 7">
            <a:extLst>
              <a:ext uri="{FF2B5EF4-FFF2-40B4-BE49-F238E27FC236}">
                <a16:creationId xmlns:a16="http://schemas.microsoft.com/office/drawing/2014/main" id="{072ED840-CA70-4F55-A731-03B993635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11200" y="1828800"/>
            <a:ext cx="10871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22536" name="Rectangle 8">
            <a:extLst>
              <a:ext uri="{FF2B5EF4-FFF2-40B4-BE49-F238E27FC236}">
                <a16:creationId xmlns:a16="http://schemas.microsoft.com/office/drawing/2014/main" id="{2E9F566A-0A7A-441A-9EB5-0F6B6A421B1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1200" y="6248400"/>
            <a:ext cx="274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+mn-lt"/>
              </a:defRPr>
            </a:lvl1pPr>
          </a:lstStyle>
          <a:p>
            <a:pPr>
              <a:defRPr/>
            </a:pPr>
            <a:fld id="{2A7AE31D-FF61-4996-8F32-749F5C6DDB1A}" type="datetime1">
              <a:rPr lang="ru-RU" altLang="ru-RU" smtClean="0"/>
              <a:t>13.04.2021</a:t>
            </a:fld>
            <a:endParaRPr lang="ru-RU" altLang="ru-RU"/>
          </a:p>
        </p:txBody>
      </p:sp>
      <p:sp>
        <p:nvSpPr>
          <p:cNvPr id="22537" name="Rectangle 9">
            <a:extLst>
              <a:ext uri="{FF2B5EF4-FFF2-40B4-BE49-F238E27FC236}">
                <a16:creationId xmlns:a16="http://schemas.microsoft.com/office/drawing/2014/main" id="{3F4CDFDB-96FF-4969-9916-BBCC59CA585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180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+mn-lt"/>
              </a:defRPr>
            </a:lvl1pPr>
          </a:lstStyle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22538" name="Rectangle 10">
            <a:extLst>
              <a:ext uri="{FF2B5EF4-FFF2-40B4-BE49-F238E27FC236}">
                <a16:creationId xmlns:a16="http://schemas.microsoft.com/office/drawing/2014/main" id="{578F0CA1-ED5B-4713-8BB8-18D2332A2CD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42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latin typeface="+mn-lt"/>
              </a:defRPr>
            </a:lvl1pPr>
          </a:lstStyle>
          <a:p>
            <a:pPr>
              <a:defRPr/>
            </a:pPr>
            <a:fld id="{1A77EFE7-BF59-486A-8541-610FF6EC1B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993291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hdr="0" dt="0"/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63C98B-58AD-4180-A25E-3B3F7FDACF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864209"/>
            <a:ext cx="9144000" cy="90392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accent2"/>
                </a:solidFill>
              </a:rPr>
              <a:t>Викторина в формате вопрос-ответ</a:t>
            </a:r>
            <a:br>
              <a:rPr lang="en-US" sz="3200" b="1" dirty="0">
                <a:solidFill>
                  <a:schemeClr val="accent2"/>
                </a:solidFill>
              </a:rPr>
            </a:br>
            <a:r>
              <a:rPr lang="ru-RU" sz="3200" b="1" dirty="0">
                <a:solidFill>
                  <a:schemeClr val="accent2"/>
                </a:solidFill>
              </a:rPr>
              <a:t>4 тура</a:t>
            </a:r>
            <a:endParaRPr lang="ru-RU" sz="4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EE52E50-50D3-4602-96F6-5A95AA84B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58682"/>
            <a:ext cx="9144000" cy="456687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4EF1F00-8CC8-416B-AA7E-DB1BE22BA541}"/>
              </a:ext>
            </a:extLst>
          </p:cNvPr>
          <p:cNvSpPr/>
          <p:nvPr/>
        </p:nvSpPr>
        <p:spPr>
          <a:xfrm>
            <a:off x="4443047" y="751126"/>
            <a:ext cx="33059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MOZGO</a:t>
            </a:r>
          </a:p>
          <a:p>
            <a:pPr algn="ctr"/>
            <a:r>
              <a:rPr lang="en-US" sz="4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anose="04020505051007020D02" pitchFamily="82" charset="0"/>
              </a:rPr>
              <a:t>Party</a:t>
            </a:r>
            <a:endParaRPr lang="ru-RU" sz="4000" b="1" i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55D58B31-5D72-4FDB-AE60-07B41D0CFE32}"/>
              </a:ext>
            </a:extLst>
          </p:cNvPr>
          <p:cNvSpPr txBox="1">
            <a:spLocks/>
          </p:cNvSpPr>
          <p:nvPr/>
        </p:nvSpPr>
        <p:spPr>
          <a:xfrm>
            <a:off x="1524000" y="68630"/>
            <a:ext cx="9144000" cy="4566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2"/>
                </a:solidFill>
              </a:rPr>
              <a:t>МБОУ СОШ № 11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D8A10E-161B-4761-A382-6DB8C0177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846" y="2232643"/>
            <a:ext cx="8529711" cy="263156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852193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BFE0B6-7318-4C9F-9E5A-66D535DE3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" y="477108"/>
            <a:ext cx="11746523" cy="104923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6. Структура молодежных организаций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Советского Союза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CF91A0-2E2C-468F-962B-72A7461BB1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3"/>
            <a:ext cx="9603275" cy="727468"/>
          </a:xfrm>
        </p:spPr>
        <p:txBody>
          <a:bodyPr/>
          <a:lstStyle/>
          <a:p>
            <a:pPr marL="0" lvl="0" indent="0" algn="ctr" defTabSz="45720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ru-RU" sz="4000" b="1" dirty="0">
                <a:solidFill>
                  <a:prstClr val="black"/>
                </a:solidFill>
              </a:rPr>
              <a:t>Соотнесите вопросы с ответами: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D1C1095E-7CA5-41BA-A59E-ECDBAFA75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934971"/>
              </p:ext>
            </p:extLst>
          </p:nvPr>
        </p:nvGraphicFramePr>
        <p:xfrm>
          <a:off x="1583917" y="2743201"/>
          <a:ext cx="9338597" cy="258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2866">
                  <a:extLst>
                    <a:ext uri="{9D8B030D-6E8A-4147-A177-3AD203B41FA5}">
                      <a16:colId xmlns:a16="http://schemas.microsoft.com/office/drawing/2014/main" val="3273668162"/>
                    </a:ext>
                  </a:extLst>
                </a:gridCol>
                <a:gridCol w="3659327">
                  <a:extLst>
                    <a:ext uri="{9D8B030D-6E8A-4147-A177-3AD203B41FA5}">
                      <a16:colId xmlns:a16="http://schemas.microsoft.com/office/drawing/2014/main" val="3365600742"/>
                    </a:ext>
                  </a:extLst>
                </a:gridCol>
                <a:gridCol w="2566404">
                  <a:extLst>
                    <a:ext uri="{9D8B030D-6E8A-4147-A177-3AD203B41FA5}">
                      <a16:colId xmlns:a16="http://schemas.microsoft.com/office/drawing/2014/main" val="3000262893"/>
                    </a:ext>
                  </a:extLst>
                </a:gridCol>
              </a:tblGrid>
              <a:tr h="4712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769045"/>
                  </a:ext>
                </a:extLst>
              </a:tr>
              <a:tr h="471268">
                <a:tc>
                  <a:txBody>
                    <a:bodyPr/>
                    <a:lstStyle/>
                    <a:p>
                      <a:pPr algn="l"/>
                      <a:r>
                        <a:rPr lang="ru-RU" sz="2400" dirty="0"/>
                        <a:t>Комсомолец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/>
                        <a:t>А - Ученики средних классов школы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/>
                        <a:t>1 – c </a:t>
                      </a:r>
                      <a:r>
                        <a:rPr lang="ru-RU" sz="2400" dirty="0"/>
                        <a:t>7 до 9 лет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9394894"/>
                  </a:ext>
                </a:extLst>
              </a:tr>
              <a:tr h="471268">
                <a:tc>
                  <a:txBody>
                    <a:bodyPr/>
                    <a:lstStyle/>
                    <a:p>
                      <a:pPr algn="l"/>
                      <a:r>
                        <a:rPr lang="ru-RU" sz="2400" dirty="0"/>
                        <a:t>Октябрёнок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/>
                        <a:t>Б - Старшеклассники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/>
                        <a:t>2 - </a:t>
                      </a:r>
                      <a:r>
                        <a:rPr lang="ru-RU" sz="2400" dirty="0"/>
                        <a:t>с 9 до 13лет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905091"/>
                  </a:ext>
                </a:extLst>
              </a:tr>
              <a:tr h="471268">
                <a:tc>
                  <a:txBody>
                    <a:bodyPr/>
                    <a:lstStyle/>
                    <a:p>
                      <a:pPr algn="l"/>
                      <a:r>
                        <a:rPr lang="ru-RU" sz="2400" dirty="0"/>
                        <a:t>Пионер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В - Ученики начальных классов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 – c </a:t>
                      </a:r>
                      <a:r>
                        <a:rPr lang="ru-RU" sz="2400" dirty="0"/>
                        <a:t>14 до 28 лет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1194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FA6E0887-B083-4954-AC57-F326E0E6F9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57036"/>
              </p:ext>
            </p:extLst>
          </p:nvPr>
        </p:nvGraphicFramePr>
        <p:xfrm>
          <a:off x="4029612" y="5664844"/>
          <a:ext cx="329965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3391">
                  <a:extLst>
                    <a:ext uri="{9D8B030D-6E8A-4147-A177-3AD203B41FA5}">
                      <a16:colId xmlns:a16="http://schemas.microsoft.com/office/drawing/2014/main" val="2529101871"/>
                    </a:ext>
                  </a:extLst>
                </a:gridCol>
                <a:gridCol w="886265">
                  <a:extLst>
                    <a:ext uri="{9D8B030D-6E8A-4147-A177-3AD203B41FA5}">
                      <a16:colId xmlns:a16="http://schemas.microsoft.com/office/drawing/2014/main" val="2529600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Комсомолец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Б,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423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Октябрёнок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В;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5471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Пионер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А;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8139814"/>
                  </a:ext>
                </a:extLst>
              </a:tr>
            </a:tbl>
          </a:graphicData>
        </a:graphic>
      </p:graphicFrame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8B93A57-52E3-4860-99E2-094E91381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380892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C02A6C8-9ADB-48E2-8919-15EBCF301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54854" y="6221104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586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B7229B2-41A6-4CE0-9A20-369B30D64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" y="350499"/>
            <a:ext cx="11746523" cy="1379827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7. Сколько пионеров-героев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были удостоены звания Героя Советского Союза?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71E3E90-BF1E-403B-9B23-19D5F6005503}"/>
              </a:ext>
            </a:extLst>
          </p:cNvPr>
          <p:cNvSpPr/>
          <p:nvPr/>
        </p:nvSpPr>
        <p:spPr>
          <a:xfrm>
            <a:off x="1113199" y="2419643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/>
              <a:t>Варианты ответов: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4000" b="1" dirty="0"/>
              <a:t>5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4000" b="1" dirty="0"/>
              <a:t>6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4000" b="1" dirty="0"/>
              <a:t>8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E7A7DE5-03A6-4D70-B010-FBE6E7FFC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114" y="1982415"/>
            <a:ext cx="4434161" cy="342900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6150A4EE-E6F6-48E4-A127-5A1098C36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3450" y="6507501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60AD1C4-DA47-43E2-AAA9-33C158ADF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3040" y="6255712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841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:a16="http://schemas.microsoft.com/office/drawing/2014/main" id="{E935B3F2-2CBB-4FDB-A11F-0E622AC94115}"/>
              </a:ext>
            </a:extLst>
          </p:cNvPr>
          <p:cNvSpPr txBox="1">
            <a:spLocks/>
          </p:cNvSpPr>
          <p:nvPr/>
        </p:nvSpPr>
        <p:spPr>
          <a:xfrm>
            <a:off x="2486668" y="4867420"/>
            <a:ext cx="6834292" cy="5867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2 тур - музыкальный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D44FF52-F6E3-472D-878D-3AD299E06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8615" y="253219"/>
            <a:ext cx="4070399" cy="3793769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A4E40F43-0345-481A-A003-2A6B6E429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959" y="4293306"/>
            <a:ext cx="11577710" cy="560047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Пионерские песни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C1003BF5-9C27-4220-9A49-22AED574C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882" y="6450180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623B152-20CB-4DCC-850E-4E9E47C73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58965" y="6255803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3058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57175" y="689332"/>
            <a:ext cx="9427763" cy="232798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1. Из какой пионерской песни эти строчки: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«Мы пионеры — Дети рабочих!»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Напишите ещё строчки из этой песни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148E1C-6229-4B32-BC0B-DFE3FDC44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600" y="3017317"/>
            <a:ext cx="5120911" cy="384068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3B8BF3-1383-44C6-9D0F-25A3A7CB2A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36" y="6407585"/>
            <a:ext cx="5938019" cy="317019"/>
          </a:xfrm>
          <a:prstGeom prst="rect">
            <a:avLst/>
          </a:prstGeom>
        </p:spPr>
      </p:pic>
      <p:sp>
        <p:nvSpPr>
          <p:cNvPr id="9" name="Номер слайда 2">
            <a:extLst>
              <a:ext uri="{FF2B5EF4-FFF2-40B4-BE49-F238E27FC236}">
                <a16:creationId xmlns:a16="http://schemas.microsoft.com/office/drawing/2014/main" id="{78D7BDB4-8871-4980-8DDE-BB1995198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58965" y="6255803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13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2874" y="857231"/>
            <a:ext cx="9240760" cy="395391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/>
              <a:t>Пионерская песня «Верность, отвага и честь»</a:t>
            </a:r>
            <a:br>
              <a:rPr lang="ru-RU" sz="2800" dirty="0"/>
            </a:br>
            <a:r>
              <a:rPr lang="ru-RU" sz="2800" dirty="0"/>
              <a:t>Музыка Ю. </a:t>
            </a:r>
            <a:r>
              <a:rPr lang="ru-RU" sz="2800" dirty="0" err="1"/>
              <a:t>Чичкова</a:t>
            </a:r>
            <a:r>
              <a:rPr lang="ru-RU" sz="2800" dirty="0"/>
              <a:t>, слова М. </a:t>
            </a:r>
            <a:r>
              <a:rPr lang="ru-RU" sz="2800" dirty="0" err="1"/>
              <a:t>Пляцковского</a:t>
            </a:r>
            <a:endParaRPr lang="ru-RU" sz="2800" dirty="0"/>
          </a:p>
          <a:p>
            <a:pPr>
              <a:buNone/>
            </a:pPr>
            <a:r>
              <a:rPr lang="ru-RU" sz="4600" b="1" dirty="0">
                <a:solidFill>
                  <a:srgbClr val="FF0000"/>
                </a:solidFill>
              </a:rPr>
              <a:t>2. Закончите строчку припева:</a:t>
            </a:r>
          </a:p>
          <a:p>
            <a:pPr>
              <a:buNone/>
            </a:pPr>
            <a:r>
              <a:rPr lang="ru-RU" b="1" dirty="0">
                <a:solidFill>
                  <a:srgbClr val="FF0000"/>
                </a:solidFill>
              </a:rPr>
              <a:t>    </a:t>
            </a:r>
            <a:r>
              <a:rPr lang="ru-RU" sz="2800" dirty="0"/>
              <a:t>Верность, отвага и честь</a:t>
            </a:r>
            <a:br>
              <a:rPr lang="ru-RU" sz="2800" dirty="0"/>
            </a:br>
            <a:r>
              <a:rPr lang="ru-RU" sz="2800" dirty="0"/>
              <a:t>В сердце у каждого есть.</a:t>
            </a:r>
          </a:p>
          <a:p>
            <a:pPr>
              <a:buNone/>
            </a:pPr>
            <a:r>
              <a:rPr lang="ru-RU" sz="2800" dirty="0"/>
              <a:t>   Значит, никто и нигде…</a:t>
            </a:r>
          </a:p>
          <a:p>
            <a:pPr>
              <a:buNone/>
            </a:pPr>
            <a:r>
              <a:rPr lang="ru-RU" sz="2800" b="1" dirty="0"/>
              <a:t>Варианты ответа: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446B09C2-FECD-47CB-BB6A-55BB19A02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3895" y="6520375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30D005B-B26E-4F2A-A691-768C98B62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9289" y="6325998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14</a:t>
            </a:fld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1D1ED52-CA9E-4A65-B8D9-6DB19E6A1F56}"/>
              </a:ext>
            </a:extLst>
          </p:cNvPr>
          <p:cNvSpPr/>
          <p:nvPr/>
        </p:nvSpPr>
        <p:spPr>
          <a:xfrm>
            <a:off x="166244" y="4972409"/>
            <a:ext cx="36013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3200" b="1" dirty="0">
                <a:solidFill>
                  <a:prstClr val="black"/>
                </a:solidFill>
              </a:rPr>
              <a:t>1 – Друзья познаются в беде!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328087D-B5F0-47C1-B055-7D626374CC66}"/>
              </a:ext>
            </a:extLst>
          </p:cNvPr>
          <p:cNvSpPr/>
          <p:nvPr/>
        </p:nvSpPr>
        <p:spPr>
          <a:xfrm>
            <a:off x="4331866" y="4972409"/>
            <a:ext cx="40925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3200" b="1" dirty="0">
                <a:solidFill>
                  <a:prstClr val="black"/>
                </a:solidFill>
              </a:rPr>
              <a:t>2 – Друга не оставит в борозде!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82485C0-C60D-48A1-8B18-60558B53B2B4}"/>
              </a:ext>
            </a:extLst>
          </p:cNvPr>
          <p:cNvSpPr/>
          <p:nvPr/>
        </p:nvSpPr>
        <p:spPr>
          <a:xfrm>
            <a:off x="8863733" y="4923550"/>
            <a:ext cx="31620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ru-RU" sz="3200" b="1" dirty="0">
                <a:solidFill>
                  <a:prstClr val="black"/>
                </a:solidFill>
              </a:rPr>
              <a:t>3 - Друга не бросит в беде!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5249" y="540083"/>
            <a:ext cx="9492879" cy="40034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/>
              <a:t>Пионерская песня «Молодцы»</a:t>
            </a:r>
            <a:br>
              <a:rPr lang="ru-RU" sz="2800" dirty="0"/>
            </a:br>
            <a:r>
              <a:rPr lang="ru-RU" sz="2800" dirty="0"/>
              <a:t>Музыка В. </a:t>
            </a:r>
            <a:r>
              <a:rPr lang="ru-RU" sz="2800" dirty="0" err="1"/>
              <a:t>Шаинского</a:t>
            </a:r>
            <a:r>
              <a:rPr lang="ru-RU" sz="2800" dirty="0"/>
              <a:t>, слова В. Харитонова</a:t>
            </a:r>
          </a:p>
          <a:p>
            <a:pPr>
              <a:buNone/>
            </a:pPr>
            <a:r>
              <a:rPr lang="ru-RU" sz="3200" b="1" dirty="0">
                <a:solidFill>
                  <a:srgbClr val="FF0000"/>
                </a:solidFill>
              </a:rPr>
              <a:t>3. Закончите строчку припева:</a:t>
            </a:r>
          </a:p>
          <a:p>
            <a:pPr>
              <a:buNone/>
            </a:pPr>
            <a:r>
              <a:rPr lang="ru-RU" dirty="0"/>
              <a:t>    </a:t>
            </a:r>
            <a:r>
              <a:rPr lang="ru-RU" sz="2800" dirty="0"/>
              <a:t>Вперед! Всегда и только вперед!</a:t>
            </a:r>
            <a:br>
              <a:rPr lang="ru-RU" sz="2800" dirty="0"/>
            </a:br>
            <a:r>
              <a:rPr lang="ru-RU" sz="2800" dirty="0"/>
              <a:t>Вперед! Победы Родина ждет!</a:t>
            </a:r>
            <a:br>
              <a:rPr lang="ru-RU" sz="2800" dirty="0"/>
            </a:br>
            <a:r>
              <a:rPr lang="ru-RU" sz="2800" dirty="0"/>
              <a:t>Вперед! К успеху путь недалек —</a:t>
            </a:r>
            <a:br>
              <a:rPr lang="ru-RU" sz="2800" dirty="0"/>
            </a:br>
            <a:r>
              <a:rPr lang="ru-RU" sz="2800" b="1" dirty="0"/>
              <a:t>Варианты ответа:</a:t>
            </a: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57595581-B237-40DC-A99F-A76B29015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9210" y="6336919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C2C5B40-3FBA-4193-97AD-1F168CCC5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03498" y="6142542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15</a:t>
            </a:fld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678D7B9-7129-41A2-9992-435382D77694}"/>
              </a:ext>
            </a:extLst>
          </p:cNvPr>
          <p:cNvSpPr/>
          <p:nvPr/>
        </p:nvSpPr>
        <p:spPr>
          <a:xfrm>
            <a:off x="8129345" y="4851368"/>
            <a:ext cx="38217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3200" b="1" dirty="0">
                <a:solidFill>
                  <a:prstClr val="black"/>
                </a:solidFill>
              </a:rPr>
              <a:t>3 - Вперед! Всегда и только вперед!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6B9E043-CD86-4820-9BD1-46D8C612A12C}"/>
              </a:ext>
            </a:extLst>
          </p:cNvPr>
          <p:cNvSpPr/>
          <p:nvPr/>
        </p:nvSpPr>
        <p:spPr>
          <a:xfrm>
            <a:off x="4265422" y="4851368"/>
            <a:ext cx="36611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ru-RU" sz="3200" b="1" dirty="0">
                <a:solidFill>
                  <a:prstClr val="black"/>
                </a:solidFill>
              </a:rPr>
              <a:t>2 - </a:t>
            </a:r>
            <a:r>
              <a:rPr lang="ru-RU" sz="3200" b="1" dirty="0"/>
              <a:t>Еще, еще, еще один рывок!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E683B61-866C-48F2-B73D-1EB5F15BB6F8}"/>
              </a:ext>
            </a:extLst>
          </p:cNvPr>
          <p:cNvSpPr/>
          <p:nvPr/>
        </p:nvSpPr>
        <p:spPr>
          <a:xfrm>
            <a:off x="443695" y="4866221"/>
            <a:ext cx="38217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3200" b="1" dirty="0">
                <a:solidFill>
                  <a:prstClr val="black"/>
                </a:solidFill>
              </a:rPr>
              <a:t>1 - Молодцы! </a:t>
            </a:r>
          </a:p>
          <a:p>
            <a:pPr lvl="0" defTabSz="914400"/>
            <a:r>
              <a:rPr lang="ru-RU" sz="3200" b="1" dirty="0">
                <a:solidFill>
                  <a:prstClr val="black"/>
                </a:solidFill>
              </a:rPr>
              <a:t>Еще один рывок!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0758" y="239795"/>
            <a:ext cx="9060693" cy="466982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dirty="0"/>
              <a:t>Песня из кинофильма «Бронзовая птица </a:t>
            </a:r>
            <a:r>
              <a:rPr lang="ru-RU" sz="2800" cap="all" dirty="0"/>
              <a:t>(1973-1974) </a:t>
            </a:r>
          </a:p>
          <a:p>
            <a:pPr>
              <a:buNone/>
            </a:pPr>
            <a:r>
              <a:rPr lang="ru-RU" sz="2800" dirty="0"/>
              <a:t>«Ты гори, мой костер»</a:t>
            </a:r>
            <a:br>
              <a:rPr lang="ru-RU" sz="2800" dirty="0"/>
            </a:br>
            <a:r>
              <a:rPr lang="ru-RU" sz="2800" dirty="0"/>
              <a:t>муз: </a:t>
            </a:r>
            <a:r>
              <a:rPr lang="ru-RU" sz="2800" dirty="0" err="1"/>
              <a:t>С.Пожлаков</a:t>
            </a:r>
            <a:br>
              <a:rPr lang="ru-RU" sz="2800" dirty="0"/>
            </a:br>
            <a:r>
              <a:rPr lang="ru-RU" sz="2800" dirty="0"/>
              <a:t>сл. Булата Окуджава.</a:t>
            </a:r>
          </a:p>
          <a:p>
            <a:pPr>
              <a:buNone/>
            </a:pPr>
            <a:r>
              <a:rPr lang="ru-RU" sz="3500" b="1" dirty="0">
                <a:solidFill>
                  <a:srgbClr val="FF0000"/>
                </a:solidFill>
              </a:rPr>
              <a:t>4. Закончите строчку куплета:</a:t>
            </a:r>
          </a:p>
          <a:p>
            <a:pPr>
              <a:buNone/>
            </a:pPr>
            <a:r>
              <a:rPr lang="ru-RU" sz="2800" dirty="0"/>
              <a:t>Что легенды нам о боге,</a:t>
            </a:r>
          </a:p>
          <a:p>
            <a:pPr>
              <a:buNone/>
            </a:pPr>
            <a:r>
              <a:rPr lang="ru-RU" sz="2800" dirty="0"/>
              <a:t>Если бы не мы с тобой.</a:t>
            </a:r>
          </a:p>
          <a:p>
            <a:pPr>
              <a:buNone/>
            </a:pPr>
            <a:r>
              <a:rPr lang="ru-RU" sz="2800" dirty="0"/>
              <a:t>Наши боги - две дороги, </a:t>
            </a:r>
          </a:p>
          <a:p>
            <a:pPr>
              <a:buNone/>
            </a:pPr>
            <a:r>
              <a:rPr lang="ru-RU" sz="2800" dirty="0"/>
              <a:t>….</a:t>
            </a:r>
          </a:p>
          <a:p>
            <a:pPr>
              <a:buNone/>
            </a:pPr>
            <a:r>
              <a:rPr lang="ru-RU" sz="2800" b="1" dirty="0"/>
              <a:t>Варианты ответа:</a:t>
            </a: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1026" name="AutoShape 2" descr="Бронзовая птица кадры из фильма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6985" y="388947"/>
            <a:ext cx="2730588" cy="4095883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4A963E1A-2941-477F-AB7E-9D929B563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9382" y="6548511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74178A8-8E60-4401-A67A-EB19DD98F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6554" y="6354422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16</a:t>
            </a:fld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DD9B37F-67DC-4AA9-8D3F-6393BD7B3296}"/>
              </a:ext>
            </a:extLst>
          </p:cNvPr>
          <p:cNvSpPr/>
          <p:nvPr/>
        </p:nvSpPr>
        <p:spPr>
          <a:xfrm>
            <a:off x="183248" y="5067368"/>
            <a:ext cx="29926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3200" b="1" dirty="0">
                <a:solidFill>
                  <a:prstClr val="black"/>
                </a:solidFill>
              </a:rPr>
              <a:t>1 - </a:t>
            </a:r>
            <a:r>
              <a:rPr lang="ru-RU" sz="3200" b="1" dirty="0"/>
              <a:t>Что ведут в последний бой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380A28C-46AA-4CD2-AB30-74FF554BC930}"/>
              </a:ext>
            </a:extLst>
          </p:cNvPr>
          <p:cNvSpPr/>
          <p:nvPr/>
        </p:nvSpPr>
        <p:spPr>
          <a:xfrm>
            <a:off x="3720529" y="5019128"/>
            <a:ext cx="36905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ru-RU" sz="3200" b="1" dirty="0">
                <a:solidFill>
                  <a:prstClr val="black"/>
                </a:solidFill>
              </a:rPr>
              <a:t>2 - На весь земной простор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867F7CE-A762-4242-A677-F70FA4F227C1}"/>
              </a:ext>
            </a:extLst>
          </p:cNvPr>
          <p:cNvSpPr/>
          <p:nvPr/>
        </p:nvSpPr>
        <p:spPr>
          <a:xfrm>
            <a:off x="7955657" y="5027681"/>
            <a:ext cx="35014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3200" b="1" dirty="0">
                <a:solidFill>
                  <a:prstClr val="black"/>
                </a:solidFill>
              </a:rPr>
              <a:t>3 - Мой товарищ, попутчик мой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42535" y="544501"/>
            <a:ext cx="10522634" cy="5768997"/>
          </a:xfrm>
        </p:spPr>
        <p:txBody>
          <a:bodyPr/>
          <a:lstStyle/>
          <a:p>
            <a:pPr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5. Составьте правильно первый куплет песни «Пионерское слово»</a:t>
            </a:r>
            <a:br>
              <a:rPr lang="ru-RU" sz="3200" b="1" dirty="0"/>
            </a:br>
            <a:r>
              <a:rPr lang="ru-RU" sz="2800" dirty="0"/>
              <a:t>Музыка Ю. Гурьева, слова В. </a:t>
            </a:r>
            <a:r>
              <a:rPr lang="ru-RU" sz="2800" dirty="0" err="1"/>
              <a:t>Семернина</a:t>
            </a:r>
            <a:endParaRPr lang="ru-RU" sz="28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396685"/>
              </p:ext>
            </p:extLst>
          </p:nvPr>
        </p:nvGraphicFramePr>
        <p:xfrm>
          <a:off x="833389" y="2935305"/>
          <a:ext cx="8496886" cy="2748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8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8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5655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2400" b="1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1)  Пионерское слово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А)  Пионерское слово!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5655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2400" b="1" dirty="0"/>
                        <a:t>2)  В пионерское слово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Б)  Это совесть любого,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5655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2400" b="1" dirty="0"/>
                        <a:t>3)  Это дружбы наука, 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В)  Если дал, то держи!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078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2400" b="1" dirty="0"/>
                        <a:t>4)  Это преданность друга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Г)  Силу воли вложи.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755702" y="3016664"/>
            <a:ext cx="213489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dirty="0">
                <a:solidFill>
                  <a:prstClr val="black"/>
                </a:solidFill>
                <a:latin typeface="Calibri"/>
              </a:rPr>
              <a:t>Пионерское слово</a:t>
            </a:r>
            <a:br>
              <a:rPr lang="ru-RU" dirty="0">
                <a:solidFill>
                  <a:prstClr val="black"/>
                </a:solidFill>
                <a:latin typeface="Calibri"/>
              </a:rPr>
            </a:br>
            <a:r>
              <a:rPr lang="ru-RU" dirty="0">
                <a:solidFill>
                  <a:prstClr val="black"/>
                </a:solidFill>
                <a:latin typeface="Calibri"/>
              </a:rPr>
              <a:t>Если дал, то держи!</a:t>
            </a:r>
            <a:br>
              <a:rPr lang="ru-RU" dirty="0">
                <a:solidFill>
                  <a:prstClr val="black"/>
                </a:solidFill>
                <a:latin typeface="Calibri"/>
              </a:rPr>
            </a:br>
            <a:r>
              <a:rPr lang="ru-RU" dirty="0">
                <a:solidFill>
                  <a:prstClr val="black"/>
                </a:solidFill>
                <a:latin typeface="Calibri"/>
              </a:rPr>
              <a:t>В пионерское слово</a:t>
            </a:r>
            <a:br>
              <a:rPr lang="ru-RU" dirty="0">
                <a:solidFill>
                  <a:prstClr val="black"/>
                </a:solidFill>
                <a:latin typeface="Calibri"/>
              </a:rPr>
            </a:br>
            <a:r>
              <a:rPr lang="ru-RU" dirty="0">
                <a:solidFill>
                  <a:prstClr val="black"/>
                </a:solidFill>
                <a:latin typeface="Calibri"/>
              </a:rPr>
              <a:t>Силу воли вложи.</a:t>
            </a:r>
            <a:br>
              <a:rPr lang="ru-RU" dirty="0">
                <a:solidFill>
                  <a:prstClr val="black"/>
                </a:solidFill>
                <a:latin typeface="Calibri"/>
              </a:rPr>
            </a:br>
            <a:r>
              <a:rPr lang="ru-RU" dirty="0">
                <a:solidFill>
                  <a:prstClr val="black"/>
                </a:solidFill>
                <a:latin typeface="Calibri"/>
              </a:rPr>
              <a:t>Это дружбы наука,</a:t>
            </a:r>
            <a:br>
              <a:rPr lang="ru-RU" dirty="0">
                <a:solidFill>
                  <a:prstClr val="black"/>
                </a:solidFill>
                <a:latin typeface="Calibri"/>
              </a:rPr>
            </a:br>
            <a:r>
              <a:rPr lang="ru-RU" dirty="0">
                <a:solidFill>
                  <a:prstClr val="black"/>
                </a:solidFill>
                <a:latin typeface="Calibri"/>
              </a:rPr>
              <a:t>Это совесть любого,</a:t>
            </a:r>
            <a:br>
              <a:rPr lang="ru-RU" dirty="0">
                <a:solidFill>
                  <a:prstClr val="black"/>
                </a:solidFill>
                <a:latin typeface="Calibri"/>
              </a:rPr>
            </a:br>
            <a:r>
              <a:rPr lang="ru-RU" dirty="0">
                <a:solidFill>
                  <a:prstClr val="black"/>
                </a:solidFill>
                <a:latin typeface="Calibri"/>
              </a:rPr>
              <a:t>Это преданность друга —</a:t>
            </a:r>
            <a:br>
              <a:rPr lang="ru-RU" dirty="0">
                <a:solidFill>
                  <a:prstClr val="black"/>
                </a:solidFill>
                <a:latin typeface="Calibri"/>
              </a:rPr>
            </a:br>
            <a:r>
              <a:rPr lang="ru-RU" dirty="0">
                <a:solidFill>
                  <a:prstClr val="black"/>
                </a:solidFill>
                <a:latin typeface="Calibri"/>
              </a:rPr>
              <a:t>Пионерское слово!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87A2E327-FDA3-4EB4-93F8-1F2DA057C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413369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371E3D-3755-47D3-AD72-EC5BBF9D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3826" y="6161580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17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1158" y="295422"/>
            <a:ext cx="8329642" cy="13364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6. Песня из телефильма «Завтрак на траве»</a:t>
            </a:r>
          </a:p>
          <a:p>
            <a:pPr algn="ctr">
              <a:buNone/>
            </a:pPr>
            <a:r>
              <a:rPr lang="ru-RU" sz="2800" dirty="0"/>
              <a:t>Музыка В. </a:t>
            </a:r>
            <a:r>
              <a:rPr lang="ru-RU" sz="2800" dirty="0" err="1"/>
              <a:t>Шаинского</a:t>
            </a:r>
            <a:r>
              <a:rPr lang="ru-RU" sz="2800" dirty="0"/>
              <a:t>, слова М. Львовского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9" name="Picture 3" descr="https://ds04.infourok.ru/uploads/ex/0a96/0013a61d-3c7ea2cf/hello_html_275c286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1717" y="2214553"/>
            <a:ext cx="10508565" cy="379235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E4432CB-FFC4-466F-B070-A53499E1241D}"/>
              </a:ext>
            </a:extLst>
          </p:cNvPr>
          <p:cNvSpPr/>
          <p:nvPr/>
        </p:nvSpPr>
        <p:spPr>
          <a:xfrm>
            <a:off x="9274998" y="5365253"/>
            <a:ext cx="1871603" cy="6416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 defTabSz="914400">
              <a:lnSpc>
                <a:spcPct val="120000"/>
              </a:lnSpc>
              <a:spcBef>
                <a:spcPts val="1000"/>
              </a:spcBef>
              <a:buClr>
                <a:srgbClr val="B71E42"/>
              </a:buClr>
              <a:buSzPct val="100000"/>
            </a:pPr>
            <a:r>
              <a:rPr lang="ru-RU" sz="3200" dirty="0"/>
              <a:t>Картошка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ED1D96B-58CA-4BEF-BB07-AC24D7A78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1585" y="6357777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0F3A24F-FC2C-44CF-884F-3A8F74BBE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7438" y="6163400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18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7. Пионерская песня </a:t>
            </a:r>
            <a:br>
              <a:rPr lang="ru-RU" sz="2800" b="1" dirty="0"/>
            </a:br>
            <a:r>
              <a:rPr lang="ru-RU" sz="2800" dirty="0"/>
              <a:t>Музыка П.Антипин, слова В. </a:t>
            </a:r>
            <a:r>
              <a:rPr lang="ru-RU" sz="2800" dirty="0" err="1"/>
              <a:t>Лемтюжников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36388" y="5417895"/>
            <a:ext cx="2759612" cy="57185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/>
              <a:t>Зарница</a:t>
            </a:r>
          </a:p>
        </p:txBody>
      </p:sp>
      <p:pic>
        <p:nvPicPr>
          <p:cNvPr id="3074" name="Picture 2" descr="https://malysham.info/images/article/malenkaya-kozochk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2703" y="2285991"/>
            <a:ext cx="2322032" cy="278643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644839" y="2285991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/>
            <a:r>
              <a:rPr lang="ru-RU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libri"/>
              </a:rPr>
              <a:t>,,</a:t>
            </a:r>
          </a:p>
        </p:txBody>
      </p:sp>
      <p:sp>
        <p:nvSpPr>
          <p:cNvPr id="3080" name="AutoShape 8" descr="https://xn--80aaaga2ais1c4e.ot7.ru/admin/uploads/0/3/2/%D0%94%D1%83%D1%85%D0%BE%D0%B2%D1%8B%D0%B5-%D0%BC%D1%83%D0%B7%D1%8B%D0%BA%D0%B0%D0%BB%D1%8C%D0%BD%D1%8B%D0%B5-%D0%B8%D0%BD%D1%81%D1%82%D1%80%D1%83%D0%BC%D0%B5%D0%BD%D1%82%D1%8B-%D0%B4%D0%BB%D1%8F-%D0%B4%D0%B5%D1%82%D0%B5%D0%B9-4054.pn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82" name="AutoShape 10" descr="https://ck.ot7.ru/uploads/1/4/4/Zvuki-iz-truby_144887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ru-RU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487" y="2285992"/>
            <a:ext cx="2869367" cy="2786438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4381489" y="278605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/>
            <a:r>
              <a:rPr lang="ru-RU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libri"/>
              </a:rPr>
              <a:t>,,</a:t>
            </a:r>
          </a:p>
        </p:txBody>
      </p: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1743" y="2285991"/>
            <a:ext cx="4026853" cy="2786438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7659684" y="207167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/>
            <a:r>
              <a:rPr lang="ru-RU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libri"/>
              </a:rPr>
              <a:t>,,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0239405" y="2285991"/>
            <a:ext cx="150019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400"/>
            <a:r>
              <a:rPr lang="ru-RU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libri"/>
              </a:rPr>
              <a:t>Г-Ц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04E16D9-EF62-4456-A389-F7A42328B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335220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E3CAD0-E8F4-4199-89E2-B04CA71A5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43438" y="6238031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19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6535B2-30C6-430D-ABDC-FBA34E7A2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28600" lvl="0" indent="-228600" algn="ctr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4000" b="1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Критерии оценивания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668BDC-E1AD-4E78-BD80-6512DA23FB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Полный ответ – 2 балла.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Присутствуют неточности в ответе – 1 балл.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Неправильный ответ – 0 баллов.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B3D47A3-1F5B-48BE-ADDA-F485EFA54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5569" y="6364347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68C338A-4BF1-49AC-BBCA-2942B32D2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5959" y="6267158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3969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:a16="http://schemas.microsoft.com/office/drawing/2014/main" id="{E935B3F2-2CBB-4FDB-A11F-0E622AC94115}"/>
              </a:ext>
            </a:extLst>
          </p:cNvPr>
          <p:cNvSpPr txBox="1">
            <a:spLocks/>
          </p:cNvSpPr>
          <p:nvPr/>
        </p:nvSpPr>
        <p:spPr>
          <a:xfrm>
            <a:off x="2486668" y="4867420"/>
            <a:ext cx="6834292" cy="5867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3 тур - визуальный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884E56-0A17-4DDB-9FF5-8A1D5F296512}"/>
              </a:ext>
            </a:extLst>
          </p:cNvPr>
          <p:cNvSpPr/>
          <p:nvPr/>
        </p:nvSpPr>
        <p:spPr>
          <a:xfrm>
            <a:off x="365761" y="4306367"/>
            <a:ext cx="1132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>
                <a:solidFill>
                  <a:prstClr val="black"/>
                </a:solidFill>
                <a:ea typeface="+mj-ea"/>
                <a:cs typeface="+mj-cs"/>
              </a:rPr>
              <a:t>Пионеры во время Великой Отечественной войны 1941-1945г.г.</a:t>
            </a:r>
            <a:endParaRPr lang="ru-RU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3733D6-6A56-4319-87A9-A67A7D54E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364" y="618627"/>
            <a:ext cx="9895220" cy="3333604"/>
          </a:xfrm>
          <a:prstGeom prst="rect">
            <a:avLst/>
          </a:prstGeom>
        </p:spPr>
      </p:pic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614EC29-4285-4C3F-BCCC-CFA2D198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2355" y="6336561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7A07DA4-771C-43D1-8295-3AE4F0797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626" y="6239373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4093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1A7379-B042-4A75-A2E6-89658C36D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3313" y="157676"/>
            <a:ext cx="9603275" cy="58818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1. Назовите пионеров-героев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B6AF9AA-E513-4BA6-83DA-363DCAFF33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129" y="819912"/>
            <a:ext cx="6035644" cy="5822873"/>
          </a:xfrm>
          <a:ln w="28575">
            <a:solidFill>
              <a:schemeClr val="accent1"/>
            </a:solidFill>
          </a:ln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D29516E-19AC-4283-8924-B53C1433299B}"/>
              </a:ext>
            </a:extLst>
          </p:cNvPr>
          <p:cNvSpPr/>
          <p:nvPr/>
        </p:nvSpPr>
        <p:spPr>
          <a:xfrm>
            <a:off x="4860505" y="3128916"/>
            <a:ext cx="1589650" cy="600165"/>
          </a:xfrm>
          <a:prstGeom prst="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81A9CB-84D8-4E89-945E-DC06D29D05A9}"/>
              </a:ext>
            </a:extLst>
          </p:cNvPr>
          <p:cNvSpPr txBox="1"/>
          <p:nvPr/>
        </p:nvSpPr>
        <p:spPr>
          <a:xfrm>
            <a:off x="536087" y="2624777"/>
            <a:ext cx="107273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1 – ? </a:t>
            </a:r>
            <a:endParaRPr lang="ru-RU" sz="3200" dirty="0">
              <a:solidFill>
                <a:srgbClr val="FF0000"/>
              </a:solidFill>
            </a:endParaRPr>
          </a:p>
          <a:p>
            <a:r>
              <a:rPr lang="ru-RU" sz="3200" dirty="0"/>
              <a:t>2 – ? </a:t>
            </a:r>
          </a:p>
          <a:p>
            <a:r>
              <a:rPr lang="ru-RU" sz="3200" dirty="0"/>
              <a:t>3 – ? </a:t>
            </a:r>
          </a:p>
          <a:p>
            <a:r>
              <a:rPr lang="ru-RU" sz="3200" dirty="0"/>
              <a:t>4 – ?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38BAF67-1076-4254-9C4E-99AA4B376733}"/>
              </a:ext>
            </a:extLst>
          </p:cNvPr>
          <p:cNvSpPr/>
          <p:nvPr/>
        </p:nvSpPr>
        <p:spPr>
          <a:xfrm>
            <a:off x="7842460" y="3128917"/>
            <a:ext cx="1589650" cy="600165"/>
          </a:xfrm>
          <a:prstGeom prst="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2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FD17D79-C4E9-4C24-958F-82778EA2EA79}"/>
              </a:ext>
            </a:extLst>
          </p:cNvPr>
          <p:cNvSpPr/>
          <p:nvPr/>
        </p:nvSpPr>
        <p:spPr>
          <a:xfrm>
            <a:off x="4975229" y="5958423"/>
            <a:ext cx="1703364" cy="600165"/>
          </a:xfrm>
          <a:prstGeom prst="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3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80C559B-EB18-4FB4-BFE6-E2500EA55C09}"/>
              </a:ext>
            </a:extLst>
          </p:cNvPr>
          <p:cNvSpPr/>
          <p:nvPr/>
        </p:nvSpPr>
        <p:spPr>
          <a:xfrm>
            <a:off x="7856994" y="5962837"/>
            <a:ext cx="1846385" cy="600165"/>
          </a:xfrm>
          <a:prstGeom prst="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4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B220929-86DC-4C79-AC1B-6B828721F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356545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89E87B0-6BC3-49D7-95BF-9D397FB3E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0370" y="6226608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21</a:t>
            </a:fld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53B060-BFDD-4314-A5FD-753E91D947CC}"/>
              </a:ext>
            </a:extLst>
          </p:cNvPr>
          <p:cNvSpPr txBox="1"/>
          <p:nvPr/>
        </p:nvSpPr>
        <p:spPr>
          <a:xfrm>
            <a:off x="536087" y="2624776"/>
            <a:ext cx="369524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1 –   </a:t>
            </a:r>
            <a:r>
              <a:rPr lang="ru-RU" sz="3200" dirty="0">
                <a:solidFill>
                  <a:srgbClr val="FF0000"/>
                </a:solidFill>
              </a:rPr>
              <a:t>Леня Голиков</a:t>
            </a:r>
          </a:p>
          <a:p>
            <a:r>
              <a:rPr lang="ru-RU" sz="3200" dirty="0"/>
              <a:t>2 –   </a:t>
            </a:r>
            <a:r>
              <a:rPr lang="ru-RU" sz="3200" dirty="0">
                <a:solidFill>
                  <a:srgbClr val="FF0000"/>
                </a:solidFill>
              </a:rPr>
              <a:t>Валя Котик</a:t>
            </a:r>
          </a:p>
          <a:p>
            <a:r>
              <a:rPr lang="ru-RU" sz="3200" dirty="0"/>
              <a:t>3 –   </a:t>
            </a:r>
            <a:r>
              <a:rPr lang="ru-RU" sz="3200" dirty="0">
                <a:solidFill>
                  <a:srgbClr val="FF0000"/>
                </a:solidFill>
              </a:rPr>
              <a:t>Марат </a:t>
            </a:r>
            <a:r>
              <a:rPr lang="ru-RU" sz="3200" dirty="0" err="1">
                <a:solidFill>
                  <a:srgbClr val="FF0000"/>
                </a:solidFill>
              </a:rPr>
              <a:t>Казей</a:t>
            </a:r>
            <a:endParaRPr lang="ru-RU" sz="3200" dirty="0"/>
          </a:p>
          <a:p>
            <a:r>
              <a:rPr lang="ru-RU" sz="3200" dirty="0"/>
              <a:t>4 –   </a:t>
            </a:r>
            <a:r>
              <a:rPr lang="ru-RU" sz="3200" dirty="0">
                <a:solidFill>
                  <a:srgbClr val="FF0000"/>
                </a:solidFill>
              </a:rPr>
              <a:t>Зина Портнова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8469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4962AF-69DE-4386-9A7C-4D22C3481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2. Назовите подпольную кличку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Зины Портновой</a:t>
            </a:r>
            <a:endParaRPr lang="ru-RU" dirty="0"/>
          </a:p>
        </p:txBody>
      </p:sp>
      <p:pic>
        <p:nvPicPr>
          <p:cNvPr id="6" name="Picture 9" descr="i?id=5cf4b0b63b15ce7e65cbd5cdaac8631e-92-144&amp;n=24">
            <a:extLst>
              <a:ext uri="{FF2B5EF4-FFF2-40B4-BE49-F238E27FC236}">
                <a16:creationId xmlns:a16="http://schemas.microsoft.com/office/drawing/2014/main" id="{A5D5F050-485B-4AFB-993A-E7F85D06D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0" y="2183244"/>
            <a:ext cx="3315922" cy="2491511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i?id=0dee98ed727d0b35d98e0b5a3c63d9bf-77-144&amp;n=24">
            <a:extLst>
              <a:ext uri="{FF2B5EF4-FFF2-40B4-BE49-F238E27FC236}">
                <a16:creationId xmlns:a16="http://schemas.microsoft.com/office/drawing/2014/main" id="{16656953-BADA-46F7-B159-1AE41799BF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917" y="2731884"/>
            <a:ext cx="3332166" cy="249151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i?id=ef526987b0e203469d76aa0cb78d9575-31-144&amp;n=24">
            <a:extLst>
              <a:ext uri="{FF2B5EF4-FFF2-40B4-BE49-F238E27FC236}">
                <a16:creationId xmlns:a16="http://schemas.microsoft.com/office/drawing/2014/main" id="{C2E9A8AC-F253-4C76-89EF-53C63753E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189" y="2183244"/>
            <a:ext cx="3335507" cy="249151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2">
            <a:extLst>
              <a:ext uri="{FF2B5EF4-FFF2-40B4-BE49-F238E27FC236}">
                <a16:creationId xmlns:a16="http://schemas.microsoft.com/office/drawing/2014/main" id="{BE058257-4FCE-4667-B1ED-17F68D9D84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4358" y="5541342"/>
            <a:ext cx="18285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latin typeface="Calibri" panose="020F0502020204030204" pitchFamily="34" charset="0"/>
              </a:rPr>
              <a:t>Ромашка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303AC50-FD8C-400B-948D-E8B8A816F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320955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F89051B-227E-4FC4-A61D-923543990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00921" y="6309548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359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589437-0F9A-4D2E-95C8-58FCDD7BB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3. Назовите город, вблизи которого находится мемориал пионерам-героям </a:t>
            </a:r>
            <a:r>
              <a:rPr lang="ru-RU" b="1" dirty="0" err="1">
                <a:solidFill>
                  <a:srgbClr val="FF0000"/>
                </a:solidFill>
              </a:rPr>
              <a:t>вов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026D0A-8D02-45E7-915B-6DF324D6A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727" y="1997613"/>
            <a:ext cx="6509732" cy="405586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5D1D8AA-8C15-4F78-A335-6C48AC54DB0E}"/>
              </a:ext>
            </a:extLst>
          </p:cNvPr>
          <p:cNvSpPr/>
          <p:nvPr/>
        </p:nvSpPr>
        <p:spPr>
          <a:xfrm>
            <a:off x="9670273" y="5360591"/>
            <a:ext cx="26655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г. Тольятти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B081389-2410-4FDB-8397-D2FF2B75F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406550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EAA5A8D-51D7-4BAF-B68A-AC7DBEB83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6430" y="6212173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401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6E38A5-1A61-47E9-8401-8B27E6E97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490" y="465100"/>
            <a:ext cx="11882510" cy="132149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4. справа налево: Боря </a:t>
            </a:r>
            <a:r>
              <a:rPr lang="ru-RU" b="1" dirty="0" err="1">
                <a:solidFill>
                  <a:srgbClr val="FF0000"/>
                </a:solidFill>
              </a:rPr>
              <a:t>Цариков</a:t>
            </a:r>
            <a:r>
              <a:rPr lang="ru-RU" b="1" dirty="0">
                <a:solidFill>
                  <a:srgbClr val="FF0000"/>
                </a:solidFill>
              </a:rPr>
              <a:t>, Марат </a:t>
            </a:r>
            <a:r>
              <a:rPr lang="ru-RU" b="1" dirty="0" err="1">
                <a:solidFill>
                  <a:srgbClr val="FF0000"/>
                </a:solidFill>
              </a:rPr>
              <a:t>Казей</a:t>
            </a:r>
            <a:r>
              <a:rPr lang="ru-RU" b="1" dirty="0">
                <a:solidFill>
                  <a:srgbClr val="FF0000"/>
                </a:solidFill>
              </a:rPr>
              <a:t>, Зинаида Портнова, Лёня Голиков, Валя Котик и …..?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Назовите пионера-героя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18A64E-1668-45D9-85E3-60732E252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9982" y="1924764"/>
            <a:ext cx="5892767" cy="368981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48C4C22-9D90-4A9B-B9D8-CCC315B3B2B1}"/>
              </a:ext>
            </a:extLst>
          </p:cNvPr>
          <p:cNvSpPr/>
          <p:nvPr/>
        </p:nvSpPr>
        <p:spPr>
          <a:xfrm>
            <a:off x="480060" y="5614576"/>
            <a:ext cx="3112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Володя Дубинин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9E33A63-563D-4887-9E23-C567028DB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20" y="1986717"/>
            <a:ext cx="2448805" cy="362785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982C2C2-B014-4AA4-9348-E8403C111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392900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46637B-77A7-4E49-830B-33D255A68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70300" y="6198523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619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84208-EA84-4939-A1BC-3CF6BACAC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10210538" cy="104923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5. Назовите 14-летнего пионера-героя, который участвовал при защите брестской крепости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A608E21-54FC-4F92-865E-0D8722C2E6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231" y="2011691"/>
            <a:ext cx="6072172" cy="404179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C461AA7-ABAE-419F-A9CA-01AFDDF51317}"/>
              </a:ext>
            </a:extLst>
          </p:cNvPr>
          <p:cNvSpPr/>
          <p:nvPr/>
        </p:nvSpPr>
        <p:spPr>
          <a:xfrm>
            <a:off x="164122" y="5538819"/>
            <a:ext cx="24946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Петя Клыпа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F44D40F-168C-4720-A419-B587BB7A3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2481" y="6448753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FC6A2A-FC45-4B49-9E55-289235C9E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8500" y="6196964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920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F9A560-FCEE-4557-9BCC-1087752D9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2132895"/>
            <a:ext cx="6985831" cy="286479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6. Назовите пионеров-героев, участников антифашистского подполья «Николаевский центр», в честь которых в городе </a:t>
            </a:r>
            <a:r>
              <a:rPr lang="ru-RU" b="1" dirty="0" err="1">
                <a:solidFill>
                  <a:srgbClr val="FF0000"/>
                </a:solidFill>
              </a:rPr>
              <a:t>николаеве</a:t>
            </a:r>
            <a:r>
              <a:rPr lang="ru-RU" b="1" dirty="0">
                <a:solidFill>
                  <a:srgbClr val="FF0000"/>
                </a:solidFill>
              </a:rPr>
              <a:t> установлен памятник 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D67B87-C771-483D-B2F0-7CED29C78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440" y="216080"/>
            <a:ext cx="4687122" cy="625144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66BF4AB-4F3F-497E-93B5-CE9D70055D19}"/>
              </a:ext>
            </a:extLst>
          </p:cNvPr>
          <p:cNvSpPr/>
          <p:nvPr/>
        </p:nvSpPr>
        <p:spPr>
          <a:xfrm>
            <a:off x="392438" y="5331655"/>
            <a:ext cx="60264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cap="all" dirty="0">
                <a:ea typeface="+mj-ea"/>
                <a:cs typeface="+mj-cs"/>
              </a:rPr>
              <a:t>Шура </a:t>
            </a:r>
            <a:r>
              <a:rPr lang="ru-RU" sz="3200" cap="all" dirty="0" err="1">
                <a:ea typeface="+mj-ea"/>
                <a:cs typeface="+mj-cs"/>
              </a:rPr>
              <a:t>Коберу</a:t>
            </a:r>
            <a:r>
              <a:rPr lang="ru-RU" sz="3200" cap="all" dirty="0">
                <a:ea typeface="+mj-ea"/>
                <a:cs typeface="+mj-cs"/>
              </a:rPr>
              <a:t> и Витя Хоменко </a:t>
            </a:r>
            <a:endParaRPr lang="ru-RU" sz="320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F19BE0D-9FEC-44E2-BBC1-4F63D5F83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312929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112215-33F5-40CC-AD1A-CDC4B774B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6430" y="6315590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772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97CE6F-8B6D-4F8A-A731-9FB340E73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2153122"/>
            <a:ext cx="7652825" cy="3009721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7. Назовите 14-летнего пионера-героя, который ценой собственной жизни спас Севастопольский партизанский отряд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7FF31E-035B-448A-A397-C36338261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6801" y="161065"/>
            <a:ext cx="3467158" cy="5157397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6C5F79-6C6B-4477-85CF-45D849D3D9C5}"/>
              </a:ext>
            </a:extLst>
          </p:cNvPr>
          <p:cNvSpPr/>
          <p:nvPr/>
        </p:nvSpPr>
        <p:spPr>
          <a:xfrm>
            <a:off x="8078276" y="5567597"/>
            <a:ext cx="2672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Вилор </a:t>
            </a:r>
            <a:r>
              <a:rPr lang="ru-RU" sz="3200" dirty="0" err="1"/>
              <a:t>Чекмак</a:t>
            </a:r>
            <a:endParaRPr lang="ru-RU" sz="320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C29A060-9392-488D-BFEB-ABEBA1135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4299" y="6364347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5AC8BB8-96C4-40B7-B9EF-C84B8F6A4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8450" y="6193357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540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:a16="http://schemas.microsoft.com/office/drawing/2014/main" id="{E935B3F2-2CBB-4FDB-A11F-0E622AC94115}"/>
              </a:ext>
            </a:extLst>
          </p:cNvPr>
          <p:cNvSpPr txBox="1">
            <a:spLocks/>
          </p:cNvSpPr>
          <p:nvPr/>
        </p:nvSpPr>
        <p:spPr>
          <a:xfrm>
            <a:off x="2486668" y="4867420"/>
            <a:ext cx="6834292" cy="5867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4 тур - </a:t>
            </a: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хэштег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n-ea"/>
              <a:cs typeface="+mn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884E56-0A17-4DDB-9FF5-8A1D5F296512}"/>
              </a:ext>
            </a:extLst>
          </p:cNvPr>
          <p:cNvSpPr/>
          <p:nvPr/>
        </p:nvSpPr>
        <p:spPr>
          <a:xfrm>
            <a:off x="3220418" y="4344200"/>
            <a:ext cx="61005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cap="all" dirty="0">
                <a:solidFill>
                  <a:prstClr val="black"/>
                </a:solidFill>
              </a:rPr>
              <a:t>«Мы помним, мы гордимся»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23650C-F96B-40A4-8598-DA2E64EC1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202" y="459808"/>
            <a:ext cx="10753595" cy="3622782"/>
          </a:xfrm>
          <a:prstGeom prst="rect">
            <a:avLst/>
          </a:prstGeom>
        </p:spPr>
      </p:pic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AD931E9-2ACA-4EA7-B7B7-6A7A8A4C7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398192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E464DD-1F32-41DC-8FD8-66052D70C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7287" y="6146403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43635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9C3E044-0E8E-4023-AADB-A6C3BEFC2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572" y="389329"/>
            <a:ext cx="11408898" cy="4365551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Хэштег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это слово или фраза со знаком «решетки», которое работает как гиперссылка для поиска или распространения информации. </a:t>
            </a:r>
            <a:r>
              <a:rPr lang="ru-RU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Хэштеги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привлекают внимание к событию.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</a:t>
            </a:r>
            <a:r>
              <a:rPr lang="ru-RU" sz="4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хэштега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поможет привлечь внимание сверстников к истории подвигов юных героев Великой Отечественной войны и сохранить память о них.</a:t>
            </a: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Например: </a:t>
            </a: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5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#</a:t>
            </a:r>
            <a:r>
              <a:rPr lang="ru-RU" sz="5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великаяпобеда</a:t>
            </a:r>
            <a:endParaRPr lang="ru-RU" sz="5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5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#</a:t>
            </a:r>
            <a:r>
              <a:rPr lang="ru-RU" sz="5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спасибодедузапобеду</a:t>
            </a:r>
            <a:endParaRPr lang="ru-RU" sz="5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5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#</a:t>
            </a:r>
            <a:r>
              <a:rPr lang="ru-RU" sz="5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помнимгордимся</a:t>
            </a:r>
            <a:endParaRPr lang="ru-RU" sz="5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800" dirty="0">
                <a:latin typeface="Times New Roman" panose="02020603050405020304" pitchFamily="18" charset="0"/>
                <a:ea typeface="Calibri" panose="020F0502020204030204" pitchFamily="34" charset="0"/>
              </a:rPr>
              <a:t>#салют9мая</a:t>
            </a:r>
            <a:endParaRPr lang="ru-RU" sz="5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9B69593-4533-4DF9-84C4-657F4DEBF5C5}"/>
              </a:ext>
            </a:extLst>
          </p:cNvPr>
          <p:cNvSpPr/>
          <p:nvPr/>
        </p:nvSpPr>
        <p:spPr>
          <a:xfrm>
            <a:off x="248529" y="4754880"/>
            <a:ext cx="111463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Создайте свой собственный уникальный ХЭШТЕГ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в честь подвигов пионеров–героев ВОВ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5517006-C5C3-40BE-8CE7-33341B7DC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314070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99EB06F-027B-455C-8FE9-1EF2599A2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9321" y="6216881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24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C9CCEE-5A33-4D40-B2E4-D8EE255B7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145" y="3958403"/>
            <a:ext cx="11577710" cy="56004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Всесоюзная пионерская организация имени В. И. Ленина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E935B3F2-2CBB-4FDB-A11F-0E622AC94115}"/>
              </a:ext>
            </a:extLst>
          </p:cNvPr>
          <p:cNvSpPr txBox="1">
            <a:spLocks/>
          </p:cNvSpPr>
          <p:nvPr/>
        </p:nvSpPr>
        <p:spPr>
          <a:xfrm>
            <a:off x="2174835" y="4853353"/>
            <a:ext cx="6834292" cy="5867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тур - интеллектуальный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D44FF52-F6E3-472D-878D-3AD299E06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021" y="0"/>
            <a:ext cx="3767655" cy="3511600"/>
          </a:xfrm>
          <a:prstGeom prst="rect">
            <a:avLst/>
          </a:prstGeom>
        </p:spPr>
      </p:pic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E58DCE2-A90A-4B52-AFD7-27D12AF64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2877" y="6308076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08BE3DA-3148-41F4-8E23-D6985A957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73836" y="6210887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8519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847F58D9-2552-4AC4-A65A-9D5827872322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209800" y="1827214"/>
            <a:ext cx="7772400" cy="1627187"/>
          </a:xfrm>
        </p:spPr>
        <p:txBody>
          <a:bodyPr anchor="ctr"/>
          <a:lstStyle/>
          <a:p>
            <a:pPr algn="ctr" eaLnBrk="1" hangingPunct="1"/>
            <a:endParaRPr lang="ru-RU" altLang="ru-RU" sz="6200">
              <a:latin typeface="Calibri" panose="020F0502020204030204" pitchFamily="34" charset="0"/>
            </a:endParaRPr>
          </a:p>
        </p:txBody>
      </p:sp>
      <p:pic>
        <p:nvPicPr>
          <p:cNvPr id="31747" name="Picture 3">
            <a:extLst>
              <a:ext uri="{FF2B5EF4-FFF2-40B4-BE49-F238E27FC236}">
                <a16:creationId xmlns:a16="http://schemas.microsoft.com/office/drawing/2014/main" id="{9AE6D9D1-6398-409F-9C2A-0B704BC39F83}"/>
              </a:ext>
            </a:extLst>
          </p:cNvPr>
          <p:cNvPicPr>
            <a:picLocks noGrp="1" noChangeAspect="1" noChangeArrowheads="1"/>
          </p:cNvPicPr>
          <p:nvPr>
            <p:ph type="sub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542" y="0"/>
            <a:ext cx="12079458" cy="6858000"/>
          </a:xfrm>
          <a:noFill/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55458468-C49A-47F4-8C15-98CCCCE87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/>
              <a:t>Автор: Е.И. Комарницкая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3FF4A7B-E944-4716-A600-72AA78B83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0E75EB-A20F-48CA-AB32-E1D63FFC1992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A2F533B-D825-4F83-93DA-BC05B7B0F768}"/>
              </a:ext>
            </a:extLst>
          </p:cNvPr>
          <p:cNvSpPr/>
          <p:nvPr/>
        </p:nvSpPr>
        <p:spPr>
          <a:xfrm>
            <a:off x="3048000" y="414902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«Пионер тот, кто повседневно участвует в улучшении окружающей жизни»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- говорила одна из основателей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пионердвижения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Надежда Константиновна Крупская.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5E6E6E-779C-4F30-9D47-269D3D6EF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7126" y="348831"/>
            <a:ext cx="4762500" cy="3171825"/>
          </a:xfrm>
          <a:prstGeom prst="rect">
            <a:avLst/>
          </a:prstGeom>
        </p:spPr>
      </p:pic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33F7CE-6030-473E-9A1A-7A1F34A08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57684" y="6354568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02E13B-46B4-4B35-A5E5-E2AA03A51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18288" y="6053481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762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203907-F27F-435B-AA29-1377F45BB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422" y="4096880"/>
            <a:ext cx="11465169" cy="6298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/>
              <a:t>День пионерии (в современной России — День детских общественных объединений — праздник для детей и подростков, а также вожатых и педагогов, работающих с детьми пионерского (школьного) возраста. </a:t>
            </a:r>
            <a:br>
              <a:rPr lang="ru-RU" dirty="0"/>
            </a:b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День рождения пионерской организации?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06FEDF1C-FA28-4731-8B69-2C78D436AD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177" y="147116"/>
            <a:ext cx="5249490" cy="3749636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C05DD3-1410-4EA7-8A9B-6898D65220E9}"/>
              </a:ext>
            </a:extLst>
          </p:cNvPr>
          <p:cNvSpPr txBox="1"/>
          <p:nvPr/>
        </p:nvSpPr>
        <p:spPr>
          <a:xfrm>
            <a:off x="3943014" y="6211669"/>
            <a:ext cx="3573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19 мая 1922 года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98A0754-9A38-4145-987C-D3759F3ED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76330" y="6401683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CCADEC8-35EB-4213-AB20-ADF76632B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9572" y="6211669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584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2512F-0CED-4B7A-B2BF-C2E253858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9548" y="3754344"/>
            <a:ext cx="9603275" cy="606642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Как звучит пионерский девиз?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F6B9865-F09C-450A-94E0-F0DA25A65B76}"/>
              </a:ext>
            </a:extLst>
          </p:cNvPr>
          <p:cNvSpPr/>
          <p:nvPr/>
        </p:nvSpPr>
        <p:spPr>
          <a:xfrm>
            <a:off x="2806503" y="4191277"/>
            <a:ext cx="593656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Варианты ответов: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dirty="0"/>
              <a:t>Будь готов!    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dirty="0"/>
              <a:t>Будь коммунистом!    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dirty="0"/>
              <a:t>Будь здоров!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84F2E90-0ED3-4184-A3D8-7F1282FCB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503" y="210652"/>
            <a:ext cx="5863683" cy="3326183"/>
          </a:xfrm>
          <a:prstGeom prst="rect">
            <a:avLst/>
          </a:prstGeom>
        </p:spPr>
      </p:pic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9D68B6C-A57D-4E8B-A107-53B9522BE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338147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D42551-2D61-4E00-8940-B1C7F49FD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392" y="6240958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915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2C7FF5-11F8-4777-98CB-C028F19E3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3555771"/>
            <a:ext cx="11826239" cy="104923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Какой символ пионерской организации в </a:t>
            </a:r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ссср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лишний?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9EE64E-DB32-4332-8373-006B00027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765" y="151737"/>
            <a:ext cx="3443947" cy="340403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D742C10-F63F-4486-BFA4-1C1047566525}"/>
              </a:ext>
            </a:extLst>
          </p:cNvPr>
          <p:cNvSpPr/>
          <p:nvPr/>
        </p:nvSpPr>
        <p:spPr>
          <a:xfrm>
            <a:off x="1702192" y="4213273"/>
            <a:ext cx="979111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Варианты ответов: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/>
              <a:t>Пионерский значок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/>
              <a:t>Пионерский галстук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/>
              <a:t>Пионерский билет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0940866-7396-466B-B413-BD35591CC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397062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02CF85-7B01-4575-9D63-CCECC5940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7796" y="6202685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714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4E3B28-327F-4EAB-8F25-22D1907D6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907" y="3513548"/>
            <a:ext cx="11448495" cy="630386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Как называлась военно-спортивная игра пионеров?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38EB304-A974-43DA-A134-E3221BC84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5058" y="154617"/>
            <a:ext cx="4788437" cy="318983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A277F9E-B941-4B21-86DC-CD43CF4D11BA}"/>
              </a:ext>
            </a:extLst>
          </p:cNvPr>
          <p:cNvSpPr/>
          <p:nvPr/>
        </p:nvSpPr>
        <p:spPr>
          <a:xfrm>
            <a:off x="1880382" y="4271948"/>
            <a:ext cx="6096000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/>
              <a:t>Варианты ответов: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/>
              <a:t>Зарница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/>
              <a:t>Казаки-разбойники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err="1"/>
              <a:t>Лазертаг</a:t>
            </a:r>
            <a:endParaRPr lang="ru-RU" sz="400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5BFA49A-D0A8-4148-A5B3-82A76E0EF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" y="6394182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755C45-E6DF-483A-B6AE-CEBAA0AFD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02694" y="6296993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946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AA55C5-B8EB-4E04-8907-12CEA800D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391" y="618978"/>
            <a:ext cx="7469944" cy="90033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Самый Первый пионерский лагерь, открытый в 1925 году?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ECD40B-9CA6-45F1-BADC-97BABD629B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233" y="222443"/>
            <a:ext cx="3545059" cy="6347872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50188C-0264-4126-B80B-7D00D42CBE9B}"/>
              </a:ext>
            </a:extLst>
          </p:cNvPr>
          <p:cNvSpPr/>
          <p:nvPr/>
        </p:nvSpPr>
        <p:spPr>
          <a:xfrm>
            <a:off x="4679852" y="2228671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/>
              <a:t>Варианты ответов: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/>
              <a:t>Орлёнок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/>
              <a:t>Артек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/>
              <a:t>Алые паруса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F2F838F-D374-4B6F-B57E-7082CD5A7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2262" y="6526995"/>
            <a:ext cx="5938836" cy="309201"/>
          </a:xfrm>
        </p:spPr>
        <p:txBody>
          <a:bodyPr/>
          <a:lstStyle/>
          <a:p>
            <a:r>
              <a:rPr lang="ru-RU" dirty="0"/>
              <a:t>Автор: Е.И. Комарницкая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44A2BB-15A3-4A05-8045-E5CA46A22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4316" y="6178017"/>
            <a:ext cx="811019" cy="503578"/>
          </a:xfrm>
        </p:spPr>
        <p:txBody>
          <a:bodyPr/>
          <a:lstStyle/>
          <a:p>
            <a:fld id="{4F6AD790-271A-4453-96BC-2A912919D000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960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Контрастный">
  <a:themeElements>
    <a:clrScheme name="Контрастный 4">
      <a:dk1>
        <a:srgbClr val="4D4D4D"/>
      </a:dk1>
      <a:lt1>
        <a:srgbClr val="FFFFFF"/>
      </a:lt1>
      <a:dk2>
        <a:srgbClr val="006699"/>
      </a:dk2>
      <a:lt2>
        <a:srgbClr val="CCECFF"/>
      </a:lt2>
      <a:accent1>
        <a:srgbClr val="339966"/>
      </a:accent1>
      <a:accent2>
        <a:srgbClr val="3366FF"/>
      </a:accent2>
      <a:accent3>
        <a:srgbClr val="AAB8CA"/>
      </a:accent3>
      <a:accent4>
        <a:srgbClr val="DADADA"/>
      </a:accent4>
      <a:accent5>
        <a:srgbClr val="ADCAB8"/>
      </a:accent5>
      <a:accent6>
        <a:srgbClr val="2D5CE7"/>
      </a:accent6>
      <a:hlink>
        <a:srgbClr val="33CCFF"/>
      </a:hlink>
      <a:folHlink>
        <a:srgbClr val="FFFFFF"/>
      </a:folHlink>
    </a:clrScheme>
    <a:fontScheme name="Контрастный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Контрастный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нтрастный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нтрастный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</TotalTime>
  <Words>1119</Words>
  <Application>Microsoft Office PowerPoint</Application>
  <PresentationFormat>Широкоэкранный</PresentationFormat>
  <Paragraphs>208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Blackadder ITC</vt:lpstr>
      <vt:lpstr>Calibri</vt:lpstr>
      <vt:lpstr>Gill Sans MT</vt:lpstr>
      <vt:lpstr>Times New Roman</vt:lpstr>
      <vt:lpstr>Wingdings</vt:lpstr>
      <vt:lpstr>Галерея</vt:lpstr>
      <vt:lpstr>Контрастный</vt:lpstr>
      <vt:lpstr>Викторина в формате вопрос-ответ 4 тура</vt:lpstr>
      <vt:lpstr>Критерии оценивания</vt:lpstr>
      <vt:lpstr>Всесоюзная пионерская организация имени В. И. Ленина</vt:lpstr>
      <vt:lpstr>Презентация PowerPoint</vt:lpstr>
      <vt:lpstr>День пионерии (в современной России — День детских общественных объединений — праздник для детей и подростков, а также вожатых и педагогов, работающих с детьми пионерского (школьного) возраста.  1. День рождения пионерской организации?</vt:lpstr>
      <vt:lpstr>2. Как звучит пионерский девиз?</vt:lpstr>
      <vt:lpstr>3. Какой символ пионерской организации в ссср лишний?</vt:lpstr>
      <vt:lpstr>4. Как называлась военно-спортивная игра пионеров?</vt:lpstr>
      <vt:lpstr>5. Самый Первый пионерский лагерь, открытый в 1925 году?</vt:lpstr>
      <vt:lpstr>6. Структура молодежных организаций  Советского Союза</vt:lpstr>
      <vt:lpstr>7. Сколько пионеров-героев  были удостоены звания Героя Советского Союза?</vt:lpstr>
      <vt:lpstr>Пионерские песни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7. Пионерская песня  Музыка П.Антипин, слова В. Лемтюжников</vt:lpstr>
      <vt:lpstr>Презентация PowerPoint</vt:lpstr>
      <vt:lpstr>1. Назовите пионеров-героев</vt:lpstr>
      <vt:lpstr>2. Назовите подпольную кличку  Зины Портновой</vt:lpstr>
      <vt:lpstr>3. Назовите город, вблизи которого находится мемориал пионерам-героям вов </vt:lpstr>
      <vt:lpstr>4. справа налево: Боря Цариков, Марат Казей, Зинаида Портнова, Лёня Голиков, Валя Котик и …..? Назовите пионера-героя</vt:lpstr>
      <vt:lpstr>5. Назовите 14-летнего пионера-героя, который участвовал при защите брестской крепости</vt:lpstr>
      <vt:lpstr>6. Назовите пионеров-героев, участников антифашистского подполья «Николаевский центр», в честь которых в городе николаеве установлен памятник </vt:lpstr>
      <vt:lpstr>7. Назовите 14-летнего пионера-героя, который ценой собственной жизни спас Севастопольский партизанский отряд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 в формате вопрос-ответ 4 тура по 7 вопросов на тему «ПИОНЕРЫ-ГЕРОИ»</dc:title>
  <dc:creator>Екатерина Ивановна</dc:creator>
  <cp:lastModifiedBy>Екатерина Ивановна</cp:lastModifiedBy>
  <cp:revision>76</cp:revision>
  <dcterms:created xsi:type="dcterms:W3CDTF">2021-01-29T08:34:12Z</dcterms:created>
  <dcterms:modified xsi:type="dcterms:W3CDTF">2021-04-13T06:48:16Z</dcterms:modified>
</cp:coreProperties>
</file>