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9"/>
  </p:notesMasterIdLst>
  <p:sldIdLst>
    <p:sldId id="256" r:id="rId2"/>
    <p:sldId id="264" r:id="rId3"/>
    <p:sldId id="279" r:id="rId4"/>
    <p:sldId id="265" r:id="rId5"/>
    <p:sldId id="259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5" r:id="rId14"/>
    <p:sldId id="260" r:id="rId15"/>
    <p:sldId id="274" r:id="rId16"/>
    <p:sldId id="278" r:id="rId17"/>
    <p:sldId id="27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 horzBarState="maximized">
    <p:restoredLeft sz="15620" autoAdjust="0"/>
    <p:restoredTop sz="87634" autoAdjust="0"/>
  </p:normalViewPr>
  <p:slideViewPr>
    <p:cSldViewPr>
      <p:cViewPr>
        <p:scale>
          <a:sx n="77" d="100"/>
          <a:sy n="77" d="100"/>
        </p:scale>
        <p:origin x="-942" y="-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6E38DE-054D-44C2-A6DC-6E87773F8BD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8DB629-8867-41F8-A7C5-C0F8F3886A5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DB629-8867-41F8-A7C5-C0F8F3886A5E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DB20C-5751-48D5-9A18-DE1693F0F6C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9CC197-C55C-400E-86CC-6C1927F702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DB20C-5751-48D5-9A18-DE1693F0F6C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CC197-C55C-400E-86CC-6C1927F702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DB20C-5751-48D5-9A18-DE1693F0F6C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CC197-C55C-400E-86CC-6C1927F702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69DB20C-5751-48D5-9A18-DE1693F0F6C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A9CC197-C55C-400E-86CC-6C1927F702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DB20C-5751-48D5-9A18-DE1693F0F6C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CC197-C55C-400E-86CC-6C1927F702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DB20C-5751-48D5-9A18-DE1693F0F6C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CC197-C55C-400E-86CC-6C1927F702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CC197-C55C-400E-86CC-6C1927F702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DB20C-5751-48D5-9A18-DE1693F0F6C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DB20C-5751-48D5-9A18-DE1693F0F6C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CC197-C55C-400E-86CC-6C1927F702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DB20C-5751-48D5-9A18-DE1693F0F6C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CC197-C55C-400E-86CC-6C1927F702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69DB20C-5751-48D5-9A18-DE1693F0F6C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A9CC197-C55C-400E-86CC-6C1927F702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DB20C-5751-48D5-9A18-DE1693F0F6C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9CC197-C55C-400E-86CC-6C1927F702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69DB20C-5751-48D5-9A18-DE1693F0F6C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A9CC197-C55C-400E-86CC-6C1927F702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4500570"/>
            <a:ext cx="7486680" cy="2000264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Автор: учитель начальных классов </a:t>
            </a:r>
          </a:p>
          <a:p>
            <a:pPr algn="r"/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Ельнинской</a:t>
            </a:r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средней школы №2</a:t>
            </a:r>
          </a:p>
          <a:p>
            <a:pPr algn="r"/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им.К.И.Ракутина</a:t>
            </a:r>
            <a:endParaRPr lang="ru-RU" b="1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Ананьева Нина Петровна</a:t>
            </a:r>
          </a:p>
          <a:p>
            <a:pPr algn="r"/>
            <a:r>
              <a:rPr lang="ru-RU" sz="28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высшая квалификационная категория</a:t>
            </a:r>
            <a:r>
              <a:rPr lang="ru-RU" sz="28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28802"/>
            <a:ext cx="7772400" cy="264320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Патриотическое  воспитание младших  школьников  средствами краеведческой  работы (на  примере авторской  рабочей  тетради  «Азбука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Ельнинского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края»)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MG_38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4290"/>
            <a:ext cx="2571736" cy="164307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НИНА\Desktop\сканир. Азб.Ельн.кр\Рисунок (16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14290"/>
            <a:ext cx="4857784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НИНА\Desktop\сканир. Азб.Ельн.кр\Рисунок (17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153" t="3125" r="7692" b="4166"/>
          <a:stretch>
            <a:fillRect/>
          </a:stretch>
        </p:blipFill>
        <p:spPr bwMode="auto">
          <a:xfrm>
            <a:off x="285720" y="214290"/>
            <a:ext cx="4000528" cy="6357982"/>
          </a:xfrm>
          <a:prstGeom prst="rect">
            <a:avLst/>
          </a:prstGeom>
          <a:noFill/>
        </p:spPr>
      </p:pic>
      <p:pic>
        <p:nvPicPr>
          <p:cNvPr id="7171" name="Picture 3" descr="C:\Users\НИНА\Desktop\сканир. Азб.Ельн.кр\Рисунок (18).jpg"/>
          <p:cNvPicPr>
            <a:picLocks noChangeAspect="1" noChangeArrowheads="1"/>
          </p:cNvPicPr>
          <p:nvPr/>
        </p:nvPicPr>
        <p:blipFill>
          <a:blip r:embed="rId3" cstate="print"/>
          <a:srcRect l="1587" t="3125" r="4761" b="4166"/>
          <a:stretch>
            <a:fillRect/>
          </a:stretch>
        </p:blipFill>
        <p:spPr bwMode="auto">
          <a:xfrm>
            <a:off x="4714876" y="214290"/>
            <a:ext cx="4214842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 (19)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/>
          </a:blip>
          <a:srcRect l="4615" t="3125" r="6154" b="3125"/>
          <a:stretch>
            <a:fillRect/>
          </a:stretch>
        </p:blipFill>
        <p:spPr>
          <a:xfrm>
            <a:off x="214282" y="214290"/>
            <a:ext cx="4143404" cy="6429420"/>
          </a:xfrm>
        </p:spPr>
      </p:pic>
      <p:pic>
        <p:nvPicPr>
          <p:cNvPr id="8194" name="Picture 2" descr="C:\Users\НИНА\Desktop\сканир. Азб.Ельн.кр\Рисунок (20).jpg"/>
          <p:cNvPicPr>
            <a:picLocks noChangeAspect="1" noChangeArrowheads="1"/>
          </p:cNvPicPr>
          <p:nvPr/>
        </p:nvPicPr>
        <p:blipFill>
          <a:blip r:embed="rId3" cstate="print"/>
          <a:srcRect l="3175" t="3125" b="3125"/>
          <a:stretch>
            <a:fillRect/>
          </a:stretch>
        </p:blipFill>
        <p:spPr bwMode="auto">
          <a:xfrm>
            <a:off x="4714876" y="214290"/>
            <a:ext cx="4286280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ШКОЛА\IMG_42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07671" y="2143116"/>
            <a:ext cx="6928658" cy="45005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185738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               Участники областной акции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                            «Добрая лира» </a:t>
            </a:r>
            <a:r>
              <a:rPr lang="ru-RU" sz="3200" b="1" dirty="0" smtClean="0">
                <a:solidFill>
                  <a:srgbClr val="C00000"/>
                </a:solidFill>
              </a:rPr>
              <a:t>.</a:t>
            </a:r>
            <a:r>
              <a:rPr lang="ru-RU" sz="3200" b="1" dirty="0" smtClean="0"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Горжусь Россией, воспеваю Смоленщину,   люблю свой </a:t>
            </a:r>
            <a:r>
              <a:rPr lang="ru-RU" sz="3200" b="1" dirty="0" smtClean="0">
                <a:solidFill>
                  <a:srgbClr val="C00000"/>
                </a:solidFill>
              </a:rPr>
              <a:t>город.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486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50076" y="2071678"/>
            <a:ext cx="5843847" cy="435771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200026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/>
            </a:r>
            <a:br>
              <a:rPr lang="ru-RU" sz="4000" b="1" dirty="0" smtClean="0">
                <a:solidFill>
                  <a:schemeClr val="tx2"/>
                </a:solidFill>
              </a:rPr>
            </a:br>
            <a:r>
              <a:rPr lang="ru-RU" sz="4000" b="1" dirty="0" smtClean="0">
                <a:solidFill>
                  <a:schemeClr val="tx2"/>
                </a:solidFill>
              </a:rPr>
              <a:t/>
            </a:r>
            <a:br>
              <a:rPr lang="ru-RU" sz="4000" b="1" dirty="0" smtClean="0">
                <a:solidFill>
                  <a:schemeClr val="tx2"/>
                </a:solidFill>
              </a:rPr>
            </a:br>
            <a:r>
              <a:rPr lang="ru-RU" sz="4000" b="1" dirty="0" smtClean="0">
                <a:solidFill>
                  <a:schemeClr val="tx2"/>
                </a:solidFill>
              </a:rPr>
              <a:t/>
            </a:r>
            <a:br>
              <a:rPr lang="ru-RU" sz="4000" b="1" dirty="0" smtClean="0">
                <a:solidFill>
                  <a:schemeClr val="tx2"/>
                </a:solidFill>
              </a:rPr>
            </a:br>
            <a:r>
              <a:rPr lang="ru-RU" sz="4000" b="1" dirty="0" smtClean="0">
                <a:solidFill>
                  <a:schemeClr val="tx2"/>
                </a:solidFill>
              </a:rPr>
              <a:t/>
            </a:r>
            <a:br>
              <a:rPr lang="ru-RU" sz="4000" b="1" dirty="0" smtClean="0">
                <a:solidFill>
                  <a:schemeClr val="tx2"/>
                </a:solidFill>
              </a:rPr>
            </a:br>
            <a:r>
              <a:rPr lang="ru-RU" sz="4000" b="1" dirty="0" smtClean="0">
                <a:solidFill>
                  <a:schemeClr val="tx2"/>
                </a:solidFill>
              </a:rPr>
              <a:t/>
            </a:r>
            <a:br>
              <a:rPr lang="ru-RU" sz="4000" b="1" dirty="0" smtClean="0">
                <a:solidFill>
                  <a:schemeClr val="tx2"/>
                </a:solidFill>
              </a:rPr>
            </a:br>
            <a:r>
              <a:rPr lang="ru-RU" sz="3100" b="1" dirty="0" smtClean="0">
                <a:solidFill>
                  <a:srgbClr val="FF0000"/>
                </a:solidFill>
              </a:rPr>
              <a:t> </a:t>
            </a:r>
            <a:br>
              <a:rPr lang="ru-RU" sz="3100" b="1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C00000"/>
                </a:solidFill>
              </a:rPr>
              <a:t>Сотрудничество с родителями во внеурочной </a:t>
            </a:r>
            <a:br>
              <a:rPr lang="ru-RU" sz="3100" b="1" dirty="0" smtClean="0">
                <a:solidFill>
                  <a:srgbClr val="C00000"/>
                </a:solidFill>
              </a:rPr>
            </a:br>
            <a:r>
              <a:rPr lang="ru-RU" sz="3100" b="1" dirty="0" smtClean="0">
                <a:solidFill>
                  <a:srgbClr val="C00000"/>
                </a:solidFill>
              </a:rPr>
              <a:t>                                          </a:t>
            </a:r>
            <a:r>
              <a:rPr lang="ru-RU" sz="3100" b="1" dirty="0" smtClean="0">
                <a:solidFill>
                  <a:srgbClr val="C00000"/>
                </a:solidFill>
              </a:rPr>
              <a:t>деятельности.</a:t>
            </a:r>
            <a:r>
              <a:rPr lang="ru-RU" sz="3100" b="1" dirty="0" smtClean="0">
                <a:solidFill>
                  <a:srgbClr val="C00000"/>
                </a:solidFill>
              </a:rPr>
              <a:t/>
            </a:r>
            <a:br>
              <a:rPr lang="ru-RU" sz="3100" b="1" dirty="0" smtClean="0">
                <a:solidFill>
                  <a:srgbClr val="C00000"/>
                </a:solidFill>
              </a:rPr>
            </a:br>
            <a:r>
              <a:rPr lang="ru-RU" sz="3100" b="1" dirty="0" smtClean="0">
                <a:solidFill>
                  <a:srgbClr val="C00000"/>
                </a:solidFill>
              </a:rPr>
              <a:t>Праздник «Загляните в мамины глаза» в доме-</a:t>
            </a:r>
            <a:br>
              <a:rPr lang="ru-RU" sz="3100" b="1" dirty="0" smtClean="0">
                <a:solidFill>
                  <a:srgbClr val="C00000"/>
                </a:solidFill>
              </a:rPr>
            </a:br>
            <a:r>
              <a:rPr lang="ru-RU" sz="3100" b="1" dirty="0" smtClean="0">
                <a:solidFill>
                  <a:srgbClr val="C00000"/>
                </a:solidFill>
              </a:rPr>
              <a:t>                                    музее М.И. </a:t>
            </a:r>
            <a:r>
              <a:rPr lang="ru-RU" sz="3100" b="1" dirty="0" smtClean="0">
                <a:solidFill>
                  <a:srgbClr val="C00000"/>
                </a:solidFill>
              </a:rPr>
              <a:t>Глинки.</a:t>
            </a:r>
            <a:r>
              <a:rPr lang="ru-RU" sz="3100" b="1" dirty="0" smtClean="0">
                <a:solidFill>
                  <a:srgbClr val="C00000"/>
                </a:solidFill>
              </a:rPr>
              <a:t/>
            </a:r>
            <a:br>
              <a:rPr lang="ru-RU" sz="3100" b="1" dirty="0" smtClean="0">
                <a:solidFill>
                  <a:srgbClr val="C00000"/>
                </a:solidFill>
              </a:rPr>
            </a:br>
            <a:endParaRPr lang="ru-RU" sz="31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486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4286311" cy="357189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929066"/>
            <a:ext cx="4043362" cy="121444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Ельня. Экскурсия в сквер Боевой </a:t>
            </a:r>
            <a:r>
              <a:rPr lang="ru-RU" sz="3200" b="1" dirty="0" smtClean="0">
                <a:solidFill>
                  <a:srgbClr val="C00000"/>
                </a:solidFill>
              </a:rPr>
              <a:t>славы.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IMG_416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76749" y="3357562"/>
            <a:ext cx="4310093" cy="323257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714876" y="1785926"/>
            <a:ext cx="44291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Участники школьной конференции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«Старт в науку</a:t>
            </a:r>
            <a:r>
              <a:rPr lang="ru-RU" sz="2800" b="1" dirty="0" smtClean="0">
                <a:solidFill>
                  <a:srgbClr val="C00000"/>
                </a:solidFill>
              </a:rPr>
              <a:t>».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3999" cy="6871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472"/>
                <a:gridCol w="785818"/>
                <a:gridCol w="714380"/>
                <a:gridCol w="3849456"/>
                <a:gridCol w="1648911"/>
                <a:gridCol w="1573962"/>
              </a:tblGrid>
              <a:tr h="78579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Год 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Класс 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Кол-во </a:t>
                      </a:r>
                    </a:p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уч-ся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    Наименования  </a:t>
                      </a:r>
                    </a:p>
                    <a:p>
                      <a:r>
                        <a:rPr lang="ru-RU" sz="1200" baseline="0" dirty="0" smtClean="0">
                          <a:solidFill>
                            <a:schemeClr val="bg1"/>
                          </a:solidFill>
                        </a:rPr>
                        <a:t>     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результата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Результаты</a:t>
                      </a:r>
                    </a:p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стартовой</a:t>
                      </a:r>
                    </a:p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 диагностики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Результаты</a:t>
                      </a:r>
                    </a:p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  итоговой</a:t>
                      </a:r>
                    </a:p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диагностики</a:t>
                      </a:r>
                    </a:p>
                    <a:p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48523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2012-</a:t>
                      </a:r>
                    </a:p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 2013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   2а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    15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Готовность к участию в общественных  делах патриотической  направленности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+mn-lt"/>
                        </a:rPr>
                        <a:t>          50%    </a:t>
                      </a:r>
                      <a:endParaRPr lang="ru-RU" sz="10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+mn-lt"/>
                        </a:rPr>
                        <a:t>           65%</a:t>
                      </a:r>
                    </a:p>
                    <a:p>
                      <a:pPr algn="ctr"/>
                      <a:endParaRPr lang="ru-RU" sz="10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/>
                </a:tc>
              </a:tr>
              <a:tr h="67933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2012-</a:t>
                      </a:r>
                    </a:p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 2013</a:t>
                      </a:r>
                    </a:p>
                    <a:p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    2а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    15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Участие в конкурсах, в мероприятиях по гражданско-патриотической тематике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+mn-lt"/>
                        </a:rPr>
                        <a:t>          60%</a:t>
                      </a:r>
                      <a:endParaRPr lang="ru-RU" sz="10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+mn-lt"/>
                        </a:rPr>
                        <a:t>           70%</a:t>
                      </a:r>
                      <a:endParaRPr lang="ru-RU" sz="10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/>
                </a:tc>
              </a:tr>
              <a:tr h="873425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2012-</a:t>
                      </a:r>
                    </a:p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 2013</a:t>
                      </a:r>
                    </a:p>
                    <a:p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aseline="0" dirty="0" smtClean="0">
                          <a:solidFill>
                            <a:schemeClr val="bg1"/>
                          </a:solidFill>
                        </a:rPr>
                        <a:t>    2а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    15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Осознание обучающимися высших ценностей,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</a:rPr>
                        <a:t> идеалов, ориентиров, способность руководствоваться ими в практической деятельности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+mn-lt"/>
                        </a:rPr>
                        <a:t>          50%</a:t>
                      </a:r>
                      <a:endParaRPr lang="ru-RU" sz="10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+mn-lt"/>
                        </a:rPr>
                        <a:t>          60%</a:t>
                      </a:r>
                      <a:endParaRPr lang="ru-RU" sz="10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/>
                </a:tc>
              </a:tr>
              <a:tr h="48523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2013-</a:t>
                      </a:r>
                    </a:p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2014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   3а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   15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Готовность к участию в общественных  делах патриотической  направленности</a:t>
                      </a:r>
                    </a:p>
                    <a:p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+mn-lt"/>
                        </a:rPr>
                        <a:t>        65%</a:t>
                      </a:r>
                      <a:endParaRPr lang="ru-RU" sz="10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+mn-lt"/>
                        </a:rPr>
                        <a:t> 85%</a:t>
                      </a:r>
                      <a:endParaRPr lang="ru-RU" sz="10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/>
                </a:tc>
              </a:tr>
              <a:tr h="67933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2013-</a:t>
                      </a:r>
                    </a:p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2014</a:t>
                      </a:r>
                    </a:p>
                    <a:p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   3а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   15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Участие в конкурсах, в мероприятиях по гражданско-патриотической тематике</a:t>
                      </a:r>
                    </a:p>
                    <a:p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+mn-lt"/>
                        </a:rPr>
                        <a:t> 70%</a:t>
                      </a:r>
                      <a:endParaRPr lang="ru-RU" sz="10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+mn-lt"/>
                        </a:rPr>
                        <a:t>90%</a:t>
                      </a:r>
                      <a:endParaRPr lang="ru-RU" sz="10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/>
                </a:tc>
              </a:tr>
              <a:tr h="67933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2013-</a:t>
                      </a:r>
                    </a:p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2014</a:t>
                      </a:r>
                    </a:p>
                    <a:p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   3а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  15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Осознание обучающимися высших ценностей,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</a:rPr>
                        <a:t> идеалов, ориентиров, способность руководствоваться ими в практической деятельности</a:t>
                      </a:r>
                      <a:endParaRPr lang="ru-RU" sz="1000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+mn-lt"/>
                        </a:rPr>
                        <a:t> 60%</a:t>
                      </a:r>
                      <a:endParaRPr lang="ru-RU" sz="10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+mn-lt"/>
                        </a:rPr>
                        <a:t>80%</a:t>
                      </a:r>
                      <a:endParaRPr lang="ru-RU" sz="10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/>
                </a:tc>
              </a:tr>
              <a:tr h="48523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2014-</a:t>
                      </a:r>
                    </a:p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2015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  4а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 16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Готовность к участию в общественных  делах патриотической  направленности</a:t>
                      </a:r>
                    </a:p>
                    <a:p>
                      <a:endParaRPr lang="ru-RU" sz="1000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+mn-lt"/>
                        </a:rPr>
                        <a:t>85%</a:t>
                      </a:r>
                      <a:endParaRPr lang="ru-RU" sz="10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+mn-lt"/>
                        </a:rPr>
                        <a:t>98%</a:t>
                      </a:r>
                      <a:endParaRPr lang="ru-RU" sz="10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/>
                </a:tc>
              </a:tr>
              <a:tr h="67933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2014-</a:t>
                      </a:r>
                    </a:p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2015</a:t>
                      </a:r>
                    </a:p>
                    <a:p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  4а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 16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Участие в конкурсах, в мероприятиях по гражданско-патриотической тематике</a:t>
                      </a:r>
                    </a:p>
                    <a:p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+mn-lt"/>
                        </a:rPr>
                        <a:t>90%</a:t>
                      </a:r>
                      <a:endParaRPr lang="ru-RU" sz="10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+mn-lt"/>
                        </a:rPr>
                        <a:t>99%</a:t>
                      </a:r>
                      <a:endParaRPr lang="ru-RU" sz="10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/>
                </a:tc>
              </a:tr>
              <a:tr h="67933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2014-</a:t>
                      </a:r>
                    </a:p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2015</a:t>
                      </a:r>
                    </a:p>
                    <a:p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  4а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 16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bg1"/>
                          </a:solidFill>
                        </a:rPr>
                        <a:t>Осознание обучающимися высших ценностей,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</a:rPr>
                        <a:t> идеалов, ориентиров, способность руководствоваться ими в практической деятельности</a:t>
                      </a:r>
                      <a:endParaRPr lang="ru-RU" sz="1000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+mn-lt"/>
                        </a:rPr>
                        <a:t>80%</a:t>
                      </a:r>
                      <a:endParaRPr lang="ru-RU" sz="10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+mn-lt"/>
                        </a:rPr>
                        <a:t>95%</a:t>
                      </a:r>
                      <a:endParaRPr lang="ru-RU" sz="10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0"/>
            <a:ext cx="7186634" cy="271462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>                        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57496"/>
            <a:ext cx="3071802" cy="3411543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pPr algn="ctr">
              <a:buNone/>
            </a:pPr>
            <a:r>
              <a:rPr lang="ru-RU" sz="4400" b="1" dirty="0" smtClean="0">
                <a:solidFill>
                  <a:schemeClr val="tx2"/>
                </a:solidFill>
              </a:rPr>
              <a:t>         Спасибо за внимание</a:t>
            </a:r>
            <a:endParaRPr lang="ru-RU" sz="4400" b="1" dirty="0">
              <a:solidFill>
                <a:schemeClr val="tx2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4296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В добрый творческий путь!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IMG_386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71802" y="2071678"/>
            <a:ext cx="5643569" cy="42326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2143116"/>
            <a:ext cx="7901014" cy="3983047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Задачи: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-формировать у учащихся </a:t>
            </a:r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чувство </a:t>
            </a:r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патриотизма посредством знаний о «малой» и «большой» родине, её историческом прошлом, многообразной культуре и традициях;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-развивать гражданскую ответственность, интерес к истории родного края;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-развивать любознательность, изучая интересные факты биографии знаменитых, известных земляков;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-воспитывать бережное отношение к природе родного края, уважительное отношение к героическому прошлому </a:t>
            </a:r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Родины, </a:t>
            </a:r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её традициям через поисково-краеведческую работу и гордость за героическое прошлое и настоящее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1868478"/>
          </a:xfrm>
        </p:spPr>
        <p:txBody>
          <a:bodyPr>
            <a:normAutofit/>
          </a:bodyPr>
          <a:lstStyle/>
          <a:p>
            <a:pPr algn="r"/>
            <a:r>
              <a:rPr lang="ru-RU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Цель программы: воспитывать у учащихся  </a:t>
            </a:r>
            <a:r>
              <a:rPr lang="ru-RU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чувство     </a:t>
            </a:r>
            <a:r>
              <a:rPr lang="ru-RU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любви к Отечеству, к родному краю</a:t>
            </a:r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Первые шаги в историю родного края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Географическое положение, поверхность и природные богатства </a:t>
            </a:r>
            <a:r>
              <a:rPr lang="ru-RU" sz="3200" b="1" dirty="0" err="1" smtClean="0">
                <a:solidFill>
                  <a:srgbClr val="002060"/>
                </a:solidFill>
              </a:rPr>
              <a:t>Ельнинского</a:t>
            </a:r>
            <a:r>
              <a:rPr lang="ru-RU" sz="3200" b="1" dirty="0" smtClean="0">
                <a:solidFill>
                  <a:srgbClr val="002060"/>
                </a:solidFill>
              </a:rPr>
              <a:t> района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Природа и охрана окружающей среды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Воинская слава Ельни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Литература и искусство родного края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Направления программы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317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214290"/>
            <a:ext cx="4214842" cy="3071834"/>
          </a:xfrm>
        </p:spPr>
      </p:pic>
      <p:pic>
        <p:nvPicPr>
          <p:cNvPr id="5" name="Рисунок 4" descr="IMG_34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429000"/>
            <a:ext cx="4214842" cy="3161132"/>
          </a:xfrm>
          <a:prstGeom prst="rect">
            <a:avLst/>
          </a:prstGeom>
        </p:spPr>
      </p:pic>
      <p:pic>
        <p:nvPicPr>
          <p:cNvPr id="6" name="Рисунок 5" descr="IMG_424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255763"/>
            <a:ext cx="4214842" cy="3018280"/>
          </a:xfrm>
          <a:prstGeom prst="rect">
            <a:avLst/>
          </a:prstGeom>
        </p:spPr>
      </p:pic>
      <p:pic>
        <p:nvPicPr>
          <p:cNvPr id="9" name="Picture 2" descr="D:\ШКОЛА\IMG_32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7" y="3429000"/>
            <a:ext cx="4143403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ИНА\Desktop\сканир. Азб.Ельн.кр\Рисунок (6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651" r="4650" b="3921"/>
          <a:stretch>
            <a:fillRect/>
          </a:stretch>
        </p:blipFill>
        <p:spPr bwMode="auto">
          <a:xfrm>
            <a:off x="285720" y="3214686"/>
            <a:ext cx="2786082" cy="35004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286861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Внеурочная деятельность. Кружковая работа. 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«Азбука </a:t>
            </a:r>
            <a:r>
              <a:rPr lang="ru-RU" b="1" dirty="0" err="1" smtClean="0">
                <a:solidFill>
                  <a:srgbClr val="FF0000"/>
                </a:solidFill>
              </a:rPr>
              <a:t>Ельнинского</a:t>
            </a:r>
            <a:r>
              <a:rPr lang="ru-RU" b="1" dirty="0" smtClean="0">
                <a:solidFill>
                  <a:srgbClr val="FF0000"/>
                </a:solidFill>
              </a:rPr>
              <a:t> края»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7" name="Picture 3" descr="C:\Users\НИНА\Desktop\сканир. Азб.Ельн.кр\Рисунок (7).jpg"/>
          <p:cNvPicPr>
            <a:picLocks noChangeAspect="1" noChangeArrowheads="1"/>
          </p:cNvPicPr>
          <p:nvPr/>
        </p:nvPicPr>
        <p:blipFill>
          <a:blip r:embed="rId3" cstate="print"/>
          <a:srcRect l="7143" r="4762" b="3921"/>
          <a:stretch>
            <a:fillRect/>
          </a:stretch>
        </p:blipFill>
        <p:spPr bwMode="auto">
          <a:xfrm>
            <a:off x="6072198" y="3214686"/>
            <a:ext cx="2643206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ИНА\Desktop\сканир. Азб.Ельн.кр\Рисунок (8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1643050"/>
            <a:ext cx="4071965" cy="507209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Тетрадь на печатной основе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«Азбука </a:t>
            </a:r>
            <a:r>
              <a:rPr lang="ru-RU" dirty="0" err="1" smtClean="0">
                <a:solidFill>
                  <a:srgbClr val="FF0000"/>
                </a:solidFill>
              </a:rPr>
              <a:t>Ельнинского</a:t>
            </a:r>
            <a:r>
              <a:rPr lang="ru-RU" dirty="0" smtClean="0">
                <a:solidFill>
                  <a:srgbClr val="FF0000"/>
                </a:solidFill>
              </a:rPr>
              <a:t> края»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1" name="Picture 3" descr="C:\Users\НИНА\Desktop\сканир. Азб.Ельн.кр\Рисунок (9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643050"/>
            <a:ext cx="4143404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НИНА\Desktop\сканир. Азб.Ельн.кр\Рисунок (10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076" t="4166" r="6154" b="3125"/>
          <a:stretch>
            <a:fillRect/>
          </a:stretch>
        </p:blipFill>
        <p:spPr bwMode="auto">
          <a:xfrm>
            <a:off x="142844" y="285728"/>
            <a:ext cx="4214842" cy="6286544"/>
          </a:xfrm>
          <a:prstGeom prst="rect">
            <a:avLst/>
          </a:prstGeom>
          <a:noFill/>
        </p:spPr>
      </p:pic>
      <p:pic>
        <p:nvPicPr>
          <p:cNvPr id="3075" name="Picture 3" descr="C:\Users\НИНА\Desktop\сканир. Азб.Ельн.кр\Рисунок (11).jpg"/>
          <p:cNvPicPr>
            <a:picLocks noChangeAspect="1" noChangeArrowheads="1"/>
          </p:cNvPicPr>
          <p:nvPr/>
        </p:nvPicPr>
        <p:blipFill>
          <a:blip r:embed="rId3" cstate="print"/>
          <a:srcRect l="3077" t="4166" r="4615" b="3125"/>
          <a:stretch>
            <a:fillRect/>
          </a:stretch>
        </p:blipFill>
        <p:spPr bwMode="auto">
          <a:xfrm>
            <a:off x="4643438" y="285728"/>
            <a:ext cx="4286280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НИНА\Desktop\сканир. Азб.Ельн.кр\Рисунок (1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687" t="3125" r="3125"/>
          <a:stretch>
            <a:fillRect/>
          </a:stretch>
        </p:blipFill>
        <p:spPr bwMode="auto">
          <a:xfrm>
            <a:off x="214282" y="285728"/>
            <a:ext cx="4214842" cy="6286544"/>
          </a:xfrm>
          <a:prstGeom prst="rect">
            <a:avLst/>
          </a:prstGeom>
          <a:noFill/>
        </p:spPr>
      </p:pic>
      <p:pic>
        <p:nvPicPr>
          <p:cNvPr id="4099" name="Picture 3" descr="C:\Users\НИНА\Desktop\сканир. Азб.Ельн.кр\Рисунок (1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85728"/>
            <a:ext cx="4143372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НИНА\Desktop\сканир. Азб.Ельн.кр\Рисунок (14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761" t="4082" r="1587"/>
          <a:stretch>
            <a:fillRect/>
          </a:stretch>
        </p:blipFill>
        <p:spPr bwMode="auto">
          <a:xfrm>
            <a:off x="214282" y="214290"/>
            <a:ext cx="4214842" cy="6500858"/>
          </a:xfrm>
          <a:prstGeom prst="rect">
            <a:avLst/>
          </a:prstGeom>
          <a:noFill/>
        </p:spPr>
      </p:pic>
      <p:pic>
        <p:nvPicPr>
          <p:cNvPr id="5123" name="Picture 3" descr="C:\Users\НИНА\Desktop\сканир. Азб.Ельн.кр\Рисунок (1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14290"/>
            <a:ext cx="4357718" cy="6500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847</TotalTime>
  <Words>420</Words>
  <Application>Microsoft Office PowerPoint</Application>
  <PresentationFormat>Экран (4:3)</PresentationFormat>
  <Paragraphs>106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Бумажная</vt:lpstr>
      <vt:lpstr> Патриотическое  воспитание младших  школьников  средствами краеведческой  работы (на  примере авторской  рабочей  тетради  «Азбука Ельнинского  края»)</vt:lpstr>
      <vt:lpstr>Цель программы: воспитывать у учащихся  чувство     любви к Отечеству, к родному краю</vt:lpstr>
      <vt:lpstr>Направления программы</vt:lpstr>
      <vt:lpstr>Слайд 4</vt:lpstr>
      <vt:lpstr>Внеурочная деятельность. Кружковая работа.   «Азбука Ельнинского края»</vt:lpstr>
      <vt:lpstr>Тетрадь на печатной основе «Азбука Ельнинского края»</vt:lpstr>
      <vt:lpstr>Слайд 7</vt:lpstr>
      <vt:lpstr>Слайд 8</vt:lpstr>
      <vt:lpstr>Слайд 9</vt:lpstr>
      <vt:lpstr>Слайд 10</vt:lpstr>
      <vt:lpstr>Слайд 11</vt:lpstr>
      <vt:lpstr>Слайд 12</vt:lpstr>
      <vt:lpstr>               Участники областной акции                             «Добрая лира» . Горжусь Россией, воспеваю Смоленщину,   люблю свой город.</vt:lpstr>
      <vt:lpstr>       Сотрудничество с родителями во внеурочной                                            деятельности. Праздник «Загляните в мамины глаза» в доме-                                     музее М.И. Глинки. </vt:lpstr>
      <vt:lpstr>Ельня. Экскурсия в сквер Боевой славы.</vt:lpstr>
      <vt:lpstr>                         </vt:lpstr>
      <vt:lpstr>В добрый творческий путь!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работы по патриотическому воспитанию младших школьников</dc:title>
  <dc:creator>НИНА</dc:creator>
  <cp:lastModifiedBy>НИНА</cp:lastModifiedBy>
  <cp:revision>94</cp:revision>
  <dcterms:created xsi:type="dcterms:W3CDTF">2015-02-20T10:42:12Z</dcterms:created>
  <dcterms:modified xsi:type="dcterms:W3CDTF">2015-03-26T17:10:29Z</dcterms:modified>
</cp:coreProperties>
</file>