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6" r:id="rId8"/>
    <p:sldId id="263" r:id="rId9"/>
  </p:sldIdLst>
  <p:sldSz cx="9144000" cy="6858000" type="screen4x3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816"/>
    <a:srgbClr val="CC00CC"/>
    <a:srgbClr val="FF99FF"/>
    <a:srgbClr val="F3D53D"/>
    <a:srgbClr val="F48F3C"/>
    <a:srgbClr val="F937B4"/>
    <a:srgbClr val="F1903F"/>
    <a:srgbClr val="66FF99"/>
    <a:srgbClr val="FFFF9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176" y="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Мониторинг здоровья детей старшего дошкольного возраста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сентябрь </a:t>
            </a:r>
            <a:r>
              <a:rPr lang="ru-RU" dirty="0"/>
              <a:t>2021г - </a:t>
            </a:r>
            <a:r>
              <a:rPr lang="ru-RU" dirty="0" smtClean="0"/>
              <a:t>май </a:t>
            </a:r>
            <a:r>
              <a:rPr lang="ru-RU" dirty="0"/>
              <a:t>2022г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Мониторинг здоровья детей старшего дошкольного возраста Сентябрь 2021г - Февраль 2022г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Количество родителей заинтересованных в вопросах ЗОЖ воспитанников</c:v>
                </c:pt>
                <c:pt idx="1">
                  <c:v>Уровень удовлетворенности родителей микроклиматом группы</c:v>
                </c:pt>
                <c:pt idx="2">
                  <c:v>Уровень удовлетворенности детей микроклиматом группы</c:v>
                </c:pt>
                <c:pt idx="3">
                  <c:v>Высокий урровень сформированности физических качеств</c:v>
                </c:pt>
                <c:pt idx="4">
                  <c:v>Гармоничность физического развития</c:v>
                </c:pt>
                <c:pt idx="5">
                  <c:v>Заболеваемость</c:v>
                </c:pt>
                <c:pt idx="6">
                  <c:v>Идекс здоровья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73</c:v>
                </c:pt>
                <c:pt idx="1">
                  <c:v>59</c:v>
                </c:pt>
                <c:pt idx="2">
                  <c:v>68</c:v>
                </c:pt>
                <c:pt idx="3">
                  <c:v>28.6</c:v>
                </c:pt>
                <c:pt idx="4">
                  <c:v>45</c:v>
                </c:pt>
                <c:pt idx="5">
                  <c:v>10.5</c:v>
                </c:pt>
                <c:pt idx="6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E4-46F8-8426-717DBCD8C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04499968"/>
        <c:axId val="-904500512"/>
      </c:barChart>
      <c:catAx>
        <c:axId val="-9044999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-904500512"/>
        <c:crosses val="autoZero"/>
        <c:auto val="1"/>
        <c:lblAlgn val="ctr"/>
        <c:lblOffset val="100"/>
        <c:noMultiLvlLbl val="0"/>
      </c:catAx>
      <c:valAx>
        <c:axId val="-9045005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-904499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D6E163-E8FF-4ABF-950F-14E9774F7EB0}" type="doc">
      <dgm:prSet loTypeId="urn:microsoft.com/office/officeart/2005/8/layout/vList3#1" loCatId="list" qsTypeId="urn:microsoft.com/office/officeart/2005/8/quickstyle/simple4" qsCatId="simple" csTypeId="urn:microsoft.com/office/officeart/2005/8/colors/colorful4" csCatId="colorful" phldr="1"/>
      <dgm:spPr/>
    </dgm:pt>
    <dgm:pt modelId="{CF6569E7-AAE8-411C-A58A-4220DDF894AC}">
      <dgm:prSet phldrT="[Текст]" custT="1"/>
      <dgm:spPr>
        <a:solidFill>
          <a:srgbClr val="FFFF0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5400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Возрастная категория</a:t>
          </a:r>
        </a:p>
        <a:p>
          <a:r>
            <a:rPr lang="ru-RU" sz="5400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От 4 до 6 лет</a:t>
          </a:r>
          <a:endParaRPr lang="ru-RU" sz="5400" b="1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477FCCC9-B821-4A11-B9AC-3A47EA76BD30}" type="parTrans" cxnId="{82B5EA79-CF39-4622-84B9-CD7BBCE63B02}">
      <dgm:prSet/>
      <dgm:spPr/>
      <dgm:t>
        <a:bodyPr/>
        <a:lstStyle/>
        <a:p>
          <a:endParaRPr lang="ru-RU"/>
        </a:p>
      </dgm:t>
    </dgm:pt>
    <dgm:pt modelId="{01DD2D4B-89CD-4A5C-8D58-6BA42351E217}" type="sibTrans" cxnId="{82B5EA79-CF39-4622-84B9-CD7BBCE63B02}">
      <dgm:prSet/>
      <dgm:spPr/>
      <dgm:t>
        <a:bodyPr/>
        <a:lstStyle/>
        <a:p>
          <a:endParaRPr lang="ru-RU"/>
        </a:p>
      </dgm:t>
    </dgm:pt>
    <dgm:pt modelId="{7C53791C-D962-4223-BCCB-364352BEB1C0}" type="pres">
      <dgm:prSet presAssocID="{C3D6E163-E8FF-4ABF-950F-14E9774F7EB0}" presName="linearFlow" presStyleCnt="0">
        <dgm:presLayoutVars>
          <dgm:dir/>
          <dgm:resizeHandles val="exact"/>
        </dgm:presLayoutVars>
      </dgm:prSet>
      <dgm:spPr/>
    </dgm:pt>
    <dgm:pt modelId="{4066FEA7-50DB-4D6F-AF73-27EFFF1F0A81}" type="pres">
      <dgm:prSet presAssocID="{CF6569E7-AAE8-411C-A58A-4220DDF894AC}" presName="composite" presStyleCnt="0"/>
      <dgm:spPr/>
    </dgm:pt>
    <dgm:pt modelId="{59D4B66F-6BAA-4E26-8B62-D1AEF8965050}" type="pres">
      <dgm:prSet presAssocID="{CF6569E7-AAE8-411C-A58A-4220DDF894AC}" presName="imgShp" presStyleLbl="fgImgPlace1" presStyleIdx="0" presStyleCnt="1" custScaleX="139499" custScaleY="13432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154C88BF-4893-4B84-8330-EFE907CCB9D4}" type="pres">
      <dgm:prSet presAssocID="{CF6569E7-AAE8-411C-A58A-4220DDF894AC}" presName="txShp" presStyleLbl="node1" presStyleIdx="0" presStyleCnt="1" custScaleX="111101" custScaleY="118836" custLinFactNeighborX="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B5EA79-CF39-4622-84B9-CD7BBCE63B02}" srcId="{C3D6E163-E8FF-4ABF-950F-14E9774F7EB0}" destId="{CF6569E7-AAE8-411C-A58A-4220DDF894AC}" srcOrd="0" destOrd="0" parTransId="{477FCCC9-B821-4A11-B9AC-3A47EA76BD30}" sibTransId="{01DD2D4B-89CD-4A5C-8D58-6BA42351E217}"/>
    <dgm:cxn modelId="{5E52547B-116D-42BE-9163-36E425DE541C}" type="presOf" srcId="{C3D6E163-E8FF-4ABF-950F-14E9774F7EB0}" destId="{7C53791C-D962-4223-BCCB-364352BEB1C0}" srcOrd="0" destOrd="0" presId="urn:microsoft.com/office/officeart/2005/8/layout/vList3#1"/>
    <dgm:cxn modelId="{1DA6397B-9D7D-4E9F-9601-F19F1EFC2DB3}" type="presOf" srcId="{CF6569E7-AAE8-411C-A58A-4220DDF894AC}" destId="{154C88BF-4893-4B84-8330-EFE907CCB9D4}" srcOrd="0" destOrd="0" presId="urn:microsoft.com/office/officeart/2005/8/layout/vList3#1"/>
    <dgm:cxn modelId="{4F1880C4-F4C8-44A3-BE06-52DAC0A3E09E}" type="presParOf" srcId="{7C53791C-D962-4223-BCCB-364352BEB1C0}" destId="{4066FEA7-50DB-4D6F-AF73-27EFFF1F0A81}" srcOrd="0" destOrd="0" presId="urn:microsoft.com/office/officeart/2005/8/layout/vList3#1"/>
    <dgm:cxn modelId="{0CC9DF1B-181D-40F2-AF3F-7D9DD81B9A73}" type="presParOf" srcId="{4066FEA7-50DB-4D6F-AF73-27EFFF1F0A81}" destId="{59D4B66F-6BAA-4E26-8B62-D1AEF8965050}" srcOrd="0" destOrd="0" presId="urn:microsoft.com/office/officeart/2005/8/layout/vList3#1"/>
    <dgm:cxn modelId="{8CB2C9D1-4883-4D8E-9150-8D84E6A49D63}" type="presParOf" srcId="{4066FEA7-50DB-4D6F-AF73-27EFFF1F0A81}" destId="{154C88BF-4893-4B84-8330-EFE907CCB9D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4EF8D8-62B8-4F89-9865-C2B78F05C53F}" type="doc">
      <dgm:prSet loTypeId="urn:microsoft.com/office/officeart/2005/8/layout/vList3#2" loCatId="list" qsTypeId="urn:microsoft.com/office/officeart/2005/8/quickstyle/simple1" qsCatId="simple" csTypeId="urn:microsoft.com/office/officeart/2005/8/colors/colorful4" csCatId="colorful" phldr="1"/>
      <dgm:spPr/>
    </dgm:pt>
    <dgm:pt modelId="{A1070C09-F823-41C3-8057-E0CCD1E9AAE5}">
      <dgm:prSet phldrT="[Текст]" custT="1"/>
      <dgm:spPr>
        <a:solidFill>
          <a:srgbClr val="66FF33"/>
        </a:solidFill>
        <a:ln>
          <a:solidFill>
            <a:schemeClr val="bg1"/>
          </a:solidFill>
        </a:ln>
      </dgm:spPr>
      <dgm:t>
        <a:bodyPr/>
        <a:lstStyle/>
        <a:p>
          <a:pPr algn="l"/>
          <a:r>
            <a:rPr lang="ru-RU" sz="3600" b="1" dirty="0" smtClean="0">
              <a:solidFill>
                <a:schemeClr val="tx1"/>
              </a:solidFill>
            </a:rPr>
            <a:t>Цель: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</a:rPr>
            <a:t>Сформировать основу культуры здоровья у детей старшего дошкольного возраста.</a:t>
          </a:r>
        </a:p>
      </dgm:t>
    </dgm:pt>
    <dgm:pt modelId="{C9DAECEE-158A-4023-898E-413895961028}" type="parTrans" cxnId="{046DFCFB-751F-48C3-A89E-18C10A52C2E3}">
      <dgm:prSet/>
      <dgm:spPr/>
      <dgm:t>
        <a:bodyPr/>
        <a:lstStyle/>
        <a:p>
          <a:endParaRPr lang="ru-RU"/>
        </a:p>
      </dgm:t>
    </dgm:pt>
    <dgm:pt modelId="{32A3ECC2-B129-4D5F-8050-5B67CD41865A}" type="sibTrans" cxnId="{046DFCFB-751F-48C3-A89E-18C10A52C2E3}">
      <dgm:prSet/>
      <dgm:spPr/>
      <dgm:t>
        <a:bodyPr/>
        <a:lstStyle/>
        <a:p>
          <a:endParaRPr lang="ru-RU"/>
        </a:p>
      </dgm:t>
    </dgm:pt>
    <dgm:pt modelId="{976F8301-9882-4CC1-ACFD-6BD0188573A1}" type="pres">
      <dgm:prSet presAssocID="{FD4EF8D8-62B8-4F89-9865-C2B78F05C53F}" presName="linearFlow" presStyleCnt="0">
        <dgm:presLayoutVars>
          <dgm:dir/>
          <dgm:resizeHandles val="exact"/>
        </dgm:presLayoutVars>
      </dgm:prSet>
      <dgm:spPr/>
    </dgm:pt>
    <dgm:pt modelId="{9A68815E-CC2D-498A-826F-F3CA54737DDC}" type="pres">
      <dgm:prSet presAssocID="{A1070C09-F823-41C3-8057-E0CCD1E9AAE5}" presName="composite" presStyleCnt="0"/>
      <dgm:spPr/>
    </dgm:pt>
    <dgm:pt modelId="{894AA784-5B4B-454F-874E-3FF4B5C32295}" type="pres">
      <dgm:prSet presAssocID="{A1070C09-F823-41C3-8057-E0CCD1E9AAE5}" presName="imgShp" presStyleLbl="fgImgPlace1" presStyleIdx="0" presStyleCnt="1" custScaleX="96246" custScaleY="94044" custLinFactNeighborX="-7134" custLinFactNeighborY="76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482BA07D-91D8-449A-B22A-DC8362A89B27}" type="pres">
      <dgm:prSet presAssocID="{A1070C09-F823-41C3-8057-E0CCD1E9AAE5}" presName="txShp" presStyleLbl="node1" presStyleIdx="0" presStyleCnt="1" custScaleX="116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B734F4-DC42-4B05-A386-6AD99A8EB8A6}" type="presOf" srcId="{FD4EF8D8-62B8-4F89-9865-C2B78F05C53F}" destId="{976F8301-9882-4CC1-ACFD-6BD0188573A1}" srcOrd="0" destOrd="0" presId="urn:microsoft.com/office/officeart/2005/8/layout/vList3#2"/>
    <dgm:cxn modelId="{046DFCFB-751F-48C3-A89E-18C10A52C2E3}" srcId="{FD4EF8D8-62B8-4F89-9865-C2B78F05C53F}" destId="{A1070C09-F823-41C3-8057-E0CCD1E9AAE5}" srcOrd="0" destOrd="0" parTransId="{C9DAECEE-158A-4023-898E-413895961028}" sibTransId="{32A3ECC2-B129-4D5F-8050-5B67CD41865A}"/>
    <dgm:cxn modelId="{E7CB53AA-DCDF-4BC4-A781-79E547014429}" type="presOf" srcId="{A1070C09-F823-41C3-8057-E0CCD1E9AAE5}" destId="{482BA07D-91D8-449A-B22A-DC8362A89B27}" srcOrd="0" destOrd="0" presId="urn:microsoft.com/office/officeart/2005/8/layout/vList3#2"/>
    <dgm:cxn modelId="{25ED8F0B-FC83-43DD-8F13-892BA22D1943}" type="presParOf" srcId="{976F8301-9882-4CC1-ACFD-6BD0188573A1}" destId="{9A68815E-CC2D-498A-826F-F3CA54737DDC}" srcOrd="0" destOrd="0" presId="urn:microsoft.com/office/officeart/2005/8/layout/vList3#2"/>
    <dgm:cxn modelId="{DD1968A1-EA63-4B51-AB6E-DDF2C5712BCF}" type="presParOf" srcId="{9A68815E-CC2D-498A-826F-F3CA54737DDC}" destId="{894AA784-5B4B-454F-874E-3FF4B5C32295}" srcOrd="0" destOrd="0" presId="urn:microsoft.com/office/officeart/2005/8/layout/vList3#2"/>
    <dgm:cxn modelId="{3DFFA036-4228-40CC-9E33-93AA00B6C11A}" type="presParOf" srcId="{9A68815E-CC2D-498A-826F-F3CA54737DDC}" destId="{482BA07D-91D8-449A-B22A-DC8362A89B27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4D5491-01EE-4DB4-8DDA-A2FFD8CDA1CE}" type="doc">
      <dgm:prSet loTypeId="urn:microsoft.com/office/officeart/2005/8/layout/vList3#3" loCatId="list" qsTypeId="urn:microsoft.com/office/officeart/2005/8/quickstyle/simple1" qsCatId="simple" csTypeId="urn:microsoft.com/office/officeart/2005/8/colors/colorful4" csCatId="colorful" phldr="1"/>
      <dgm:spPr/>
    </dgm:pt>
    <dgm:pt modelId="{4AFD61D9-2734-43F1-A0F6-19F40B67012F}">
      <dgm:prSet phldrT="[Текст]" custT="1"/>
      <dgm:spPr>
        <a:solidFill>
          <a:srgbClr val="66FF33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3200" b="1" dirty="0" smtClean="0">
              <a:solidFill>
                <a:schemeClr val="tx1"/>
              </a:solidFill>
            </a:rPr>
            <a:t>Задачи:</a:t>
          </a:r>
        </a:p>
        <a:p>
          <a:pPr marL="0" indent="0" algn="l"/>
          <a:r>
            <a:rPr lang="ru-RU" sz="1800" b="1" dirty="0" smtClean="0">
              <a:solidFill>
                <a:schemeClr val="tx1"/>
              </a:solidFill>
            </a:rPr>
            <a:t>1. Внедрить в практику технологию Ю.Ф. </a:t>
          </a:r>
          <a:r>
            <a:rPr lang="ru-RU" sz="1800" b="1" dirty="0" err="1" smtClean="0">
              <a:solidFill>
                <a:schemeClr val="tx1"/>
              </a:solidFill>
            </a:rPr>
            <a:t>Змановского</a:t>
          </a:r>
          <a:r>
            <a:rPr lang="ru-RU" sz="1800" b="1" dirty="0" smtClean="0">
              <a:solidFill>
                <a:schemeClr val="tx1"/>
              </a:solidFill>
            </a:rPr>
            <a:t> направленную на </a:t>
          </a:r>
          <a:r>
            <a:rPr lang="ru-RU" sz="1800" b="1" dirty="0" err="1" smtClean="0">
              <a:solidFill>
                <a:schemeClr val="tx1"/>
              </a:solidFill>
            </a:rPr>
            <a:t>здоровьесбережение</a:t>
          </a:r>
          <a:r>
            <a:rPr lang="ru-RU" sz="1800" b="1" dirty="0" smtClean="0">
              <a:solidFill>
                <a:schemeClr val="tx1"/>
              </a:solidFill>
            </a:rPr>
            <a:t>.</a:t>
          </a:r>
        </a:p>
        <a:p>
          <a:pPr marL="0" indent="0" algn="l"/>
          <a:r>
            <a:rPr lang="ru-RU" sz="1800" b="1" dirty="0" smtClean="0">
              <a:solidFill>
                <a:schemeClr val="tx1"/>
              </a:solidFill>
            </a:rPr>
            <a:t>2. Формировать и расширять представления детей о составляющих здорового образа жизни</a:t>
          </a:r>
        </a:p>
        <a:p>
          <a:pPr marL="0" indent="0"/>
          <a:r>
            <a:rPr lang="ru-RU" sz="1800" b="1" dirty="0" smtClean="0">
              <a:solidFill>
                <a:schemeClr val="tx1"/>
              </a:solidFill>
            </a:rPr>
            <a:t>3. Формировать интерес к физической культуре и спорту</a:t>
          </a:r>
        </a:p>
        <a:p>
          <a:pPr marL="0" indent="0" algn="l"/>
          <a:r>
            <a:rPr lang="ru-RU" sz="1800" b="1" dirty="0" smtClean="0">
              <a:solidFill>
                <a:schemeClr val="tx1"/>
              </a:solidFill>
            </a:rPr>
            <a:t>4. Воспитывать и закреплять культурно-гигиенические правила</a:t>
          </a:r>
        </a:p>
        <a:p>
          <a:pPr marL="0" indent="0"/>
          <a:r>
            <a:rPr lang="ru-RU" sz="1800" b="1" dirty="0" smtClean="0">
              <a:solidFill>
                <a:schemeClr val="tx1"/>
              </a:solidFill>
            </a:rPr>
            <a:t>5. Сохранять и укреплять психическое здоровье детей</a:t>
          </a:r>
        </a:p>
      </dgm:t>
    </dgm:pt>
    <dgm:pt modelId="{16AFF5EC-A65E-4E95-A59F-390105E5460A}" type="parTrans" cxnId="{8E6B859E-EE18-45AF-9C1D-5D6CDB13BDF1}">
      <dgm:prSet/>
      <dgm:spPr/>
      <dgm:t>
        <a:bodyPr/>
        <a:lstStyle/>
        <a:p>
          <a:endParaRPr lang="ru-RU"/>
        </a:p>
      </dgm:t>
    </dgm:pt>
    <dgm:pt modelId="{2CCCF911-2D5E-4F08-BA11-48B5EC5CBC28}" type="sibTrans" cxnId="{8E6B859E-EE18-45AF-9C1D-5D6CDB13BDF1}">
      <dgm:prSet/>
      <dgm:spPr/>
      <dgm:t>
        <a:bodyPr/>
        <a:lstStyle/>
        <a:p>
          <a:endParaRPr lang="ru-RU"/>
        </a:p>
      </dgm:t>
    </dgm:pt>
    <dgm:pt modelId="{E34A71C4-BC62-4FDC-8963-C7F249AFCED5}" type="pres">
      <dgm:prSet presAssocID="{7C4D5491-01EE-4DB4-8DDA-A2FFD8CDA1CE}" presName="linearFlow" presStyleCnt="0">
        <dgm:presLayoutVars>
          <dgm:dir/>
          <dgm:resizeHandles val="exact"/>
        </dgm:presLayoutVars>
      </dgm:prSet>
      <dgm:spPr/>
    </dgm:pt>
    <dgm:pt modelId="{C75D8F6D-568A-4746-B0CE-F973F853EA2A}" type="pres">
      <dgm:prSet presAssocID="{4AFD61D9-2734-43F1-A0F6-19F40B67012F}" presName="composite" presStyleCnt="0"/>
      <dgm:spPr/>
    </dgm:pt>
    <dgm:pt modelId="{B22C8BDE-FFB4-409F-99BB-5D4646B9E0DE}" type="pres">
      <dgm:prSet presAssocID="{4AFD61D9-2734-43F1-A0F6-19F40B67012F}" presName="imgShp" presStyleLbl="fgImgPlace1" presStyleIdx="0" presStyleCnt="1" custScaleX="74349" custScaleY="74702" custLinFactNeighborX="1716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138D270A-64CF-4346-84D8-1FAB0F39A368}" type="pres">
      <dgm:prSet presAssocID="{4AFD61D9-2734-43F1-A0F6-19F40B67012F}" presName="txShp" presStyleLbl="node1" presStyleIdx="0" presStyleCnt="1" custScaleX="125180" custScaleY="122723" custLinFactNeighborX="-1899" custLinFactNeighborY="-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8C7A4E-F104-48C2-8EFC-4F39D5BD2D82}" type="presOf" srcId="{7C4D5491-01EE-4DB4-8DDA-A2FFD8CDA1CE}" destId="{E34A71C4-BC62-4FDC-8963-C7F249AFCED5}" srcOrd="0" destOrd="0" presId="urn:microsoft.com/office/officeart/2005/8/layout/vList3#3"/>
    <dgm:cxn modelId="{8E6B859E-EE18-45AF-9C1D-5D6CDB13BDF1}" srcId="{7C4D5491-01EE-4DB4-8DDA-A2FFD8CDA1CE}" destId="{4AFD61D9-2734-43F1-A0F6-19F40B67012F}" srcOrd="0" destOrd="0" parTransId="{16AFF5EC-A65E-4E95-A59F-390105E5460A}" sibTransId="{2CCCF911-2D5E-4F08-BA11-48B5EC5CBC28}"/>
    <dgm:cxn modelId="{D328BD7F-2704-448F-83BA-D276EB9EF264}" type="presOf" srcId="{4AFD61D9-2734-43F1-A0F6-19F40B67012F}" destId="{138D270A-64CF-4346-84D8-1FAB0F39A368}" srcOrd="0" destOrd="0" presId="urn:microsoft.com/office/officeart/2005/8/layout/vList3#3"/>
    <dgm:cxn modelId="{006E8DF6-B385-4BE8-9A6D-E07CB5A287FF}" type="presParOf" srcId="{E34A71C4-BC62-4FDC-8963-C7F249AFCED5}" destId="{C75D8F6D-568A-4746-B0CE-F973F853EA2A}" srcOrd="0" destOrd="0" presId="urn:microsoft.com/office/officeart/2005/8/layout/vList3#3"/>
    <dgm:cxn modelId="{8584FAA1-B88A-4D69-8269-E5723428B0DC}" type="presParOf" srcId="{C75D8F6D-568A-4746-B0CE-F973F853EA2A}" destId="{B22C8BDE-FFB4-409F-99BB-5D4646B9E0DE}" srcOrd="0" destOrd="0" presId="urn:microsoft.com/office/officeart/2005/8/layout/vList3#3"/>
    <dgm:cxn modelId="{5ED8EB01-F517-46C5-91D5-CAC8F4B217A4}" type="presParOf" srcId="{C75D8F6D-568A-4746-B0CE-F973F853EA2A}" destId="{138D270A-64CF-4346-84D8-1FAB0F39A368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F7099B-EC6B-46BC-926E-5B048836334F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E00DE57B-0579-4E47-9029-72324F4790BB}">
      <dgm:prSet phldrT="[Текст]" custT="1"/>
      <dgm:spPr>
        <a:solidFill>
          <a:srgbClr val="96D7F8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Поскольку физическое здоровье образует неразрывное единство с психическим здоровьем и эмоциональным благополучием, то пути его достижения не могут быть сведены к узкомедицинским и узкопедагогическим мероприятиям. Оздоровительную направленность должна иметь вся организация жизнедеятельности ребенка в дошкольном образовательном учреждении.</a:t>
          </a:r>
        </a:p>
        <a:p>
          <a:r>
            <a:rPr lang="ru-RU" sz="2000" b="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Одним из средств решения образовательных задач становятся здоровьесберегающие технологии, без которых не мыслим педагогический процесс современного детского сада.</a:t>
          </a:r>
        </a:p>
        <a:p>
          <a:r>
            <a:rPr lang="ru-RU" sz="2000" b="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За основу мы взяли социально-оздоровительную технологию </a:t>
          </a:r>
          <a:r>
            <a:rPr lang="ru-RU" sz="2000" b="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850900">
                  <a:srgbClr val="0070C0">
                    <a:alpha val="79000"/>
                  </a:srgbClr>
                </a:glow>
              </a:effectLst>
            </a:rPr>
            <a:t>«Здоровый дошкольник» </a:t>
          </a:r>
          <a:r>
            <a:rPr lang="ru-RU" sz="2000" b="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профессора педагогических наук, доктора медицинских наук </a:t>
          </a:r>
          <a:r>
            <a:rPr lang="ru-RU" sz="2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787400">
                  <a:srgbClr val="0070C0">
                    <a:alpha val="90000"/>
                  </a:srgbClr>
                </a:glow>
              </a:effectLst>
            </a:rPr>
            <a:t>Юрия  Филипповича  </a:t>
          </a:r>
          <a:r>
            <a:rPr lang="ru-RU" sz="2400" b="1" dirty="0" err="1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787400">
                  <a:srgbClr val="0070C0">
                    <a:alpha val="90000"/>
                  </a:srgbClr>
                </a:glow>
              </a:effectLst>
            </a:rPr>
            <a:t>Змановского</a:t>
          </a:r>
          <a:r>
            <a:rPr lang="ru-RU" sz="1600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.</a:t>
          </a:r>
          <a:endParaRPr lang="ru-RU" sz="1600" b="1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B9DAE190-6425-4EAE-9752-D0E92934F777}" type="parTrans" cxnId="{313F080B-2EDC-4E5D-8745-4B9B810D98B6}">
      <dgm:prSet/>
      <dgm:spPr/>
      <dgm:t>
        <a:bodyPr/>
        <a:lstStyle/>
        <a:p>
          <a:endParaRPr lang="ru-RU"/>
        </a:p>
      </dgm:t>
    </dgm:pt>
    <dgm:pt modelId="{43DD3528-6B5D-439B-808A-F043ACEA4E36}" type="sibTrans" cxnId="{313F080B-2EDC-4E5D-8745-4B9B810D98B6}">
      <dgm:prSet/>
      <dgm:spPr/>
      <dgm:t>
        <a:bodyPr/>
        <a:lstStyle/>
        <a:p>
          <a:endParaRPr lang="ru-RU"/>
        </a:p>
      </dgm:t>
    </dgm:pt>
    <dgm:pt modelId="{67E9F8FB-2A8A-4ECF-9F96-C99B2D12C5B9}" type="pres">
      <dgm:prSet presAssocID="{8EF7099B-EC6B-46BC-926E-5B048836334F}" presName="linearFlow" presStyleCnt="0">
        <dgm:presLayoutVars>
          <dgm:dir/>
          <dgm:resizeHandles val="exact"/>
        </dgm:presLayoutVars>
      </dgm:prSet>
      <dgm:spPr/>
    </dgm:pt>
    <dgm:pt modelId="{A53B829B-7EE9-451F-9701-418F7F43435D}" type="pres">
      <dgm:prSet presAssocID="{E00DE57B-0579-4E47-9029-72324F4790BB}" presName="composite" presStyleCnt="0"/>
      <dgm:spPr/>
    </dgm:pt>
    <dgm:pt modelId="{0CEEF76C-A960-4D56-A074-D63ACAF2D9CD}" type="pres">
      <dgm:prSet presAssocID="{E00DE57B-0579-4E47-9029-72324F4790BB}" presName="imgShp" presStyleLbl="fgImgPlace1" presStyleIdx="0" presStyleCnt="1" custScaleX="98160" custScaleY="100847" custLinFactNeighborX="-8985" custLinFactNeighborY="4217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4DA387F-445B-4D69-A191-8AED06756122}" type="pres">
      <dgm:prSet presAssocID="{E00DE57B-0579-4E47-9029-72324F4790BB}" presName="txShp" presStyleLbl="node1" presStyleIdx="0" presStyleCnt="1" custAng="0" custScaleX="150376" custScaleY="209237" custLinFactNeighborX="0" custLinFactNeighborY="-5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3F080B-2EDC-4E5D-8745-4B9B810D98B6}" srcId="{8EF7099B-EC6B-46BC-926E-5B048836334F}" destId="{E00DE57B-0579-4E47-9029-72324F4790BB}" srcOrd="0" destOrd="0" parTransId="{B9DAE190-6425-4EAE-9752-D0E92934F777}" sibTransId="{43DD3528-6B5D-439B-808A-F043ACEA4E36}"/>
    <dgm:cxn modelId="{979C688B-5872-4704-ABC2-A1708504F4DB}" type="presOf" srcId="{8EF7099B-EC6B-46BC-926E-5B048836334F}" destId="{67E9F8FB-2A8A-4ECF-9F96-C99B2D12C5B9}" srcOrd="0" destOrd="0" presId="urn:microsoft.com/office/officeart/2005/8/layout/vList3#4"/>
    <dgm:cxn modelId="{1F6B2948-A92A-41C2-9506-A9D825F4298B}" type="presOf" srcId="{E00DE57B-0579-4E47-9029-72324F4790BB}" destId="{74DA387F-445B-4D69-A191-8AED06756122}" srcOrd="0" destOrd="0" presId="urn:microsoft.com/office/officeart/2005/8/layout/vList3#4"/>
    <dgm:cxn modelId="{D110C89F-0A17-4E22-B3C4-D53183B7B140}" type="presParOf" srcId="{67E9F8FB-2A8A-4ECF-9F96-C99B2D12C5B9}" destId="{A53B829B-7EE9-451F-9701-418F7F43435D}" srcOrd="0" destOrd="0" presId="urn:microsoft.com/office/officeart/2005/8/layout/vList3#4"/>
    <dgm:cxn modelId="{AF4C9413-78A2-4E8E-91F7-79C78358073D}" type="presParOf" srcId="{A53B829B-7EE9-451F-9701-418F7F43435D}" destId="{0CEEF76C-A960-4D56-A074-D63ACAF2D9CD}" srcOrd="0" destOrd="0" presId="urn:microsoft.com/office/officeart/2005/8/layout/vList3#4"/>
    <dgm:cxn modelId="{F5322859-CC8D-491B-BA56-8CD7A87C4212}" type="presParOf" srcId="{A53B829B-7EE9-451F-9701-418F7F43435D}" destId="{74DA387F-445B-4D69-A191-8AED06756122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D185C3-DCF7-47D5-8C3A-F6E751A6A170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F7B040-F1BE-47DD-8D4E-4CA18FABFCF1}">
      <dgm:prSet phldrT="[Текст]" custT="1"/>
      <dgm:spPr>
        <a:solidFill>
          <a:srgbClr val="7030A0"/>
        </a:solidFill>
      </dgm:spPr>
      <dgm:t>
        <a:bodyPr/>
        <a:lstStyle/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r>
            <a:rPr lang="ru-RU" sz="1400" b="1" dirty="0" smtClean="0">
              <a:solidFill>
                <a:srgbClr val="FFFF00"/>
              </a:solidFill>
            </a:rPr>
            <a:t>1. Определение исходных показателей состояния здоровья и показателей после реализации опыта:</a:t>
          </a:r>
        </a:p>
        <a:p>
          <a:r>
            <a:rPr lang="ru-RU" sz="1100" b="0" dirty="0" smtClean="0">
              <a:solidFill>
                <a:srgbClr val="FFFF00"/>
              </a:solidFill>
            </a:rPr>
            <a:t>- Индекс здоровья</a:t>
          </a:r>
        </a:p>
        <a:p>
          <a:pPr algn="l"/>
          <a:r>
            <a:rPr lang="ru-RU" sz="1100" b="0" dirty="0" smtClean="0">
              <a:solidFill>
                <a:srgbClr val="FFFF00"/>
              </a:solidFill>
            </a:rPr>
            <a:t>- Заболеваемость</a:t>
          </a:r>
        </a:p>
        <a:p>
          <a:pPr algn="l"/>
          <a:r>
            <a:rPr lang="ru-RU" sz="1100" b="0" dirty="0" smtClean="0">
              <a:solidFill>
                <a:srgbClr val="FFFF00"/>
              </a:solidFill>
            </a:rPr>
            <a:t>- Антропометрические показатели (гармоничность физического развития)</a:t>
          </a:r>
        </a:p>
        <a:p>
          <a:pPr algn="l"/>
          <a:r>
            <a:rPr lang="ru-RU" sz="1100" b="0" dirty="0" smtClean="0">
              <a:solidFill>
                <a:srgbClr val="FFFF00"/>
              </a:solidFill>
            </a:rPr>
            <a:t>- Уровень </a:t>
          </a:r>
          <a:r>
            <a:rPr lang="ru-RU" sz="1100" b="0" dirty="0" err="1" smtClean="0">
              <a:solidFill>
                <a:srgbClr val="FFFF00"/>
              </a:solidFill>
            </a:rPr>
            <a:t>сформированности</a:t>
          </a:r>
          <a:r>
            <a:rPr lang="ru-RU" sz="1100" b="0" dirty="0" smtClean="0">
              <a:solidFill>
                <a:srgbClr val="FFFF00"/>
              </a:solidFill>
            </a:rPr>
            <a:t> физических качеств</a:t>
          </a:r>
        </a:p>
        <a:p>
          <a:pPr algn="l"/>
          <a:r>
            <a:rPr lang="ru-RU" sz="1100" b="0" dirty="0" smtClean="0">
              <a:solidFill>
                <a:srgbClr val="FFFF00"/>
              </a:solidFill>
            </a:rPr>
            <a:t>- Уровень удовлетворённости детей, родителей психологическим климатом в группе</a:t>
          </a:r>
        </a:p>
        <a:p>
          <a:pPr algn="l"/>
          <a:r>
            <a:rPr lang="ru-RU" sz="1100" b="0" dirty="0" smtClean="0">
              <a:solidFill>
                <a:srgbClr val="FFFF00"/>
              </a:solidFill>
            </a:rPr>
            <a:t>- Количество родителей, заинтересованных в вопросах ЗОЖ воспитанников</a:t>
          </a:r>
        </a:p>
        <a:p>
          <a:pPr algn="l"/>
          <a:endParaRPr lang="ru-RU" sz="1200" dirty="0">
            <a:solidFill>
              <a:srgbClr val="FFFF00"/>
            </a:solidFill>
          </a:endParaRPr>
        </a:p>
      </dgm:t>
    </dgm:pt>
    <dgm:pt modelId="{C538ACC0-2115-4D21-94E2-8FB33CADBB0C}" type="parTrans" cxnId="{1BA71C77-BDF3-478E-856A-A11F71D2FDE8}">
      <dgm:prSet/>
      <dgm:spPr/>
      <dgm:t>
        <a:bodyPr/>
        <a:lstStyle/>
        <a:p>
          <a:endParaRPr lang="ru-RU"/>
        </a:p>
      </dgm:t>
    </dgm:pt>
    <dgm:pt modelId="{71354863-3008-4A6E-9F09-CCE40EBFAF26}" type="sibTrans" cxnId="{1BA71C77-BDF3-478E-856A-A11F71D2FDE8}">
      <dgm:prSet/>
      <dgm:spPr/>
      <dgm:t>
        <a:bodyPr/>
        <a:lstStyle/>
        <a:p>
          <a:endParaRPr lang="ru-RU" dirty="0"/>
        </a:p>
      </dgm:t>
    </dgm:pt>
    <dgm:pt modelId="{CE9A8F2D-D64C-450B-99DC-93DF5574E8BB}">
      <dgm:prSet custT="1"/>
      <dgm:spPr>
        <a:solidFill>
          <a:srgbClr val="7030A0"/>
        </a:solidFill>
      </dgm:spPr>
      <dgm:t>
        <a:bodyPr/>
        <a:lstStyle/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endParaRPr lang="ru-RU" sz="1400" b="1" dirty="0" smtClean="0">
            <a:solidFill>
              <a:srgbClr val="FFFF00"/>
            </a:solidFill>
          </a:endParaRPr>
        </a:p>
        <a:p>
          <a:pPr algn="ctr"/>
          <a:r>
            <a:rPr lang="ru-RU" sz="1400" b="1" dirty="0" smtClean="0">
              <a:solidFill>
                <a:srgbClr val="FFFF00"/>
              </a:solidFill>
            </a:rPr>
            <a:t>2. Формирование представлений детей о составляющих ЗОЖ</a:t>
          </a:r>
        </a:p>
        <a:p>
          <a:pPr algn="l"/>
          <a:r>
            <a:rPr lang="ru-RU" sz="1200" b="0" dirty="0" smtClean="0">
              <a:solidFill>
                <a:srgbClr val="FFFF00"/>
              </a:solidFill>
            </a:rPr>
            <a:t>- Строение тела</a:t>
          </a:r>
        </a:p>
        <a:p>
          <a:pPr algn="l"/>
          <a:r>
            <a:rPr lang="ru-RU" sz="1200" b="0" dirty="0" smtClean="0">
              <a:solidFill>
                <a:srgbClr val="FFFF00"/>
              </a:solidFill>
            </a:rPr>
            <a:t>- Чистота – залог здоровья</a:t>
          </a:r>
        </a:p>
        <a:p>
          <a:pPr algn="l"/>
          <a:r>
            <a:rPr lang="ru-RU" sz="1200" b="0" dirty="0" smtClean="0">
              <a:solidFill>
                <a:srgbClr val="FFFF00"/>
              </a:solidFill>
            </a:rPr>
            <a:t>- Овощи и фрукты – полезные продукты</a:t>
          </a:r>
        </a:p>
        <a:p>
          <a:pPr algn="l"/>
          <a:r>
            <a:rPr lang="ru-RU" sz="1200" b="0" dirty="0" smtClean="0">
              <a:solidFill>
                <a:srgbClr val="FFFF00"/>
              </a:solidFill>
            </a:rPr>
            <a:t>- Мой режим дня</a:t>
          </a:r>
          <a:r>
            <a:rPr lang="ru-RU" sz="1400" b="1" dirty="0" smtClean="0">
              <a:solidFill>
                <a:srgbClr val="FFFF00"/>
              </a:solidFill>
            </a:rPr>
            <a:t/>
          </a:r>
          <a:br>
            <a:rPr lang="ru-RU" sz="1400" b="1" dirty="0" smtClean="0">
              <a:solidFill>
                <a:srgbClr val="FFFF00"/>
              </a:solidFill>
            </a:rPr>
          </a:br>
          <a:endParaRPr lang="ru-RU" sz="1400" b="1" dirty="0" smtClean="0">
            <a:solidFill>
              <a:srgbClr val="FFFF00"/>
            </a:solidFill>
          </a:endParaRPr>
        </a:p>
      </dgm:t>
    </dgm:pt>
    <dgm:pt modelId="{36E38D11-448E-4F58-94AE-F8A1FEC58292}" type="parTrans" cxnId="{EA573B2B-7FFD-47C6-88A6-C83BCAA2B5FD}">
      <dgm:prSet/>
      <dgm:spPr/>
      <dgm:t>
        <a:bodyPr/>
        <a:lstStyle/>
        <a:p>
          <a:endParaRPr lang="ru-RU"/>
        </a:p>
      </dgm:t>
    </dgm:pt>
    <dgm:pt modelId="{F9FD2609-0D56-4320-B28B-07C147F99F27}" type="sibTrans" cxnId="{EA573B2B-7FFD-47C6-88A6-C83BCAA2B5FD}">
      <dgm:prSet/>
      <dgm:spPr/>
      <dgm:t>
        <a:bodyPr/>
        <a:lstStyle/>
        <a:p>
          <a:endParaRPr lang="ru-RU"/>
        </a:p>
      </dgm:t>
    </dgm:pt>
    <dgm:pt modelId="{046AAB4F-3F44-4774-B7BC-D001B6A85444}">
      <dgm:prSet custT="1"/>
      <dgm:spPr>
        <a:solidFill>
          <a:srgbClr val="7030A0"/>
        </a:solidFill>
      </dgm:spPr>
      <dgm:t>
        <a:bodyPr/>
        <a:lstStyle/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r>
            <a:rPr lang="ru-RU" sz="1400" b="1" dirty="0" smtClean="0">
              <a:solidFill>
                <a:srgbClr val="FFFF00"/>
              </a:solidFill>
            </a:rPr>
            <a:t>5. Работа по </a:t>
          </a:r>
          <a:r>
            <a:rPr lang="ru-RU" sz="1400" b="1" dirty="0" err="1" smtClean="0">
              <a:solidFill>
                <a:srgbClr val="FFFF00"/>
              </a:solidFill>
            </a:rPr>
            <a:t>психопрофилактике</a:t>
          </a:r>
          <a:endParaRPr lang="ru-RU" sz="1400" b="1" dirty="0" smtClean="0">
            <a:solidFill>
              <a:srgbClr val="FFFF00"/>
            </a:solidFill>
          </a:endParaRPr>
        </a:p>
        <a:p>
          <a:r>
            <a:rPr lang="ru-RU" sz="1200" b="0" dirty="0" smtClean="0">
              <a:solidFill>
                <a:srgbClr val="FFFF00"/>
              </a:solidFill>
            </a:rPr>
            <a:t>- Выявление факторов, способствующих возникновению стрессовых состояний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Применение психолого-педагогических приёмов, направленных на предупреждение нежелательных </a:t>
          </a:r>
          <a:r>
            <a:rPr lang="ru-RU" sz="1200" b="0" dirty="0" err="1" smtClean="0">
              <a:solidFill>
                <a:srgbClr val="FFFF00"/>
              </a:solidFill>
            </a:rPr>
            <a:t>проявилений</a:t>
          </a:r>
          <a:endParaRPr lang="ru-RU" sz="1200" b="0" dirty="0" smtClean="0">
            <a:solidFill>
              <a:srgbClr val="FFFF00"/>
            </a:solidFill>
          </a:endParaRPr>
        </a:p>
        <a:p>
          <a:r>
            <a:rPr lang="ru-RU" sz="1200" b="0" dirty="0" smtClean="0">
              <a:solidFill>
                <a:srgbClr val="FFFF00"/>
              </a:solidFill>
            </a:rPr>
            <a:t>- Обеспечение условий для положительных эмоций в ежедневном распорядке дня детей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Создание условий для благоприятного социально-психологического климата в ДОО </a:t>
          </a:r>
        </a:p>
        <a:p>
          <a:endParaRPr lang="ru-RU" sz="1400" b="1" dirty="0">
            <a:solidFill>
              <a:srgbClr val="FFFF00"/>
            </a:solidFill>
          </a:endParaRPr>
        </a:p>
      </dgm:t>
    </dgm:pt>
    <dgm:pt modelId="{43399495-AA4B-4795-8047-752295C8C24C}" type="parTrans" cxnId="{61E38C12-855B-4D32-AF30-B3CA7C50606F}">
      <dgm:prSet/>
      <dgm:spPr/>
      <dgm:t>
        <a:bodyPr/>
        <a:lstStyle/>
        <a:p>
          <a:endParaRPr lang="ru-RU"/>
        </a:p>
      </dgm:t>
    </dgm:pt>
    <dgm:pt modelId="{3D0CAB25-AE30-4F9E-928C-0C0C87B4198F}" type="sibTrans" cxnId="{61E38C12-855B-4D32-AF30-B3CA7C50606F}">
      <dgm:prSet/>
      <dgm:spPr/>
      <dgm:t>
        <a:bodyPr/>
        <a:lstStyle/>
        <a:p>
          <a:endParaRPr lang="ru-RU"/>
        </a:p>
      </dgm:t>
    </dgm:pt>
    <dgm:pt modelId="{0171BCA3-9343-447B-851E-F0244D99779D}">
      <dgm:prSet custT="1"/>
      <dgm:spPr>
        <a:solidFill>
          <a:srgbClr val="7030A0"/>
        </a:solidFill>
      </dgm:spPr>
      <dgm:t>
        <a:bodyPr/>
        <a:lstStyle/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r>
            <a:rPr lang="ru-RU" sz="1400" b="1" dirty="0" smtClean="0">
              <a:solidFill>
                <a:srgbClr val="FFFF00"/>
              </a:solidFill>
            </a:rPr>
            <a:t>4. Система эффективного закаливания</a:t>
          </a:r>
        </a:p>
        <a:p>
          <a:r>
            <a:rPr lang="ru-RU" sz="1400" b="1" dirty="0" smtClean="0">
              <a:solidFill>
                <a:srgbClr val="FFFF00"/>
              </a:solidFill>
            </a:rPr>
            <a:t>- </a:t>
          </a:r>
          <a:r>
            <a:rPr lang="ru-RU" sz="1200" b="0" dirty="0" smtClean="0">
              <a:solidFill>
                <a:srgbClr val="FFFF00"/>
              </a:solidFill>
            </a:rPr>
            <a:t>Поддержание определенной t воздуха в помещении, проветривание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</a:t>
          </a:r>
          <a:r>
            <a:rPr lang="ru-RU" sz="1200" b="0" dirty="0" err="1" smtClean="0">
              <a:solidFill>
                <a:srgbClr val="FFFF00"/>
              </a:solidFill>
            </a:rPr>
            <a:t>Босохождение</a:t>
          </a:r>
          <a:r>
            <a:rPr lang="ru-RU" sz="1200" b="0" dirty="0" smtClean="0">
              <a:solidFill>
                <a:srgbClr val="FFFF00"/>
              </a:solidFill>
            </a:rPr>
            <a:t> после сна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Умывание прохладной водой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В летний период </a:t>
          </a:r>
          <a:r>
            <a:rPr lang="ru-RU" sz="1200" b="0" dirty="0" err="1" smtClean="0">
              <a:solidFill>
                <a:srgbClr val="FFFF00"/>
              </a:solidFill>
            </a:rPr>
            <a:t>босохождение</a:t>
          </a:r>
          <a:r>
            <a:rPr lang="ru-RU" sz="1200" b="0" dirty="0" smtClean="0">
              <a:solidFill>
                <a:srgbClr val="FFFF00"/>
              </a:solidFill>
            </a:rPr>
            <a:t> по траве</a:t>
          </a:r>
        </a:p>
        <a:p>
          <a:endParaRPr lang="ru-RU" sz="1200" b="0" dirty="0">
            <a:solidFill>
              <a:srgbClr val="FFFF00"/>
            </a:solidFill>
          </a:endParaRPr>
        </a:p>
      </dgm:t>
    </dgm:pt>
    <dgm:pt modelId="{B0E133F4-3A9C-4605-9F81-060C4FAED250}" type="sibTrans" cxnId="{9C995CD2-7EF5-438E-A643-0BA637B4AC58}">
      <dgm:prSet/>
      <dgm:spPr/>
      <dgm:t>
        <a:bodyPr/>
        <a:lstStyle/>
        <a:p>
          <a:endParaRPr lang="ru-RU"/>
        </a:p>
      </dgm:t>
    </dgm:pt>
    <dgm:pt modelId="{A8DF1ACA-4230-4174-A4C1-260C052E0D83}" type="parTrans" cxnId="{9C995CD2-7EF5-438E-A643-0BA637B4AC58}">
      <dgm:prSet/>
      <dgm:spPr/>
      <dgm:t>
        <a:bodyPr/>
        <a:lstStyle/>
        <a:p>
          <a:endParaRPr lang="ru-RU"/>
        </a:p>
      </dgm:t>
    </dgm:pt>
    <dgm:pt modelId="{99D5C9BA-998E-4006-9B47-10896C4F5391}">
      <dgm:prSet custT="1"/>
      <dgm:spPr>
        <a:solidFill>
          <a:srgbClr val="7030A0"/>
        </a:solidFill>
      </dgm:spPr>
      <dgm:t>
        <a:bodyPr/>
        <a:lstStyle/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endParaRPr lang="ru-RU" sz="1400" b="1" dirty="0" smtClean="0">
            <a:solidFill>
              <a:srgbClr val="FFFF00"/>
            </a:solidFill>
          </a:endParaRPr>
        </a:p>
        <a:p>
          <a:r>
            <a:rPr lang="ru-RU" sz="1400" b="1" dirty="0" smtClean="0">
              <a:solidFill>
                <a:srgbClr val="FFFF00"/>
              </a:solidFill>
            </a:rPr>
            <a:t>3. Рациональная организация двигательной деятельности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Утренняя гимнастика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Занятия по физической культуре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Физ. минутки на занятиях (гимнастики дыхательные, пальчиковые …)</a:t>
          </a:r>
        </a:p>
        <a:p>
          <a:r>
            <a:rPr lang="ru-RU" sz="1200" b="0" dirty="0" smtClean="0">
              <a:solidFill>
                <a:srgbClr val="FFFF00"/>
              </a:solidFill>
            </a:rPr>
            <a:t>- Прогулка (игры высокого уровня подвижности) </a:t>
          </a:r>
        </a:p>
      </dgm:t>
    </dgm:pt>
    <dgm:pt modelId="{AE490C9C-9B44-466C-AC9F-002A30CEBB30}" type="parTrans" cxnId="{249E565C-17EC-422B-8B33-E7D4A15F84BB}">
      <dgm:prSet/>
      <dgm:spPr/>
      <dgm:t>
        <a:bodyPr/>
        <a:lstStyle/>
        <a:p>
          <a:endParaRPr lang="ru-RU"/>
        </a:p>
      </dgm:t>
    </dgm:pt>
    <dgm:pt modelId="{F2436609-1371-4857-AB01-C917F68CA6E4}" type="sibTrans" cxnId="{249E565C-17EC-422B-8B33-E7D4A15F84BB}">
      <dgm:prSet/>
      <dgm:spPr/>
      <dgm:t>
        <a:bodyPr/>
        <a:lstStyle/>
        <a:p>
          <a:endParaRPr lang="ru-RU"/>
        </a:p>
      </dgm:t>
    </dgm:pt>
    <dgm:pt modelId="{765DE12F-0A6C-4EEE-B3D3-33094F9E48BB}" type="pres">
      <dgm:prSet presAssocID="{37D185C3-DCF7-47D5-8C3A-F6E751A6A17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97CB15-B008-4E5C-AC47-9F65C8491BC5}" type="pres">
      <dgm:prSet presAssocID="{69F7B040-F1BE-47DD-8D4E-4CA18FABFCF1}" presName="compNode" presStyleCnt="0"/>
      <dgm:spPr/>
    </dgm:pt>
    <dgm:pt modelId="{A028D4A3-4598-4E3F-A2DF-0DF71B6646D9}" type="pres">
      <dgm:prSet presAssocID="{69F7B040-F1BE-47DD-8D4E-4CA18FABFCF1}" presName="aNode" presStyleLbl="bgShp" presStyleIdx="0" presStyleCnt="5"/>
      <dgm:spPr/>
      <dgm:t>
        <a:bodyPr/>
        <a:lstStyle/>
        <a:p>
          <a:endParaRPr lang="ru-RU"/>
        </a:p>
      </dgm:t>
    </dgm:pt>
    <dgm:pt modelId="{DFF1BEC0-6F4F-442F-B9A5-BD53C4B501BC}" type="pres">
      <dgm:prSet presAssocID="{69F7B040-F1BE-47DD-8D4E-4CA18FABFCF1}" presName="textNode" presStyleLbl="bgShp" presStyleIdx="0" presStyleCnt="5"/>
      <dgm:spPr/>
      <dgm:t>
        <a:bodyPr/>
        <a:lstStyle/>
        <a:p>
          <a:endParaRPr lang="ru-RU"/>
        </a:p>
      </dgm:t>
    </dgm:pt>
    <dgm:pt modelId="{E28C8706-C3AE-4C90-9CC5-472A33A19482}" type="pres">
      <dgm:prSet presAssocID="{69F7B040-F1BE-47DD-8D4E-4CA18FABFCF1}" presName="compChildNode" presStyleCnt="0"/>
      <dgm:spPr/>
    </dgm:pt>
    <dgm:pt modelId="{E7A1A256-EB9D-4B95-94D5-149FE8903BE1}" type="pres">
      <dgm:prSet presAssocID="{69F7B040-F1BE-47DD-8D4E-4CA18FABFCF1}" presName="theInnerList" presStyleCnt="0"/>
      <dgm:spPr/>
    </dgm:pt>
    <dgm:pt modelId="{F2AE3F4A-BED7-4109-8437-D3EC6AEB2259}" type="pres">
      <dgm:prSet presAssocID="{69F7B040-F1BE-47DD-8D4E-4CA18FABFCF1}" presName="aSpace" presStyleCnt="0"/>
      <dgm:spPr/>
    </dgm:pt>
    <dgm:pt modelId="{1BFA61CA-689F-4C9F-A3E1-8BA001D1D584}" type="pres">
      <dgm:prSet presAssocID="{CE9A8F2D-D64C-450B-99DC-93DF5574E8BB}" presName="compNode" presStyleCnt="0"/>
      <dgm:spPr/>
    </dgm:pt>
    <dgm:pt modelId="{100A7B40-F401-414D-BB6D-80AD7A8B0FA0}" type="pres">
      <dgm:prSet presAssocID="{CE9A8F2D-D64C-450B-99DC-93DF5574E8BB}" presName="aNode" presStyleLbl="bgShp" presStyleIdx="1" presStyleCnt="5" custScaleX="97311"/>
      <dgm:spPr/>
      <dgm:t>
        <a:bodyPr/>
        <a:lstStyle/>
        <a:p>
          <a:endParaRPr lang="ru-RU"/>
        </a:p>
      </dgm:t>
    </dgm:pt>
    <dgm:pt modelId="{FE839D0F-34C0-4B33-BB75-A23AD9DB85A0}" type="pres">
      <dgm:prSet presAssocID="{CE9A8F2D-D64C-450B-99DC-93DF5574E8BB}" presName="textNode" presStyleLbl="bgShp" presStyleIdx="1" presStyleCnt="5"/>
      <dgm:spPr/>
      <dgm:t>
        <a:bodyPr/>
        <a:lstStyle/>
        <a:p>
          <a:endParaRPr lang="ru-RU"/>
        </a:p>
      </dgm:t>
    </dgm:pt>
    <dgm:pt modelId="{93017390-3C99-4EC3-8729-7AE47463F4C0}" type="pres">
      <dgm:prSet presAssocID="{CE9A8F2D-D64C-450B-99DC-93DF5574E8BB}" presName="compChildNode" presStyleCnt="0"/>
      <dgm:spPr/>
    </dgm:pt>
    <dgm:pt modelId="{2CAE4AB7-D367-474B-9810-9C1B0669357C}" type="pres">
      <dgm:prSet presAssocID="{CE9A8F2D-D64C-450B-99DC-93DF5574E8BB}" presName="theInnerList" presStyleCnt="0"/>
      <dgm:spPr/>
    </dgm:pt>
    <dgm:pt modelId="{03B30C00-4225-42F3-945C-A30F68D7665C}" type="pres">
      <dgm:prSet presAssocID="{CE9A8F2D-D64C-450B-99DC-93DF5574E8BB}" presName="aSpace" presStyleCnt="0"/>
      <dgm:spPr/>
    </dgm:pt>
    <dgm:pt modelId="{68E89F54-3799-49AC-97FE-F2BA2E425066}" type="pres">
      <dgm:prSet presAssocID="{99D5C9BA-998E-4006-9B47-10896C4F5391}" presName="compNode" presStyleCnt="0"/>
      <dgm:spPr/>
    </dgm:pt>
    <dgm:pt modelId="{B48B8DC8-3A38-45FF-A432-396B41E4DCCC}" type="pres">
      <dgm:prSet presAssocID="{99D5C9BA-998E-4006-9B47-10896C4F5391}" presName="aNode" presStyleLbl="bgShp" presStyleIdx="2" presStyleCnt="5"/>
      <dgm:spPr/>
      <dgm:t>
        <a:bodyPr/>
        <a:lstStyle/>
        <a:p>
          <a:endParaRPr lang="ru-RU"/>
        </a:p>
      </dgm:t>
    </dgm:pt>
    <dgm:pt modelId="{81A16E38-61F2-438E-A817-8B50311ACEB6}" type="pres">
      <dgm:prSet presAssocID="{99D5C9BA-998E-4006-9B47-10896C4F5391}" presName="textNode" presStyleLbl="bgShp" presStyleIdx="2" presStyleCnt="5"/>
      <dgm:spPr/>
      <dgm:t>
        <a:bodyPr/>
        <a:lstStyle/>
        <a:p>
          <a:endParaRPr lang="ru-RU"/>
        </a:p>
      </dgm:t>
    </dgm:pt>
    <dgm:pt modelId="{E7DF236F-5F63-439A-A487-9A5728FE4494}" type="pres">
      <dgm:prSet presAssocID="{99D5C9BA-998E-4006-9B47-10896C4F5391}" presName="compChildNode" presStyleCnt="0"/>
      <dgm:spPr/>
    </dgm:pt>
    <dgm:pt modelId="{85D84EC7-8168-4F3A-A0C8-046CD6FED629}" type="pres">
      <dgm:prSet presAssocID="{99D5C9BA-998E-4006-9B47-10896C4F5391}" presName="theInnerList" presStyleCnt="0"/>
      <dgm:spPr/>
    </dgm:pt>
    <dgm:pt modelId="{19054C1D-694E-46C3-9CE7-9F79D3E86374}" type="pres">
      <dgm:prSet presAssocID="{99D5C9BA-998E-4006-9B47-10896C4F5391}" presName="aSpace" presStyleCnt="0"/>
      <dgm:spPr/>
    </dgm:pt>
    <dgm:pt modelId="{7B437EF8-3656-4EC4-9E36-AB7798073E00}" type="pres">
      <dgm:prSet presAssocID="{0171BCA3-9343-447B-851E-F0244D99779D}" presName="compNode" presStyleCnt="0"/>
      <dgm:spPr/>
    </dgm:pt>
    <dgm:pt modelId="{3E53B134-4A93-42FD-80F9-E16D43AEC97C}" type="pres">
      <dgm:prSet presAssocID="{0171BCA3-9343-447B-851E-F0244D99779D}" presName="aNode" presStyleLbl="bgShp" presStyleIdx="3" presStyleCnt="5" custScaleX="80262" custLinFactNeighborX="1078" custLinFactNeighborY="269"/>
      <dgm:spPr/>
      <dgm:t>
        <a:bodyPr/>
        <a:lstStyle/>
        <a:p>
          <a:endParaRPr lang="ru-RU"/>
        </a:p>
      </dgm:t>
    </dgm:pt>
    <dgm:pt modelId="{A066A2AF-B97E-4CC7-B20F-ACEB91B703EB}" type="pres">
      <dgm:prSet presAssocID="{0171BCA3-9343-447B-851E-F0244D99779D}" presName="textNode" presStyleLbl="bgShp" presStyleIdx="3" presStyleCnt="5"/>
      <dgm:spPr/>
      <dgm:t>
        <a:bodyPr/>
        <a:lstStyle/>
        <a:p>
          <a:endParaRPr lang="ru-RU"/>
        </a:p>
      </dgm:t>
    </dgm:pt>
    <dgm:pt modelId="{B9DD0DAF-AA3F-4958-811B-9650CF8E631D}" type="pres">
      <dgm:prSet presAssocID="{0171BCA3-9343-447B-851E-F0244D99779D}" presName="compChildNode" presStyleCnt="0"/>
      <dgm:spPr/>
    </dgm:pt>
    <dgm:pt modelId="{E5FB9D30-A6A5-4587-9EE0-EFF95394B3F4}" type="pres">
      <dgm:prSet presAssocID="{0171BCA3-9343-447B-851E-F0244D99779D}" presName="theInnerList" presStyleCnt="0"/>
      <dgm:spPr/>
    </dgm:pt>
    <dgm:pt modelId="{190099E4-164A-4772-8A33-5F3E28A63143}" type="pres">
      <dgm:prSet presAssocID="{0171BCA3-9343-447B-851E-F0244D99779D}" presName="aSpace" presStyleCnt="0"/>
      <dgm:spPr/>
    </dgm:pt>
    <dgm:pt modelId="{E2F8D942-D8AE-4E56-8B26-EC538F8644DB}" type="pres">
      <dgm:prSet presAssocID="{046AAB4F-3F44-4774-B7BC-D001B6A85444}" presName="compNode" presStyleCnt="0"/>
      <dgm:spPr/>
    </dgm:pt>
    <dgm:pt modelId="{669EF98E-F718-40CE-9231-B01D64DEC4C1}" type="pres">
      <dgm:prSet presAssocID="{046AAB4F-3F44-4774-B7BC-D001B6A85444}" presName="aNode" presStyleLbl="bgShp" presStyleIdx="4" presStyleCnt="5" custScaleX="116197" custLinFactNeighborX="1013"/>
      <dgm:spPr/>
      <dgm:t>
        <a:bodyPr/>
        <a:lstStyle/>
        <a:p>
          <a:endParaRPr lang="ru-RU"/>
        </a:p>
      </dgm:t>
    </dgm:pt>
    <dgm:pt modelId="{0F520E57-AEE2-4A34-9A5A-1978ED2C2983}" type="pres">
      <dgm:prSet presAssocID="{046AAB4F-3F44-4774-B7BC-D001B6A85444}" presName="textNode" presStyleLbl="bgShp" presStyleIdx="4" presStyleCnt="5"/>
      <dgm:spPr/>
      <dgm:t>
        <a:bodyPr/>
        <a:lstStyle/>
        <a:p>
          <a:endParaRPr lang="ru-RU"/>
        </a:p>
      </dgm:t>
    </dgm:pt>
    <dgm:pt modelId="{0067E17B-77C4-4AA8-9F73-60D36B087878}" type="pres">
      <dgm:prSet presAssocID="{046AAB4F-3F44-4774-B7BC-D001B6A85444}" presName="compChildNode" presStyleCnt="0"/>
      <dgm:spPr/>
    </dgm:pt>
    <dgm:pt modelId="{154A9624-69BF-4038-AECF-7E8F89F9C233}" type="pres">
      <dgm:prSet presAssocID="{046AAB4F-3F44-4774-B7BC-D001B6A85444}" presName="theInnerList" presStyleCnt="0"/>
      <dgm:spPr/>
    </dgm:pt>
  </dgm:ptLst>
  <dgm:cxnLst>
    <dgm:cxn modelId="{61E38C12-855B-4D32-AF30-B3CA7C50606F}" srcId="{37D185C3-DCF7-47D5-8C3A-F6E751A6A170}" destId="{046AAB4F-3F44-4774-B7BC-D001B6A85444}" srcOrd="4" destOrd="0" parTransId="{43399495-AA4B-4795-8047-752295C8C24C}" sibTransId="{3D0CAB25-AE30-4F9E-928C-0C0C87B4198F}"/>
    <dgm:cxn modelId="{24CB7098-4230-43F4-AFFB-7646FD94F469}" type="presOf" srcId="{0171BCA3-9343-447B-851E-F0244D99779D}" destId="{3E53B134-4A93-42FD-80F9-E16D43AEC97C}" srcOrd="0" destOrd="0" presId="urn:microsoft.com/office/officeart/2005/8/layout/lProcess2"/>
    <dgm:cxn modelId="{0712F9B7-0225-4836-885F-619C4A8B73A1}" type="presOf" srcId="{CE9A8F2D-D64C-450B-99DC-93DF5574E8BB}" destId="{100A7B40-F401-414D-BB6D-80AD7A8B0FA0}" srcOrd="0" destOrd="0" presId="urn:microsoft.com/office/officeart/2005/8/layout/lProcess2"/>
    <dgm:cxn modelId="{9C995CD2-7EF5-438E-A643-0BA637B4AC58}" srcId="{37D185C3-DCF7-47D5-8C3A-F6E751A6A170}" destId="{0171BCA3-9343-447B-851E-F0244D99779D}" srcOrd="3" destOrd="0" parTransId="{A8DF1ACA-4230-4174-A4C1-260C052E0D83}" sibTransId="{B0E133F4-3A9C-4605-9F81-060C4FAED250}"/>
    <dgm:cxn modelId="{D69F08D9-9804-4D00-8037-8195D06E3D07}" type="presOf" srcId="{99D5C9BA-998E-4006-9B47-10896C4F5391}" destId="{B48B8DC8-3A38-45FF-A432-396B41E4DCCC}" srcOrd="0" destOrd="0" presId="urn:microsoft.com/office/officeart/2005/8/layout/lProcess2"/>
    <dgm:cxn modelId="{F9C32C91-5F5D-439D-BA04-FF4AB3E4544D}" type="presOf" srcId="{37D185C3-DCF7-47D5-8C3A-F6E751A6A170}" destId="{765DE12F-0A6C-4EEE-B3D3-33094F9E48BB}" srcOrd="0" destOrd="0" presId="urn:microsoft.com/office/officeart/2005/8/layout/lProcess2"/>
    <dgm:cxn modelId="{222FDA14-BB95-49F1-BF56-E736F9475A27}" type="presOf" srcId="{99D5C9BA-998E-4006-9B47-10896C4F5391}" destId="{81A16E38-61F2-438E-A817-8B50311ACEB6}" srcOrd="1" destOrd="0" presId="urn:microsoft.com/office/officeart/2005/8/layout/lProcess2"/>
    <dgm:cxn modelId="{249E565C-17EC-422B-8B33-E7D4A15F84BB}" srcId="{37D185C3-DCF7-47D5-8C3A-F6E751A6A170}" destId="{99D5C9BA-998E-4006-9B47-10896C4F5391}" srcOrd="2" destOrd="0" parTransId="{AE490C9C-9B44-466C-AC9F-002A30CEBB30}" sibTransId="{F2436609-1371-4857-AB01-C917F68CA6E4}"/>
    <dgm:cxn modelId="{64042D5C-CF1D-4FEC-B79F-CD2764973C4C}" type="presOf" srcId="{046AAB4F-3F44-4774-B7BC-D001B6A85444}" destId="{0F520E57-AEE2-4A34-9A5A-1978ED2C2983}" srcOrd="1" destOrd="0" presId="urn:microsoft.com/office/officeart/2005/8/layout/lProcess2"/>
    <dgm:cxn modelId="{1BA71C77-BDF3-478E-856A-A11F71D2FDE8}" srcId="{37D185C3-DCF7-47D5-8C3A-F6E751A6A170}" destId="{69F7B040-F1BE-47DD-8D4E-4CA18FABFCF1}" srcOrd="0" destOrd="0" parTransId="{C538ACC0-2115-4D21-94E2-8FB33CADBB0C}" sibTransId="{71354863-3008-4A6E-9F09-CCE40EBFAF26}"/>
    <dgm:cxn modelId="{8AA5FB8F-96FC-4AC2-8A54-5BC98F0FA8A4}" type="presOf" srcId="{69F7B040-F1BE-47DD-8D4E-4CA18FABFCF1}" destId="{A028D4A3-4598-4E3F-A2DF-0DF71B6646D9}" srcOrd="0" destOrd="0" presId="urn:microsoft.com/office/officeart/2005/8/layout/lProcess2"/>
    <dgm:cxn modelId="{95FFE0F1-F638-40F1-B75B-37BF85BDA727}" type="presOf" srcId="{CE9A8F2D-D64C-450B-99DC-93DF5574E8BB}" destId="{FE839D0F-34C0-4B33-BB75-A23AD9DB85A0}" srcOrd="1" destOrd="0" presId="urn:microsoft.com/office/officeart/2005/8/layout/lProcess2"/>
    <dgm:cxn modelId="{EA573B2B-7FFD-47C6-88A6-C83BCAA2B5FD}" srcId="{37D185C3-DCF7-47D5-8C3A-F6E751A6A170}" destId="{CE9A8F2D-D64C-450B-99DC-93DF5574E8BB}" srcOrd="1" destOrd="0" parTransId="{36E38D11-448E-4F58-94AE-F8A1FEC58292}" sibTransId="{F9FD2609-0D56-4320-B28B-07C147F99F27}"/>
    <dgm:cxn modelId="{0EDB67DC-48A9-403F-88AD-1B84622FBD4E}" type="presOf" srcId="{69F7B040-F1BE-47DD-8D4E-4CA18FABFCF1}" destId="{DFF1BEC0-6F4F-442F-B9A5-BD53C4B501BC}" srcOrd="1" destOrd="0" presId="urn:microsoft.com/office/officeart/2005/8/layout/lProcess2"/>
    <dgm:cxn modelId="{FE882A1D-C857-458A-AA7E-FEA6EC0078C0}" type="presOf" srcId="{046AAB4F-3F44-4774-B7BC-D001B6A85444}" destId="{669EF98E-F718-40CE-9231-B01D64DEC4C1}" srcOrd="0" destOrd="0" presId="urn:microsoft.com/office/officeart/2005/8/layout/lProcess2"/>
    <dgm:cxn modelId="{7A73512F-3BAF-4129-800E-4A481E56773E}" type="presOf" srcId="{0171BCA3-9343-447B-851E-F0244D99779D}" destId="{A066A2AF-B97E-4CC7-B20F-ACEB91B703EB}" srcOrd="1" destOrd="0" presId="urn:microsoft.com/office/officeart/2005/8/layout/lProcess2"/>
    <dgm:cxn modelId="{13898D0F-8D50-4D94-B65A-5A3B70A95600}" type="presParOf" srcId="{765DE12F-0A6C-4EEE-B3D3-33094F9E48BB}" destId="{3997CB15-B008-4E5C-AC47-9F65C8491BC5}" srcOrd="0" destOrd="0" presId="urn:microsoft.com/office/officeart/2005/8/layout/lProcess2"/>
    <dgm:cxn modelId="{F39A8241-78A1-44B9-99F4-802F055779AD}" type="presParOf" srcId="{3997CB15-B008-4E5C-AC47-9F65C8491BC5}" destId="{A028D4A3-4598-4E3F-A2DF-0DF71B6646D9}" srcOrd="0" destOrd="0" presId="urn:microsoft.com/office/officeart/2005/8/layout/lProcess2"/>
    <dgm:cxn modelId="{C469A6A9-9D00-48FA-B116-ADA7BD3636D7}" type="presParOf" srcId="{3997CB15-B008-4E5C-AC47-9F65C8491BC5}" destId="{DFF1BEC0-6F4F-442F-B9A5-BD53C4B501BC}" srcOrd="1" destOrd="0" presId="urn:microsoft.com/office/officeart/2005/8/layout/lProcess2"/>
    <dgm:cxn modelId="{8A3C5658-57CE-47C9-9317-DDD5285F24F7}" type="presParOf" srcId="{3997CB15-B008-4E5C-AC47-9F65C8491BC5}" destId="{E28C8706-C3AE-4C90-9CC5-472A33A19482}" srcOrd="2" destOrd="0" presId="urn:microsoft.com/office/officeart/2005/8/layout/lProcess2"/>
    <dgm:cxn modelId="{D5BE6820-62B2-4361-9D2A-D9E07FE21151}" type="presParOf" srcId="{E28C8706-C3AE-4C90-9CC5-472A33A19482}" destId="{E7A1A256-EB9D-4B95-94D5-149FE8903BE1}" srcOrd="0" destOrd="0" presId="urn:microsoft.com/office/officeart/2005/8/layout/lProcess2"/>
    <dgm:cxn modelId="{C25AB710-3420-4897-99D7-418080AB1C35}" type="presParOf" srcId="{765DE12F-0A6C-4EEE-B3D3-33094F9E48BB}" destId="{F2AE3F4A-BED7-4109-8437-D3EC6AEB2259}" srcOrd="1" destOrd="0" presId="urn:microsoft.com/office/officeart/2005/8/layout/lProcess2"/>
    <dgm:cxn modelId="{A5A2BA79-6784-42A0-87BB-B51083F80B9E}" type="presParOf" srcId="{765DE12F-0A6C-4EEE-B3D3-33094F9E48BB}" destId="{1BFA61CA-689F-4C9F-A3E1-8BA001D1D584}" srcOrd="2" destOrd="0" presId="urn:microsoft.com/office/officeart/2005/8/layout/lProcess2"/>
    <dgm:cxn modelId="{58EC9BA0-41B7-4719-B43F-1A76ED9088FE}" type="presParOf" srcId="{1BFA61CA-689F-4C9F-A3E1-8BA001D1D584}" destId="{100A7B40-F401-414D-BB6D-80AD7A8B0FA0}" srcOrd="0" destOrd="0" presId="urn:microsoft.com/office/officeart/2005/8/layout/lProcess2"/>
    <dgm:cxn modelId="{AA0AF3B3-AD27-4B4E-BC1E-922E222C0ADE}" type="presParOf" srcId="{1BFA61CA-689F-4C9F-A3E1-8BA001D1D584}" destId="{FE839D0F-34C0-4B33-BB75-A23AD9DB85A0}" srcOrd="1" destOrd="0" presId="urn:microsoft.com/office/officeart/2005/8/layout/lProcess2"/>
    <dgm:cxn modelId="{D614CD35-6023-4386-8F6D-B360D8C92B69}" type="presParOf" srcId="{1BFA61CA-689F-4C9F-A3E1-8BA001D1D584}" destId="{93017390-3C99-4EC3-8729-7AE47463F4C0}" srcOrd="2" destOrd="0" presId="urn:microsoft.com/office/officeart/2005/8/layout/lProcess2"/>
    <dgm:cxn modelId="{13FAA0C3-F1A8-4D44-BAD0-20C20DCA437C}" type="presParOf" srcId="{93017390-3C99-4EC3-8729-7AE47463F4C0}" destId="{2CAE4AB7-D367-474B-9810-9C1B0669357C}" srcOrd="0" destOrd="0" presId="urn:microsoft.com/office/officeart/2005/8/layout/lProcess2"/>
    <dgm:cxn modelId="{29CD92B2-FCB2-4175-8C68-26CB1326FEC6}" type="presParOf" srcId="{765DE12F-0A6C-4EEE-B3D3-33094F9E48BB}" destId="{03B30C00-4225-42F3-945C-A30F68D7665C}" srcOrd="3" destOrd="0" presId="urn:microsoft.com/office/officeart/2005/8/layout/lProcess2"/>
    <dgm:cxn modelId="{4E509F72-C94C-4284-B94A-B63AE5FF73FA}" type="presParOf" srcId="{765DE12F-0A6C-4EEE-B3D3-33094F9E48BB}" destId="{68E89F54-3799-49AC-97FE-F2BA2E425066}" srcOrd="4" destOrd="0" presId="urn:microsoft.com/office/officeart/2005/8/layout/lProcess2"/>
    <dgm:cxn modelId="{E6727AA8-7653-47EE-A21A-47A22F269E25}" type="presParOf" srcId="{68E89F54-3799-49AC-97FE-F2BA2E425066}" destId="{B48B8DC8-3A38-45FF-A432-396B41E4DCCC}" srcOrd="0" destOrd="0" presId="urn:microsoft.com/office/officeart/2005/8/layout/lProcess2"/>
    <dgm:cxn modelId="{943F44A3-FEA8-4F14-9BC4-CB36739736B4}" type="presParOf" srcId="{68E89F54-3799-49AC-97FE-F2BA2E425066}" destId="{81A16E38-61F2-438E-A817-8B50311ACEB6}" srcOrd="1" destOrd="0" presId="urn:microsoft.com/office/officeart/2005/8/layout/lProcess2"/>
    <dgm:cxn modelId="{AC127D51-F6BB-455D-B9FF-B9B6A795AD6F}" type="presParOf" srcId="{68E89F54-3799-49AC-97FE-F2BA2E425066}" destId="{E7DF236F-5F63-439A-A487-9A5728FE4494}" srcOrd="2" destOrd="0" presId="urn:microsoft.com/office/officeart/2005/8/layout/lProcess2"/>
    <dgm:cxn modelId="{10202BD8-62E5-4A5F-BCD7-AAD7797C4D7E}" type="presParOf" srcId="{E7DF236F-5F63-439A-A487-9A5728FE4494}" destId="{85D84EC7-8168-4F3A-A0C8-046CD6FED629}" srcOrd="0" destOrd="0" presId="urn:microsoft.com/office/officeart/2005/8/layout/lProcess2"/>
    <dgm:cxn modelId="{A4FEEF1B-5779-4490-B8D2-C5670A5A42C8}" type="presParOf" srcId="{765DE12F-0A6C-4EEE-B3D3-33094F9E48BB}" destId="{19054C1D-694E-46C3-9CE7-9F79D3E86374}" srcOrd="5" destOrd="0" presId="urn:microsoft.com/office/officeart/2005/8/layout/lProcess2"/>
    <dgm:cxn modelId="{AB8432F9-CCF1-46AE-973F-128F58FFC917}" type="presParOf" srcId="{765DE12F-0A6C-4EEE-B3D3-33094F9E48BB}" destId="{7B437EF8-3656-4EC4-9E36-AB7798073E00}" srcOrd="6" destOrd="0" presId="urn:microsoft.com/office/officeart/2005/8/layout/lProcess2"/>
    <dgm:cxn modelId="{26803B14-72C4-4199-BE36-00813D6A8235}" type="presParOf" srcId="{7B437EF8-3656-4EC4-9E36-AB7798073E00}" destId="{3E53B134-4A93-42FD-80F9-E16D43AEC97C}" srcOrd="0" destOrd="0" presId="urn:microsoft.com/office/officeart/2005/8/layout/lProcess2"/>
    <dgm:cxn modelId="{E96C70BB-20A5-4BB3-87F6-39505AF6D7DA}" type="presParOf" srcId="{7B437EF8-3656-4EC4-9E36-AB7798073E00}" destId="{A066A2AF-B97E-4CC7-B20F-ACEB91B703EB}" srcOrd="1" destOrd="0" presId="urn:microsoft.com/office/officeart/2005/8/layout/lProcess2"/>
    <dgm:cxn modelId="{9C803484-0A78-4433-85CB-914271FA8EA0}" type="presParOf" srcId="{7B437EF8-3656-4EC4-9E36-AB7798073E00}" destId="{B9DD0DAF-AA3F-4958-811B-9650CF8E631D}" srcOrd="2" destOrd="0" presId="urn:microsoft.com/office/officeart/2005/8/layout/lProcess2"/>
    <dgm:cxn modelId="{8268A6A2-E818-456B-95E9-D5AEBA123D4C}" type="presParOf" srcId="{B9DD0DAF-AA3F-4958-811B-9650CF8E631D}" destId="{E5FB9D30-A6A5-4587-9EE0-EFF95394B3F4}" srcOrd="0" destOrd="0" presId="urn:microsoft.com/office/officeart/2005/8/layout/lProcess2"/>
    <dgm:cxn modelId="{BEC20863-3D95-4236-9548-CD4B3F7D115F}" type="presParOf" srcId="{765DE12F-0A6C-4EEE-B3D3-33094F9E48BB}" destId="{190099E4-164A-4772-8A33-5F3E28A63143}" srcOrd="7" destOrd="0" presId="urn:microsoft.com/office/officeart/2005/8/layout/lProcess2"/>
    <dgm:cxn modelId="{992B557E-0AED-451C-B2D4-0BFE35E298A9}" type="presParOf" srcId="{765DE12F-0A6C-4EEE-B3D3-33094F9E48BB}" destId="{E2F8D942-D8AE-4E56-8B26-EC538F8644DB}" srcOrd="8" destOrd="0" presId="urn:microsoft.com/office/officeart/2005/8/layout/lProcess2"/>
    <dgm:cxn modelId="{A3ABD1CD-B6C4-47E0-987D-1213FCBC3096}" type="presParOf" srcId="{E2F8D942-D8AE-4E56-8B26-EC538F8644DB}" destId="{669EF98E-F718-40CE-9231-B01D64DEC4C1}" srcOrd="0" destOrd="0" presId="urn:microsoft.com/office/officeart/2005/8/layout/lProcess2"/>
    <dgm:cxn modelId="{F673044D-D91F-4439-8B9A-2ACF08A041A1}" type="presParOf" srcId="{E2F8D942-D8AE-4E56-8B26-EC538F8644DB}" destId="{0F520E57-AEE2-4A34-9A5A-1978ED2C2983}" srcOrd="1" destOrd="0" presId="urn:microsoft.com/office/officeart/2005/8/layout/lProcess2"/>
    <dgm:cxn modelId="{646BF78B-24F2-44D3-AF7D-93EA61EC2A71}" type="presParOf" srcId="{E2F8D942-D8AE-4E56-8B26-EC538F8644DB}" destId="{0067E17B-77C4-4AA8-9F73-60D36B087878}" srcOrd="2" destOrd="0" presId="urn:microsoft.com/office/officeart/2005/8/layout/lProcess2"/>
    <dgm:cxn modelId="{B386E833-ACD7-4296-A324-A73E9451969C}" type="presParOf" srcId="{0067E17B-77C4-4AA8-9F73-60D36B087878}" destId="{154A9624-69BF-4038-AECF-7E8F89F9C233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6683BE-3CA5-491E-BA62-E2029FE6C2F3}" type="doc">
      <dgm:prSet loTypeId="urn:microsoft.com/office/officeart/2005/8/layout/vList3#5" loCatId="list" qsTypeId="urn:microsoft.com/office/officeart/2005/8/quickstyle/simple1" qsCatId="simple" csTypeId="urn:microsoft.com/office/officeart/2005/8/colors/accent1_2" csCatId="accent1" phldr="1"/>
      <dgm:spPr/>
    </dgm:pt>
    <dgm:pt modelId="{E44ACF74-1A14-4A79-886A-43389E3F4C99}">
      <dgm:prSet phldrT="[Текст]" custT="1"/>
      <dgm:spPr>
        <a:solidFill>
          <a:srgbClr val="CC00CC"/>
        </a:solidFill>
      </dgm:spPr>
      <dgm:t>
        <a:bodyPr/>
        <a:lstStyle/>
        <a:p>
          <a:r>
            <a:rPr lang="ru-RU" sz="2800" dirty="0" smtClean="0"/>
            <a:t>Обогащение методической базы</a:t>
          </a:r>
          <a:endParaRPr lang="ru-RU" sz="2800" dirty="0"/>
        </a:p>
      </dgm:t>
    </dgm:pt>
    <dgm:pt modelId="{C493382F-A660-4694-8F8C-7D3722862D3C}" type="parTrans" cxnId="{238D2CD6-58D9-46B1-B659-F6682A462224}">
      <dgm:prSet/>
      <dgm:spPr/>
      <dgm:t>
        <a:bodyPr/>
        <a:lstStyle/>
        <a:p>
          <a:endParaRPr lang="ru-RU"/>
        </a:p>
      </dgm:t>
    </dgm:pt>
    <dgm:pt modelId="{7C3853DA-E4A7-42CA-B410-FA01416AE9D5}" type="sibTrans" cxnId="{238D2CD6-58D9-46B1-B659-F6682A462224}">
      <dgm:prSet/>
      <dgm:spPr/>
      <dgm:t>
        <a:bodyPr/>
        <a:lstStyle/>
        <a:p>
          <a:endParaRPr lang="ru-RU"/>
        </a:p>
      </dgm:t>
    </dgm:pt>
    <dgm:pt modelId="{59CE8C20-AB01-4CF0-906E-0171E52997A3}" type="pres">
      <dgm:prSet presAssocID="{686683BE-3CA5-491E-BA62-E2029FE6C2F3}" presName="linearFlow" presStyleCnt="0">
        <dgm:presLayoutVars>
          <dgm:dir/>
          <dgm:resizeHandles val="exact"/>
        </dgm:presLayoutVars>
      </dgm:prSet>
      <dgm:spPr/>
    </dgm:pt>
    <dgm:pt modelId="{2F113F48-7D84-40A5-A721-7C52455C5799}" type="pres">
      <dgm:prSet presAssocID="{E44ACF74-1A14-4A79-886A-43389E3F4C99}" presName="composite" presStyleCnt="0"/>
      <dgm:spPr/>
    </dgm:pt>
    <dgm:pt modelId="{DC8B67E5-9111-426C-8F21-8668ED42347B}" type="pres">
      <dgm:prSet presAssocID="{E44ACF74-1A14-4A79-886A-43389E3F4C99}" presName="imgShp" presStyleLbl="fgImgPlace1" presStyleIdx="0" presStyleCnt="1" custLinFactNeighborX="-596" custLinFactNeighborY="29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C714EE03-6391-48BB-B537-CC261DB6E9E5}" type="pres">
      <dgm:prSet presAssocID="{E44ACF74-1A14-4A79-886A-43389E3F4C99}" presName="txShp" presStyleLbl="node1" presStyleIdx="0" presStyleCnt="1" custLinFactNeighborX="1862" custLinFactNeighborY="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8D2CD6-58D9-46B1-B659-F6682A462224}" srcId="{686683BE-3CA5-491E-BA62-E2029FE6C2F3}" destId="{E44ACF74-1A14-4A79-886A-43389E3F4C99}" srcOrd="0" destOrd="0" parTransId="{C493382F-A660-4694-8F8C-7D3722862D3C}" sibTransId="{7C3853DA-E4A7-42CA-B410-FA01416AE9D5}"/>
    <dgm:cxn modelId="{CB06816D-053D-42AB-95CB-867E65FE1D4E}" type="presOf" srcId="{E44ACF74-1A14-4A79-886A-43389E3F4C99}" destId="{C714EE03-6391-48BB-B537-CC261DB6E9E5}" srcOrd="0" destOrd="0" presId="urn:microsoft.com/office/officeart/2005/8/layout/vList3#5"/>
    <dgm:cxn modelId="{00FA5D9F-CF2B-4C3B-B42B-456A0DDBF7B0}" type="presOf" srcId="{686683BE-3CA5-491E-BA62-E2029FE6C2F3}" destId="{59CE8C20-AB01-4CF0-906E-0171E52997A3}" srcOrd="0" destOrd="0" presId="urn:microsoft.com/office/officeart/2005/8/layout/vList3#5"/>
    <dgm:cxn modelId="{84D0A0D3-8AE6-4A7B-A9E7-6113913A77C0}" type="presParOf" srcId="{59CE8C20-AB01-4CF0-906E-0171E52997A3}" destId="{2F113F48-7D84-40A5-A721-7C52455C5799}" srcOrd="0" destOrd="0" presId="urn:microsoft.com/office/officeart/2005/8/layout/vList3#5"/>
    <dgm:cxn modelId="{49FCB3B0-2E21-47B0-8C6D-22CAE7DCA879}" type="presParOf" srcId="{2F113F48-7D84-40A5-A721-7C52455C5799}" destId="{DC8B67E5-9111-426C-8F21-8668ED42347B}" srcOrd="0" destOrd="0" presId="urn:microsoft.com/office/officeart/2005/8/layout/vList3#5"/>
    <dgm:cxn modelId="{B5E5BB15-D2D8-4B96-8880-23236E1E29EB}" type="presParOf" srcId="{2F113F48-7D84-40A5-A721-7C52455C5799}" destId="{C714EE03-6391-48BB-B537-CC261DB6E9E5}" srcOrd="1" destOrd="0" presId="urn:microsoft.com/office/officeart/2005/8/layout/vList3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8D4A3-4598-4E3F-A2DF-0DF71B6646D9}">
      <dsp:nvSpPr>
        <dsp:cNvPr id="0" name=""/>
        <dsp:cNvSpPr/>
      </dsp:nvSpPr>
      <dsp:spPr>
        <a:xfrm>
          <a:off x="123" y="0"/>
          <a:ext cx="1632248" cy="5002472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1. Определение исходных показателей состояния здоровья и показателей после реализации опыта:</a:t>
          </a:r>
        </a:p>
        <a:p>
          <a:pPr lvl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Индекс здоровья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Заболеваемость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Антропометрические показатели (гармоничность физического развития)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Уровень </a:t>
          </a:r>
          <a:r>
            <a:rPr lang="ru-RU" sz="1100" b="0" kern="1200" dirty="0" err="1" smtClean="0">
              <a:solidFill>
                <a:srgbClr val="FFFF00"/>
              </a:solidFill>
            </a:rPr>
            <a:t>сформированности</a:t>
          </a:r>
          <a:r>
            <a:rPr lang="ru-RU" sz="1100" b="0" kern="1200" dirty="0" smtClean="0">
              <a:solidFill>
                <a:srgbClr val="FFFF00"/>
              </a:solidFill>
            </a:rPr>
            <a:t> физических качеств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Уровень удовлетворённости детей, родителей психологическим климатом в группе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rgbClr val="FFFF00"/>
              </a:solidFill>
            </a:rPr>
            <a:t>- Количество родителей, заинтересованных в вопросах ЗОЖ воспитанников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rgbClr val="FFFF00"/>
            </a:solidFill>
          </a:endParaRPr>
        </a:p>
      </dsp:txBody>
      <dsp:txXfrm>
        <a:off x="123" y="0"/>
        <a:ext cx="1632248" cy="1500741"/>
      </dsp:txXfrm>
    </dsp:sp>
    <dsp:sp modelId="{100A7B40-F401-414D-BB6D-80AD7A8B0FA0}">
      <dsp:nvSpPr>
        <dsp:cNvPr id="0" name=""/>
        <dsp:cNvSpPr/>
      </dsp:nvSpPr>
      <dsp:spPr>
        <a:xfrm>
          <a:off x="1754790" y="0"/>
          <a:ext cx="1588356" cy="5002472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2. Формирование представлений детей о составляющих ЗОЖ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Строение тела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Чистота – залог здоровья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Овощи и фрукты – полезные продукты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Мой режим дня</a:t>
          </a:r>
          <a:r>
            <a:rPr lang="ru-RU" sz="1400" b="1" kern="1200" dirty="0" smtClean="0">
              <a:solidFill>
                <a:srgbClr val="FFFF00"/>
              </a:solidFill>
            </a:rPr>
            <a:t/>
          </a:r>
          <a:br>
            <a:rPr lang="ru-RU" sz="1400" b="1" kern="1200" dirty="0" smtClean="0">
              <a:solidFill>
                <a:srgbClr val="FFFF00"/>
              </a:solidFill>
            </a:rPr>
          </a:br>
          <a:endParaRPr lang="ru-RU" sz="1400" b="1" kern="1200" dirty="0" smtClean="0">
            <a:solidFill>
              <a:srgbClr val="FFFF00"/>
            </a:solidFill>
          </a:endParaRPr>
        </a:p>
      </dsp:txBody>
      <dsp:txXfrm>
        <a:off x="1754790" y="0"/>
        <a:ext cx="1588356" cy="1500741"/>
      </dsp:txXfrm>
    </dsp:sp>
    <dsp:sp modelId="{B48B8DC8-3A38-45FF-A432-396B41E4DCCC}">
      <dsp:nvSpPr>
        <dsp:cNvPr id="0" name=""/>
        <dsp:cNvSpPr/>
      </dsp:nvSpPr>
      <dsp:spPr>
        <a:xfrm>
          <a:off x="3465565" y="0"/>
          <a:ext cx="1632248" cy="5002472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3. Рациональная организация двигательной деятельности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Утренняя гимнастика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Занятия по физической культуре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Физ. минутки на занятиях (гимнастики дыхательные, пальчиковые …)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Прогулка (игры высокого уровня подвижности) </a:t>
          </a:r>
        </a:p>
      </dsp:txBody>
      <dsp:txXfrm>
        <a:off x="3465565" y="0"/>
        <a:ext cx="1632248" cy="1500741"/>
      </dsp:txXfrm>
    </dsp:sp>
    <dsp:sp modelId="{3E53B134-4A93-42FD-80F9-E16D43AEC97C}">
      <dsp:nvSpPr>
        <dsp:cNvPr id="0" name=""/>
        <dsp:cNvSpPr/>
      </dsp:nvSpPr>
      <dsp:spPr>
        <a:xfrm>
          <a:off x="5237828" y="0"/>
          <a:ext cx="1310074" cy="5002472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4. Система эффективного закаливания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- </a:t>
          </a:r>
          <a:r>
            <a:rPr lang="ru-RU" sz="1200" b="0" kern="1200" dirty="0" smtClean="0">
              <a:solidFill>
                <a:srgbClr val="FFFF00"/>
              </a:solidFill>
            </a:rPr>
            <a:t>Поддержание определенной t воздуха в помещении, проветривание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</a:t>
          </a:r>
          <a:r>
            <a:rPr lang="ru-RU" sz="1200" b="0" kern="1200" dirty="0" err="1" smtClean="0">
              <a:solidFill>
                <a:srgbClr val="FFFF00"/>
              </a:solidFill>
            </a:rPr>
            <a:t>Босохождение</a:t>
          </a:r>
          <a:r>
            <a:rPr lang="ru-RU" sz="1200" b="0" kern="1200" dirty="0" smtClean="0">
              <a:solidFill>
                <a:srgbClr val="FFFF00"/>
              </a:solidFill>
            </a:rPr>
            <a:t> после сна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Умывание прохладной водой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В летний период </a:t>
          </a:r>
          <a:r>
            <a:rPr lang="ru-RU" sz="1200" b="0" kern="1200" dirty="0" err="1" smtClean="0">
              <a:solidFill>
                <a:srgbClr val="FFFF00"/>
              </a:solidFill>
            </a:rPr>
            <a:t>босохождение</a:t>
          </a:r>
          <a:r>
            <a:rPr lang="ru-RU" sz="1200" b="0" kern="1200" dirty="0" smtClean="0">
              <a:solidFill>
                <a:srgbClr val="FFFF00"/>
              </a:solidFill>
            </a:rPr>
            <a:t> по траве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>
            <a:solidFill>
              <a:srgbClr val="FFFF00"/>
            </a:solidFill>
          </a:endParaRPr>
        </a:p>
      </dsp:txBody>
      <dsp:txXfrm>
        <a:off x="5237828" y="0"/>
        <a:ext cx="1310074" cy="1500741"/>
      </dsp:txXfrm>
    </dsp:sp>
    <dsp:sp modelId="{669EF98E-F718-40CE-9231-B01D64DEC4C1}">
      <dsp:nvSpPr>
        <dsp:cNvPr id="0" name=""/>
        <dsp:cNvSpPr/>
      </dsp:nvSpPr>
      <dsp:spPr>
        <a:xfrm>
          <a:off x="6652849" y="0"/>
          <a:ext cx="1896623" cy="5002472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5. Работа по </a:t>
          </a:r>
          <a:r>
            <a:rPr lang="ru-RU" sz="1400" b="1" kern="1200" dirty="0" err="1" smtClean="0">
              <a:solidFill>
                <a:srgbClr val="FFFF00"/>
              </a:solidFill>
            </a:rPr>
            <a:t>психопрофилактике</a:t>
          </a:r>
          <a:endParaRPr lang="ru-RU" sz="1400" b="1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Выявление факторов, способствующих возникновению стрессовых состояний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Применение психолого-педагогических приёмов, направленных на предупреждение нежелательных </a:t>
          </a:r>
          <a:r>
            <a:rPr lang="ru-RU" sz="1200" b="0" kern="1200" dirty="0" err="1" smtClean="0">
              <a:solidFill>
                <a:srgbClr val="FFFF00"/>
              </a:solidFill>
            </a:rPr>
            <a:t>проявилений</a:t>
          </a:r>
          <a:endParaRPr lang="ru-RU" sz="1200" b="0" kern="1200" dirty="0" smtClean="0">
            <a:solidFill>
              <a:srgbClr val="FFFF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Обеспечение условий для положительных эмоций в ежедневном распорядке дня детей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FF00"/>
              </a:solidFill>
            </a:rPr>
            <a:t>- Создание условий для благоприятного социально-психологического климата в ДОО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rgbClr val="FFFF00"/>
            </a:solidFill>
          </a:endParaRPr>
        </a:p>
      </dsp:txBody>
      <dsp:txXfrm>
        <a:off x="6652849" y="0"/>
        <a:ext cx="1896623" cy="15007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C9C3EBB-AF2B-4AAA-B35B-31BDFB8EE705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46B35A6-CE88-4800-822E-A97798551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5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032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31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19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9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503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0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869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2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230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0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2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E3A0C-1E40-4402-93CB-551D98AE80A1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83DDD-514E-471D-B528-A83FB2351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98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75242" y="2384385"/>
            <a:ext cx="1432367" cy="813062"/>
          </a:xfrm>
        </p:spPr>
        <p:txBody>
          <a:bodyPr>
            <a:normAutofit/>
          </a:bodyPr>
          <a:lstStyle/>
          <a:p>
            <a:endParaRPr lang="ru-RU" sz="10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162050" y="3581400"/>
            <a:ext cx="876300" cy="861060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74157" y="388583"/>
            <a:ext cx="5995686" cy="2646878"/>
          </a:xfrm>
          <a:prstGeom prst="rect">
            <a:avLst/>
          </a:prstGeom>
          <a:effectLst>
            <a:glow rad="1409700">
              <a:schemeClr val="accent4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b="1" spc="50" dirty="0">
                <a:ln w="9525" cmpd="sng">
                  <a:solidFill>
                    <a:srgbClr val="FFFF00"/>
                  </a:solidFill>
                  <a:prstDash val="solid"/>
                </a:ln>
                <a:effectLst>
                  <a:glow rad="1168400">
                    <a:srgbClr val="0070C0">
                      <a:alpha val="98000"/>
                    </a:srgbClr>
                  </a:glow>
                </a:effectLst>
              </a:rPr>
              <a:t> </a:t>
            </a:r>
            <a:r>
              <a:rPr lang="ru-RU" sz="28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Образовательная  практика</a:t>
            </a:r>
          </a:p>
          <a:p>
            <a:pPr algn="ctr"/>
            <a:r>
              <a:rPr lang="ru-RU" sz="10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 </a:t>
            </a:r>
            <a:r>
              <a:rPr lang="ru-RU" sz="3200" b="1" spc="5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/>
            </a:r>
            <a:br>
              <a:rPr lang="ru-RU" sz="3200" b="1" spc="5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</a:br>
            <a:r>
              <a:rPr lang="ru-RU" sz="32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« СОВРЕМЕННЫЕ  ПОДХОДЫ  К </a:t>
            </a:r>
          </a:p>
          <a:p>
            <a:pPr algn="ctr"/>
            <a:r>
              <a:rPr lang="ru-RU" sz="32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ФОРМИРОВАНИЮ  </a:t>
            </a:r>
            <a:r>
              <a:rPr lang="ru-RU" sz="3200" b="1" spc="5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ЗДОРОВОГО ОБРАЗА </a:t>
            </a:r>
            <a:r>
              <a:rPr lang="ru-RU" sz="32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168400">
                    <a:srgbClr val="0070C0">
                      <a:alpha val="88000"/>
                    </a:srgbClr>
                  </a:glow>
                </a:effectLst>
              </a:rPr>
              <a:t> ЖИЗНИ »</a:t>
            </a:r>
          </a:p>
          <a:p>
            <a:pPr algn="ctr"/>
            <a:endParaRPr lang="ru-RU" sz="32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168400">
                  <a:srgbClr val="0070C0">
                    <a:alpha val="88000"/>
                  </a:srgb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7081" y="6070922"/>
            <a:ext cx="2844479" cy="523220"/>
          </a:xfrm>
          <a:prstGeom prst="rect">
            <a:avLst/>
          </a:prstGeom>
          <a:noFill/>
          <a:effectLst>
            <a:glow rad="812800">
              <a:srgbClr val="0070C0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66800">
                    <a:srgbClr val="0070C0">
                      <a:alpha val="94000"/>
                    </a:srgbClr>
                  </a:glow>
                </a:effectLst>
              </a:rPr>
              <a:t>2021  -  2022гг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66800">
                  <a:srgbClr val="0070C0">
                    <a:alpha val="94000"/>
                  </a:srgb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3250" y="2590861"/>
            <a:ext cx="2772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effectLst>
                  <a:glow rad="1905000">
                    <a:schemeClr val="bg1">
                      <a:alpha val="94000"/>
                    </a:schemeClr>
                  </a:glow>
                </a:effectLst>
              </a:rPr>
              <a:t>Старшая «А» группа</a:t>
            </a:r>
            <a:endParaRPr lang="ru-RU" sz="2000" b="1" dirty="0">
              <a:ln>
                <a:solidFill>
                  <a:schemeClr val="tx1"/>
                </a:solidFill>
              </a:ln>
              <a:effectLst>
                <a:glow rad="1905000">
                  <a:schemeClr val="bg1">
                    <a:alpha val="94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84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75099" y="2928395"/>
            <a:ext cx="852909" cy="168618"/>
          </a:xfrm>
        </p:spPr>
        <p:txBody>
          <a:bodyPr>
            <a:normAutofit fontScale="90000"/>
          </a:bodyPr>
          <a:lstStyle/>
          <a:p>
            <a:endParaRPr lang="ru-RU" sz="10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64556351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74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85732" y="439838"/>
            <a:ext cx="1396920" cy="267003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1774704"/>
              </p:ext>
            </p:extLst>
          </p:nvPr>
        </p:nvGraphicFramePr>
        <p:xfrm>
          <a:off x="1434463" y="-228713"/>
          <a:ext cx="6664509" cy="2983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394574413"/>
              </p:ext>
            </p:extLst>
          </p:nvPr>
        </p:nvGraphicFramePr>
        <p:xfrm>
          <a:off x="-609107" y="1848944"/>
          <a:ext cx="10343414" cy="549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1476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7103" y="549798"/>
            <a:ext cx="656140" cy="429048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7347328"/>
              </p:ext>
            </p:extLst>
          </p:nvPr>
        </p:nvGraphicFramePr>
        <p:xfrm>
          <a:off x="596097" y="549798"/>
          <a:ext cx="8275898" cy="6308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14167413" y="2216552"/>
            <a:ext cx="410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87784" y="75234"/>
            <a:ext cx="5292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Ведущая педагогическая идея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75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88558" y="98385"/>
            <a:ext cx="1506879" cy="776289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1775965"/>
              </p:ext>
            </p:extLst>
          </p:nvPr>
        </p:nvGraphicFramePr>
        <p:xfrm>
          <a:off x="314623" y="1550671"/>
          <a:ext cx="8549473" cy="5002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67156" y="336065"/>
            <a:ext cx="80444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Основные направления деятельности по реализации опыта: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3180" y="570016"/>
            <a:ext cx="1461407" cy="681286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2384307"/>
              </p:ext>
            </p:extLst>
          </p:nvPr>
        </p:nvGraphicFramePr>
        <p:xfrm>
          <a:off x="533115" y="382138"/>
          <a:ext cx="8174156" cy="5944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8667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9069" y="1215341"/>
            <a:ext cx="1246448" cy="510071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743673" y="924995"/>
            <a:ext cx="76508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Успешное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апробирование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на практике  технологии </a:t>
            </a: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Ю.Ф. </a:t>
            </a:r>
            <a:r>
              <a:rPr lang="ru-RU" sz="3200" b="1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Змановского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«Здоровый дошкольник».</a:t>
            </a:r>
          </a:p>
          <a:p>
            <a:pPr algn="ctr"/>
            <a:r>
              <a:rPr lang="ru-RU" sz="3200" b="1" dirty="0" smtClean="0">
                <a:ln>
                  <a:solidFill>
                    <a:srgbClr val="EE7816"/>
                  </a:solidFill>
                </a:ln>
                <a:solidFill>
                  <a:srgbClr val="EE7816"/>
                </a:solidFill>
              </a:rPr>
              <a:t>2. У детей сформированы представления о культуре здорового образа жизни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3. Сформирован интерес к физической культуре и дух соперничества</a:t>
            </a:r>
          </a:p>
          <a:p>
            <a:pPr algn="ctr"/>
            <a:r>
              <a:rPr lang="ru-RU" sz="32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4. Культурно-гигиенические правила на уровне представления и понимания</a:t>
            </a:r>
          </a:p>
          <a:p>
            <a:pPr algn="ctr"/>
            <a:r>
              <a:rPr lang="ru-RU" sz="32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5. Улучшился социально-психологический климат в группе </a:t>
            </a:r>
            <a:endParaRPr lang="ru-RU" sz="3200" b="1" dirty="0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15295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n>
                  <a:solidFill>
                    <a:srgbClr val="FF0000"/>
                  </a:solidFill>
                </a:ln>
                <a:effectLst>
                  <a:glow rad="1409700">
                    <a:schemeClr val="bg1"/>
                  </a:glow>
                </a:effectLst>
              </a:rPr>
              <a:t>Результат педагогической деятельности:</a:t>
            </a:r>
          </a:p>
        </p:txBody>
      </p:sp>
    </p:spTree>
    <p:extLst>
      <p:ext uri="{BB962C8B-B14F-4D97-AF65-F5344CB8AC3E}">
        <p14:creationId xmlns:p14="http://schemas.microsoft.com/office/powerpoint/2010/main" val="178007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247" y="-57350"/>
            <a:ext cx="7886700" cy="1325563"/>
          </a:xfrm>
          <a:effectLst>
            <a:glow rad="127000">
              <a:schemeClr val="bg1"/>
            </a:glow>
          </a:effectLst>
        </p:spPr>
        <p:txBody>
          <a:bodyPr/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Перспективы работы</a:t>
            </a:r>
            <a:endParaRPr lang="ru-RU" b="1" dirty="0">
              <a:ln>
                <a:solidFill>
                  <a:schemeClr val="tx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931982"/>
              </p:ext>
            </p:extLst>
          </p:nvPr>
        </p:nvGraphicFramePr>
        <p:xfrm>
          <a:off x="-354461" y="2873135"/>
          <a:ext cx="580178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91612" y="-103648"/>
            <a:ext cx="5803895" cy="43529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1695" y="1412111"/>
            <a:ext cx="5803895" cy="43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</TotalTime>
  <Words>425</Words>
  <Application>Microsoft Office PowerPoint</Application>
  <PresentationFormat>Экран (4:3)</PresentationFormat>
  <Paragraphs>100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Candara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Перспективы работы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Учетная запись Майкрософт</cp:lastModifiedBy>
  <cp:revision>72</cp:revision>
  <cp:lastPrinted>2022-03-12T10:28:46Z</cp:lastPrinted>
  <dcterms:created xsi:type="dcterms:W3CDTF">2022-01-18T17:34:39Z</dcterms:created>
  <dcterms:modified xsi:type="dcterms:W3CDTF">2022-09-20T13:48:08Z</dcterms:modified>
</cp:coreProperties>
</file>