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95" r:id="rId2"/>
    <p:sldId id="307" r:id="rId3"/>
    <p:sldId id="322" r:id="rId4"/>
    <p:sldId id="336" r:id="rId5"/>
    <p:sldId id="343" r:id="rId6"/>
    <p:sldId id="323" r:id="rId7"/>
    <p:sldId id="325" r:id="rId8"/>
    <p:sldId id="345" r:id="rId9"/>
    <p:sldId id="326" r:id="rId10"/>
    <p:sldId id="344" r:id="rId11"/>
    <p:sldId id="331" r:id="rId12"/>
    <p:sldId id="328" r:id="rId13"/>
    <p:sldId id="324" r:id="rId14"/>
    <p:sldId id="327" r:id="rId15"/>
    <p:sldId id="332" r:id="rId16"/>
    <p:sldId id="333" r:id="rId17"/>
    <p:sldId id="334" r:id="rId18"/>
    <p:sldId id="340" r:id="rId19"/>
    <p:sldId id="349" r:id="rId20"/>
    <p:sldId id="350" r:id="rId21"/>
    <p:sldId id="335" r:id="rId22"/>
    <p:sldId id="351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00FF"/>
    <a:srgbClr val="993300"/>
    <a:srgbClr val="D3E2A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589" autoAdjust="0"/>
    <p:restoredTop sz="86409" autoAdjust="0"/>
  </p:normalViewPr>
  <p:slideViewPr>
    <p:cSldViewPr>
      <p:cViewPr varScale="1">
        <p:scale>
          <a:sx n="73" d="100"/>
          <a:sy n="73" d="100"/>
        </p:scale>
        <p:origin x="-76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0" y="5604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E8617037-3E10-4CC6-B77A-FDC4D8F24285}" type="datetimeFigureOut">
              <a:rPr lang="ru-RU"/>
              <a:pPr>
                <a:defRPr/>
              </a:pPr>
              <a:t>09.04.2022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D201BAA0-AB4F-4DF6-B236-82A81E6B2E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165910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0" descr="board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-152400"/>
            <a:ext cx="1447800" cy="1447800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10" descr="plan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57800" y="2286000"/>
            <a:ext cx="4240213" cy="474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1066800"/>
            <a:ext cx="6934200" cy="1143000"/>
          </a:xfrm>
          <a:effectLst>
            <a:outerShdw dist="28398" dir="3806097" algn="ctr" rotWithShape="0">
              <a:schemeClr val="bg2"/>
            </a:outerShdw>
          </a:effectLst>
        </p:spPr>
        <p:txBody>
          <a:bodyPr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2438400"/>
            <a:ext cx="6400800" cy="1295400"/>
          </a:xfrm>
          <a:effectLst>
            <a:outerShdw dist="17961" dir="2700000" algn="ctr" rotWithShape="0">
              <a:schemeClr val="bg2"/>
            </a:outerShdw>
          </a:effectLst>
        </p:spPr>
        <p:txBody>
          <a:bodyPr/>
          <a:lstStyle>
            <a:lvl1pPr marL="0" indent="0" algn="ctr">
              <a:buFontTx/>
              <a:buNone/>
              <a:defRPr b="1"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36323-1E1B-4761-A626-25D70A4074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4F8F19-230C-4B2B-8453-859A169229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F7272-5EB8-43AB-9C5C-4E88453019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0C1C02-747E-4552-8602-5688D63BD2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310012-C62F-43C1-8FF3-14AFA61698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0F4C30-C518-4285-8603-2103DDCB95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B2D5EB-B768-47CD-A852-2DD9959BF5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2254E8-0A3E-4DB4-93E8-96086B2276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27EB2A-BA9D-4016-A628-D35C40B616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85D212-5833-41C5-A39B-95995A24D7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0" descr="board"/>
          <p:cNvPicPr>
            <a:picLocks noChangeAspect="1" noChangeArrowheads="1" noCrop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-152400"/>
            <a:ext cx="1447800" cy="1447800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6" name="Group 11"/>
          <p:cNvGrpSpPr>
            <a:grpSpLocks/>
          </p:cNvGrpSpPr>
          <p:nvPr userDrawn="1"/>
        </p:nvGrpSpPr>
        <p:grpSpPr bwMode="auto">
          <a:xfrm>
            <a:off x="1752600" y="457200"/>
            <a:ext cx="5802313" cy="4191000"/>
            <a:chOff x="1752600" y="457200"/>
            <a:chExt cx="5802923" cy="4191000"/>
          </a:xfrm>
        </p:grpSpPr>
        <p:pic>
          <p:nvPicPr>
            <p:cNvPr id="7" name="Picture 8" descr="Bitmap_128.bmp"/>
            <p:cNvPicPr>
              <a:picLocks noChangeAspect="1" noChangeArrowheads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749552" y="451104"/>
              <a:ext cx="5809488" cy="4206240"/>
            </a:xfrm>
            <a:prstGeom prst="rect">
              <a:avLst/>
            </a:prstGeom>
            <a:noFill/>
          </p:spPr>
        </p:pic>
        <p:grpSp>
          <p:nvGrpSpPr>
            <p:cNvPr id="8" name="Rectangle 9"/>
            <p:cNvGrpSpPr>
              <a:grpSpLocks/>
            </p:cNvGrpSpPr>
            <p:nvPr userDrawn="1"/>
          </p:nvGrpSpPr>
          <p:grpSpPr bwMode="auto">
            <a:xfrm>
              <a:off x="1895856" y="445008"/>
              <a:ext cx="859536" cy="329184"/>
              <a:chOff x="1895856" y="445008"/>
              <a:chExt cx="859536" cy="329184"/>
            </a:xfrm>
          </p:grpSpPr>
          <p:pic>
            <p:nvPicPr>
              <p:cNvPr id="9" name="Rectangle 9"/>
              <p:cNvPicPr>
                <a:picLocks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895856" y="445008"/>
                <a:ext cx="859536" cy="329184"/>
              </a:xfrm>
              <a:prstGeom prst="rect">
                <a:avLst/>
              </a:prstGeom>
              <a:noFill/>
            </p:spPr>
          </p:pic>
          <p:sp>
            <p:nvSpPr>
              <p:cNvPr id="10" name="Text Box 11"/>
              <p:cNvSpPr txBox="1">
                <a:spLocks noChangeArrowheads="1"/>
              </p:cNvSpPr>
              <p:nvPr/>
            </p:nvSpPr>
            <p:spPr bwMode="auto">
              <a:xfrm>
                <a:off x="1905000" y="457200"/>
                <a:ext cx="838200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ru-RU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81200" y="990600"/>
            <a:ext cx="5334000" cy="304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B320E6-8F5C-4578-8EB4-0B05003DF4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build="p" autoUpdateAnimBg="0"/>
      <p:bldP spid="4" grpId="0" build="p" autoUpdateAnimBg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0" descr="board"/>
          <p:cNvPicPr>
            <a:picLocks noChangeAspect="1" noChangeArrowheads="1" noCrop="1"/>
          </p:cNvPicPr>
          <p:nvPr/>
        </p:nvPicPr>
        <p:blipFill>
          <a:blip r:embed="rId1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-152400"/>
            <a:ext cx="1447800" cy="1447800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fld id="{83D1ACD7-A1A0-41B7-AB01-EC54A838F2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61" r:id="rId9"/>
    <p:sldLayoutId id="2147483652" r:id="rId10"/>
    <p:sldLayoutId id="2147483651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41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50000">
                          <p:val>
                            <p:strVal val="#ppt_x+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/10"/>
                          </p:val>
                        </p:tav>
                        <p:tav tm="50000">
                          <p:val>
                            <p:strVal val="#ppt_h+.01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/10"/>
                          </p:val>
                        </p:tav>
                        <p:tav tm="50000">
                          <p:val>
                            <p:strVal val="#ppt_w+.01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Effect transition="in" filter="fade">
                      <p:cBhvr>
                        <p:cTn dur="500" tmFilter="0,0; .5, 1; 1, 1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41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50000">
                          <p:val>
                            <p:strVal val="#ppt_x+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/10"/>
                          </p:val>
                        </p:tav>
                        <p:tav tm="50000">
                          <p:val>
                            <p:strVal val="#ppt_h+.01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/10"/>
                          </p:val>
                        </p:tav>
                        <p:tav tm="50000">
                          <p:val>
                            <p:strVal val="#ppt_w+.01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Effect transition="in" filter="fade">
                      <p:cBhvr>
                        <p:cTn dur="500" tmFilter="0,0; .5, 1; 1, 1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41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50000">
                          <p:val>
                            <p:strVal val="#ppt_x+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/10"/>
                          </p:val>
                        </p:tav>
                        <p:tav tm="50000">
                          <p:val>
                            <p:strVal val="#ppt_h+.01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/10"/>
                          </p:val>
                        </p:tav>
                        <p:tav tm="50000">
                          <p:val>
                            <p:strVal val="#ppt_w+.01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Effect transition="in" filter="fade">
                      <p:cBhvr>
                        <p:cTn dur="500" tmFilter="0,0; .5, 1; 1, 1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41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50000">
                          <p:val>
                            <p:strVal val="#ppt_x+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/10"/>
                          </p:val>
                        </p:tav>
                        <p:tav tm="50000">
                          <p:val>
                            <p:strVal val="#ppt_h+.01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/10"/>
                          </p:val>
                        </p:tav>
                        <p:tav tm="50000">
                          <p:val>
                            <p:strVal val="#ppt_w+.01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Effect transition="in" filter="fade">
                      <p:cBhvr>
                        <p:cTn dur="500" tmFilter="0,0; .5, 1; 1, 1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41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50000">
                          <p:val>
                            <p:strVal val="#ppt_x+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/10"/>
                          </p:val>
                        </p:tav>
                        <p:tav tm="50000">
                          <p:val>
                            <p:strVal val="#ppt_h+.01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/10"/>
                          </p:val>
                        </p:tav>
                        <p:tav tm="50000">
                          <p:val>
                            <p:strVal val="#ppt_w+.01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Effect transition="in" filter="fade">
                      <p:cBhvr>
                        <p:cTn dur="500" tmFilter="0,0; .5, 1; 1, 1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Verdan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Verdan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Verdan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ольник 2"/>
          <p:cNvSpPr>
            <a:spLocks noChangeArrowheads="1"/>
          </p:cNvSpPr>
          <p:nvPr/>
        </p:nvSpPr>
        <p:spPr bwMode="auto">
          <a:xfrm>
            <a:off x="571500" y="2000250"/>
            <a:ext cx="8143875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i="1" dirty="0"/>
              <a:t>                          </a:t>
            </a:r>
            <a:r>
              <a:rPr lang="ru-RU" i="1" dirty="0" smtClean="0"/>
              <a:t>         </a:t>
            </a:r>
          </a:p>
          <a:p>
            <a:pPr eaLnBrk="0" hangingPunct="0"/>
            <a:r>
              <a:rPr lang="ru-RU" i="1" dirty="0" smtClean="0"/>
              <a:t>                                  </a:t>
            </a:r>
            <a:r>
              <a:rPr lang="en-US" i="1" dirty="0" smtClean="0"/>
              <a:t>    </a:t>
            </a:r>
            <a:endParaRPr lang="ru-RU" sz="2000" i="1" dirty="0"/>
          </a:p>
          <a:p>
            <a:pPr algn="ctr" eaLnBrk="0" hangingPunct="0"/>
            <a:r>
              <a:rPr lang="kk-KZ" sz="3200" b="1" i="1" dirty="0" smtClean="0">
                <a:solidFill>
                  <a:srgbClr val="00B050"/>
                </a:solidFill>
              </a:rPr>
              <a:t>Харфла бла тауушла </a:t>
            </a:r>
            <a:r>
              <a:rPr lang="ru-RU" sz="3200" b="1" i="1" dirty="0" smtClean="0">
                <a:solidFill>
                  <a:srgbClr val="00B050"/>
                </a:solidFill>
              </a:rPr>
              <a:t>.</a:t>
            </a:r>
            <a:endParaRPr lang="kk-KZ" sz="3200" b="1" i="1" dirty="0">
              <a:solidFill>
                <a:srgbClr val="00B050"/>
              </a:solidFill>
            </a:endParaRPr>
          </a:p>
          <a:p>
            <a:pPr algn="ctr" eaLnBrk="0" hangingPunct="0"/>
            <a:endParaRPr lang="kk-KZ" sz="2000" b="1" i="1" dirty="0">
              <a:solidFill>
                <a:srgbClr val="00B050"/>
              </a:solidFill>
            </a:endParaRPr>
          </a:p>
          <a:p>
            <a:pPr algn="ctr" eaLnBrk="0" hangingPunct="0"/>
            <a:endParaRPr lang="en-US" sz="2000" i="1" dirty="0"/>
          </a:p>
          <a:p>
            <a:pPr algn="ctr" eaLnBrk="0" hangingPunct="0"/>
            <a:endParaRPr lang="en-US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500034" y="357166"/>
            <a:ext cx="8143932" cy="59293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428728" y="500042"/>
            <a:ext cx="5857916" cy="2165940"/>
          </a:xfrm>
          <a:prstGeom prst="ellipse">
            <a:avLst/>
          </a:prstGeom>
          <a:solidFill>
            <a:srgbClr val="92D05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cap="all" dirty="0" err="1" smtClean="0"/>
              <a:t>Къысыкъ</a:t>
            </a:r>
            <a:r>
              <a:rPr lang="ru-RU" sz="3600" b="1" cap="all" dirty="0" smtClean="0"/>
              <a:t> </a:t>
            </a:r>
            <a:r>
              <a:rPr lang="ru-RU" sz="3600" b="1" cap="all" dirty="0" err="1" smtClean="0"/>
              <a:t>Тауушла</a:t>
            </a:r>
            <a:r>
              <a:rPr lang="ru-RU" sz="3600" b="1" cap="all" dirty="0" smtClean="0"/>
              <a:t> </a:t>
            </a:r>
            <a:r>
              <a:rPr lang="ru-RU" sz="3600" b="1" cap="all" dirty="0" err="1" smtClean="0"/>
              <a:t>боладыла</a:t>
            </a:r>
            <a:endParaRPr lang="ru-RU" sz="3600" b="1" cap="all" dirty="0"/>
          </a:p>
        </p:txBody>
      </p:sp>
      <p:sp>
        <p:nvSpPr>
          <p:cNvPr id="7" name="Овал 6"/>
          <p:cNvSpPr/>
          <p:nvPr/>
        </p:nvSpPr>
        <p:spPr>
          <a:xfrm>
            <a:off x="5214942" y="3357562"/>
            <a:ext cx="3286148" cy="19288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cap="all" dirty="0" err="1" smtClean="0"/>
              <a:t>тунакыла</a:t>
            </a:r>
            <a:r>
              <a:rPr lang="ru-RU" sz="2000" dirty="0" smtClean="0"/>
              <a:t> </a:t>
            </a:r>
            <a:endParaRPr lang="ru-RU" sz="2000" dirty="0"/>
          </a:p>
        </p:txBody>
      </p:sp>
      <p:sp>
        <p:nvSpPr>
          <p:cNvPr id="8" name="Овал 7"/>
          <p:cNvSpPr/>
          <p:nvPr/>
        </p:nvSpPr>
        <p:spPr>
          <a:xfrm>
            <a:off x="571472" y="3429000"/>
            <a:ext cx="4714908" cy="1928826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cap="all" dirty="0" err="1" smtClean="0"/>
              <a:t>зынгырдауукъла</a:t>
            </a:r>
            <a:endParaRPr lang="ru-RU" sz="4400" dirty="0"/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4714876" y="2500306"/>
            <a:ext cx="1785950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0800000" flipV="1">
            <a:off x="1928794" y="2571744"/>
            <a:ext cx="2214578" cy="9400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091578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0034" y="0"/>
            <a:ext cx="7929618" cy="6500834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571604" y="1196752"/>
            <a:ext cx="5715040" cy="5232644"/>
          </a:xfrm>
          <a:prstGeom prst="roundRect">
            <a:avLst/>
          </a:prstGeom>
          <a:solidFill>
            <a:schemeClr val="accent2"/>
          </a:solidFill>
          <a:ln w="762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3600" b="1" cap="all" dirty="0">
                <a:solidFill>
                  <a:schemeClr val="accent3"/>
                </a:solidFill>
              </a:rPr>
              <a:t>Б  - П </a:t>
            </a:r>
          </a:p>
          <a:p>
            <a:pPr algn="ctr">
              <a:buNone/>
            </a:pPr>
            <a:r>
              <a:rPr lang="ru-RU" sz="3600" b="1" cap="all" dirty="0">
                <a:solidFill>
                  <a:schemeClr val="accent3"/>
                </a:solidFill>
              </a:rPr>
              <a:t> В - Ф</a:t>
            </a:r>
          </a:p>
          <a:p>
            <a:pPr algn="ctr">
              <a:buNone/>
            </a:pPr>
            <a:r>
              <a:rPr lang="ru-RU" sz="3600" b="1" cap="all" dirty="0">
                <a:solidFill>
                  <a:schemeClr val="accent3"/>
                </a:solidFill>
              </a:rPr>
              <a:t> Г -  К</a:t>
            </a:r>
          </a:p>
          <a:p>
            <a:pPr algn="ctr">
              <a:buNone/>
            </a:pPr>
            <a:r>
              <a:rPr lang="ru-RU" sz="3600" b="1" cap="all" dirty="0">
                <a:solidFill>
                  <a:schemeClr val="accent3"/>
                </a:solidFill>
              </a:rPr>
              <a:t> </a:t>
            </a:r>
            <a:r>
              <a:rPr lang="ru-RU" sz="3600" b="1" cap="all" dirty="0" err="1">
                <a:solidFill>
                  <a:schemeClr val="accent3"/>
                </a:solidFill>
              </a:rPr>
              <a:t>Гъ</a:t>
            </a:r>
            <a:r>
              <a:rPr lang="ru-RU" sz="3600" b="1" cap="all" dirty="0">
                <a:solidFill>
                  <a:schemeClr val="accent3"/>
                </a:solidFill>
              </a:rPr>
              <a:t>  - </a:t>
            </a:r>
            <a:r>
              <a:rPr lang="ru-RU" sz="3600" b="1" cap="all" dirty="0" err="1">
                <a:solidFill>
                  <a:schemeClr val="accent3"/>
                </a:solidFill>
              </a:rPr>
              <a:t>Къ</a:t>
            </a:r>
            <a:r>
              <a:rPr lang="ru-RU" sz="3600" b="1" cap="all" dirty="0">
                <a:solidFill>
                  <a:schemeClr val="accent3"/>
                </a:solidFill>
              </a:rPr>
              <a:t> </a:t>
            </a:r>
          </a:p>
          <a:p>
            <a:pPr algn="ctr">
              <a:buNone/>
            </a:pPr>
            <a:r>
              <a:rPr lang="ru-RU" sz="3600" b="1" cap="all" dirty="0">
                <a:solidFill>
                  <a:schemeClr val="accent3"/>
                </a:solidFill>
              </a:rPr>
              <a:t>Д - Т               </a:t>
            </a:r>
          </a:p>
          <a:p>
            <a:pPr algn="ctr">
              <a:buNone/>
            </a:pPr>
            <a:r>
              <a:rPr lang="ru-RU" sz="3600" b="1" cap="all" dirty="0">
                <a:solidFill>
                  <a:schemeClr val="accent3"/>
                </a:solidFill>
              </a:rPr>
              <a:t>Ж – Ш</a:t>
            </a:r>
          </a:p>
          <a:p>
            <a:pPr algn="ctr">
              <a:buNone/>
            </a:pPr>
            <a:r>
              <a:rPr lang="ru-RU" sz="3600" b="1" cap="all" dirty="0">
                <a:solidFill>
                  <a:schemeClr val="accent3"/>
                </a:solidFill>
              </a:rPr>
              <a:t>Ж – ч </a:t>
            </a:r>
          </a:p>
          <a:p>
            <a:pPr algn="ctr">
              <a:buNone/>
            </a:pPr>
            <a:r>
              <a:rPr lang="ru-RU" sz="3600" b="1" cap="all" dirty="0">
                <a:solidFill>
                  <a:schemeClr val="accent3"/>
                </a:solidFill>
              </a:rPr>
              <a:t>З - С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85786" y="0"/>
            <a:ext cx="7143800" cy="1071546"/>
          </a:xfrm>
          <a:prstGeom prst="roundRect">
            <a:avLst/>
          </a:prstGeom>
          <a:solidFill>
            <a:schemeClr val="accent2"/>
          </a:solidFill>
          <a:ln w="571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cap="all" dirty="0" err="1"/>
              <a:t>Нёгерли</a:t>
            </a:r>
            <a:r>
              <a:rPr lang="ru-RU" sz="3200" b="1" cap="all" dirty="0"/>
              <a:t> </a:t>
            </a:r>
            <a:r>
              <a:rPr lang="ru-RU" sz="3200" b="1" cap="all" dirty="0" err="1"/>
              <a:t>къысыкъла</a:t>
            </a:r>
            <a:endParaRPr lang="ru-RU" sz="3200" b="1" cap="all" dirty="0"/>
          </a:p>
        </p:txBody>
      </p:sp>
    </p:spTree>
    <p:extLst>
      <p:ext uri="{BB962C8B-B14F-4D97-AF65-F5344CB8AC3E}">
        <p14:creationId xmlns:p14="http://schemas.microsoft.com/office/powerpoint/2010/main" xmlns="" val="3159558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642910" y="285728"/>
            <a:ext cx="8001056" cy="592935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</a:t>
            </a:r>
          </a:p>
        </p:txBody>
      </p:sp>
      <p:sp>
        <p:nvSpPr>
          <p:cNvPr id="6150" name="WordArt 6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601392" y="476252"/>
            <a:ext cx="6165056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 dirty="0" err="1">
                <a:ln w="19050">
                  <a:solidFill>
                    <a:srgbClr val="FF00FF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Къысыкъ</a:t>
            </a:r>
            <a:r>
              <a:rPr lang="ru-RU" sz="3600" kern="10" dirty="0">
                <a:ln w="19050">
                  <a:solidFill>
                    <a:srgbClr val="FF00FF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</a:t>
            </a:r>
            <a:r>
              <a:rPr lang="ru-RU" sz="3600" kern="10" dirty="0" err="1">
                <a:ln w="19050">
                  <a:solidFill>
                    <a:srgbClr val="FF00FF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тауушла</a:t>
            </a:r>
            <a:r>
              <a:rPr lang="ru-RU" sz="3600" kern="10" dirty="0">
                <a:ln w="19050">
                  <a:solidFill>
                    <a:srgbClr val="FF00FF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</a:t>
            </a:r>
            <a:r>
              <a:rPr lang="ru-RU" sz="3600" kern="10" dirty="0" err="1">
                <a:ln w="19050">
                  <a:solidFill>
                    <a:srgbClr val="FF00FF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къурала</a:t>
            </a:r>
            <a:r>
              <a:rPr lang="ru-RU" sz="3600" kern="10" dirty="0">
                <a:ln w="19050">
                  <a:solidFill>
                    <a:srgbClr val="FF00FF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</a:t>
            </a:r>
            <a:r>
              <a:rPr lang="ru-RU" sz="3600" kern="10" dirty="0" err="1">
                <a:ln w="19050">
                  <a:solidFill>
                    <a:srgbClr val="FF00FF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туруп</a:t>
            </a:r>
            <a:r>
              <a:rPr lang="ru-RU" sz="3600" kern="10" dirty="0">
                <a:ln w="19050">
                  <a:solidFill>
                    <a:srgbClr val="FF00FF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: </a:t>
            </a: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1763689" y="1700810"/>
            <a:ext cx="5941219" cy="1584325"/>
            <a:chOff x="521" y="981"/>
            <a:chExt cx="4990" cy="998"/>
          </a:xfrm>
        </p:grpSpPr>
        <p:sp>
          <p:nvSpPr>
            <p:cNvPr id="16393" name="AutoShape 4"/>
            <p:cNvSpPr>
              <a:spLocks noChangeArrowheads="1"/>
            </p:cNvSpPr>
            <p:nvPr/>
          </p:nvSpPr>
          <p:spPr bwMode="auto">
            <a:xfrm>
              <a:off x="521" y="981"/>
              <a:ext cx="4990" cy="998"/>
            </a:xfrm>
            <a:prstGeom prst="homePlate">
              <a:avLst>
                <a:gd name="adj" fmla="val 44792"/>
              </a:avLst>
            </a:prstGeom>
            <a:solidFill>
              <a:srgbClr val="FFFF99"/>
            </a:solidFill>
            <a:ln w="38100">
              <a:solidFill>
                <a:srgbClr val="FF33CC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54" name="Rectangle 10"/>
            <p:cNvSpPr>
              <a:spLocks noChangeArrowheads="1"/>
            </p:cNvSpPr>
            <p:nvPr/>
          </p:nvSpPr>
          <p:spPr bwMode="auto">
            <a:xfrm>
              <a:off x="540" y="1035"/>
              <a:ext cx="4380" cy="791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>
                <a:lnSpc>
                  <a:spcPct val="90000"/>
                </a:lnSpc>
                <a:spcBef>
                  <a:spcPct val="20000"/>
                </a:spcBef>
                <a:buFontTx/>
                <a:buChar char="•"/>
                <a:defRPr/>
              </a:pPr>
              <a:r>
                <a:rPr lang="ru-RU" sz="2800" b="1" dirty="0">
                  <a:solidFill>
                    <a:srgbClr val="FF33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?</a:t>
              </a:r>
              <a:r>
                <a:rPr lang="ru-RU" sz="28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 </a:t>
              </a:r>
              <a:r>
                <a:rPr lang="ru-RU" sz="2800" b="1" dirty="0" err="1">
                  <a:solidFill>
                    <a:srgbClr val="C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Хауа</a:t>
              </a:r>
              <a:r>
                <a:rPr lang="ru-RU" sz="28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 </a:t>
              </a:r>
              <a:r>
                <a:rPr lang="ru-RU" sz="2800" b="1" dirty="0" err="1">
                  <a:solidFill>
                    <a:srgbClr val="C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аууздан</a:t>
              </a:r>
              <a:r>
                <a:rPr lang="ru-RU" sz="28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 </a:t>
              </a:r>
              <a:r>
                <a:rPr lang="ru-RU" sz="2800" b="1" dirty="0" err="1">
                  <a:solidFill>
                    <a:srgbClr val="C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чырмаулагъа</a:t>
              </a:r>
              <a:r>
                <a:rPr lang="ru-RU" sz="28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 </a:t>
              </a:r>
              <a:r>
                <a:rPr lang="ru-RU" sz="2800" b="1" dirty="0" err="1">
                  <a:solidFill>
                    <a:srgbClr val="C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тюбемей</a:t>
              </a:r>
              <a:r>
                <a:rPr lang="ru-RU" sz="28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 </a:t>
              </a:r>
              <a:r>
                <a:rPr lang="ru-RU" sz="2800" b="1" dirty="0" err="1">
                  <a:solidFill>
                    <a:srgbClr val="C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чыгъады</a:t>
              </a:r>
              <a:r>
                <a:rPr lang="ru-RU" sz="28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.</a:t>
              </a:r>
              <a:endPara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3" action="ppaction://hlinksldjump"/>
              </a:endParaRPr>
            </a:p>
          </p:txBody>
        </p:sp>
      </p:grp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1857356" y="4000505"/>
            <a:ext cx="6103144" cy="1785949"/>
            <a:chOff x="521" y="2251"/>
            <a:chExt cx="5126" cy="1406"/>
          </a:xfrm>
        </p:grpSpPr>
        <p:sp>
          <p:nvSpPr>
            <p:cNvPr id="16391" name="AutoShape 5"/>
            <p:cNvSpPr>
              <a:spLocks noChangeArrowheads="1"/>
            </p:cNvSpPr>
            <p:nvPr/>
          </p:nvSpPr>
          <p:spPr bwMode="auto">
            <a:xfrm>
              <a:off x="521" y="2251"/>
              <a:ext cx="5126" cy="1406"/>
            </a:xfrm>
            <a:prstGeom prst="homePlate">
              <a:avLst>
                <a:gd name="adj" fmla="val 39327"/>
              </a:avLst>
            </a:prstGeom>
            <a:solidFill>
              <a:srgbClr val="FFFF99"/>
            </a:solidFill>
            <a:ln w="38100">
              <a:solidFill>
                <a:srgbClr val="FF33CC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56" name="Rectangle 12"/>
            <p:cNvSpPr>
              <a:spLocks noChangeArrowheads="1"/>
            </p:cNvSpPr>
            <p:nvPr/>
          </p:nvSpPr>
          <p:spPr bwMode="auto">
            <a:xfrm>
              <a:off x="612" y="2615"/>
              <a:ext cx="4672" cy="916"/>
            </a:xfrm>
            <a:prstGeom prst="rect">
              <a:avLst/>
            </a:prstGeom>
            <a:solidFill>
              <a:srgbClr val="FFC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>
                <a:lnSpc>
                  <a:spcPct val="90000"/>
                </a:lnSpc>
                <a:spcBef>
                  <a:spcPct val="20000"/>
                </a:spcBef>
                <a:buFontTx/>
                <a:buChar char="•"/>
                <a:defRPr/>
              </a:pPr>
              <a:r>
                <a:rPr lang="ru-RU" sz="2400" b="1" dirty="0">
                  <a:solidFill>
                    <a:srgbClr val="FF33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? </a:t>
              </a:r>
              <a:r>
                <a:rPr lang="ru-RU" sz="2400" b="1" dirty="0" err="1">
                  <a:solidFill>
                    <a:srgbClr val="FF33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Быллай</a:t>
              </a:r>
              <a:r>
                <a:rPr lang="ru-RU" sz="2400" b="1" dirty="0">
                  <a:solidFill>
                    <a:srgbClr val="FF33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</a:t>
              </a:r>
              <a:r>
                <a:rPr lang="ru-RU" sz="2400" b="1" dirty="0" err="1">
                  <a:solidFill>
                    <a:srgbClr val="FF33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чырмаулагъа</a:t>
              </a:r>
              <a:r>
                <a:rPr lang="ru-RU" sz="2400" b="1" dirty="0">
                  <a:solidFill>
                    <a:srgbClr val="FF33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</a:t>
              </a:r>
              <a:r>
                <a:rPr lang="ru-RU" sz="2400" b="1" dirty="0" err="1">
                  <a:solidFill>
                    <a:srgbClr val="FF33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тюбейди</a:t>
              </a:r>
              <a:r>
                <a:rPr lang="ru-RU" sz="2400" b="1" dirty="0">
                  <a:solidFill>
                    <a:srgbClr val="FF33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: </a:t>
              </a:r>
              <a:endParaRPr lang="ru-RU" sz="2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  <a:p>
              <a:pPr algn="l">
                <a:lnSpc>
                  <a:spcPct val="90000"/>
                </a:lnSpc>
                <a:spcBef>
                  <a:spcPct val="20000"/>
                </a:spcBef>
                <a:defRPr/>
              </a:pPr>
              <a:r>
                <a:rPr lang="ru-RU" sz="2400" b="1" dirty="0" smtClean="0">
                  <a:solidFill>
                    <a:srgbClr val="FF33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  </a:t>
              </a:r>
              <a:r>
                <a:rPr lang="ru-RU" sz="2400" b="1" dirty="0" err="1" smtClean="0">
                  <a:solidFill>
                    <a:srgbClr val="FF33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эринле</a:t>
              </a:r>
              <a:r>
                <a:rPr lang="ru-RU" sz="2400" b="1" dirty="0">
                  <a:solidFill>
                    <a:srgbClr val="FF33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, </a:t>
              </a:r>
              <a:r>
                <a:rPr lang="ru-RU" sz="2400" b="1" dirty="0" err="1">
                  <a:solidFill>
                    <a:srgbClr val="FF33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тишле</a:t>
              </a:r>
              <a:r>
                <a:rPr lang="ru-RU" sz="2400" b="1" dirty="0">
                  <a:solidFill>
                    <a:srgbClr val="FF33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, </a:t>
              </a:r>
              <a:r>
                <a:rPr lang="ru-RU" sz="2400" b="1" dirty="0" err="1">
                  <a:solidFill>
                    <a:srgbClr val="FF33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тил</a:t>
              </a:r>
              <a:r>
                <a:rPr lang="ru-RU" sz="2400" b="1" dirty="0">
                  <a:solidFill>
                    <a:srgbClr val="FF33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.</a:t>
              </a:r>
              <a:endParaRPr lang="ru-R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sp>
        <p:nvSpPr>
          <p:cNvPr id="6159" name="WordArt 15" descr="40%"/>
          <p:cNvSpPr>
            <a:spLocks noChangeArrowheads="1" noChangeShapeType="1" noTextEdit="1"/>
          </p:cNvSpPr>
          <p:nvPr/>
        </p:nvSpPr>
        <p:spPr bwMode="auto">
          <a:xfrm>
            <a:off x="928662" y="3286124"/>
            <a:ext cx="1714512" cy="100013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r>
              <a:rPr lang="ru-RU" sz="3600" kern="10" dirty="0" err="1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Огъесе</a:t>
            </a:r>
            <a:endParaRPr lang="ru-RU" sz="3600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92755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9" presetClass="emph" presetSubtype="0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 rctx="PPT">
                                        <p:cTn id="26" dur="indefinite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7" dur="indefinite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animBg="1"/>
      <p:bldP spid="6159" grpId="0" animBg="1"/>
      <p:bldP spid="6159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Горизонтальный свиток 6"/>
          <p:cNvSpPr/>
          <p:nvPr/>
        </p:nvSpPr>
        <p:spPr>
          <a:xfrm>
            <a:off x="1143000" y="1340768"/>
            <a:ext cx="6615354" cy="532859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2976" y="2000239"/>
            <a:ext cx="6576888" cy="4000529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ru-RU" sz="2000" b="1" i="1" dirty="0" smtClean="0">
                <a:solidFill>
                  <a:schemeClr val="bg1"/>
                </a:solidFill>
              </a:rPr>
              <a:t>   </a:t>
            </a:r>
            <a:r>
              <a:rPr lang="ru-RU" sz="2000" b="1" i="1" dirty="0" err="1" smtClean="0">
                <a:solidFill>
                  <a:schemeClr val="bg1"/>
                </a:solidFill>
              </a:rPr>
              <a:t>Тауушланы</a:t>
            </a:r>
            <a:r>
              <a:rPr lang="ru-RU" sz="2000" b="1" i="1" dirty="0" smtClean="0">
                <a:solidFill>
                  <a:schemeClr val="bg1"/>
                </a:solidFill>
              </a:rPr>
              <a:t> </a:t>
            </a:r>
            <a:r>
              <a:rPr lang="ru-RU" sz="2000" b="1" i="1" dirty="0" err="1" smtClean="0">
                <a:solidFill>
                  <a:schemeClr val="bg1"/>
                </a:solidFill>
              </a:rPr>
              <a:t>биз</a:t>
            </a:r>
            <a:r>
              <a:rPr lang="ru-RU" sz="2000" b="1" i="1" dirty="0" smtClean="0">
                <a:solidFill>
                  <a:schemeClr val="bg1"/>
                </a:solidFill>
              </a:rPr>
              <a:t> </a:t>
            </a:r>
            <a:r>
              <a:rPr lang="ru-RU" sz="2000" b="1" i="1" dirty="0" err="1" smtClean="0">
                <a:solidFill>
                  <a:schemeClr val="bg1"/>
                </a:solidFill>
              </a:rPr>
              <a:t>эшитебиз</a:t>
            </a:r>
            <a:r>
              <a:rPr lang="ru-RU" sz="2000" b="1" i="1" dirty="0" smtClean="0">
                <a:solidFill>
                  <a:schemeClr val="bg1"/>
                </a:solidFill>
              </a:rPr>
              <a:t> </a:t>
            </a:r>
            <a:r>
              <a:rPr lang="ru-RU" sz="2000" b="1" i="1" dirty="0" err="1" smtClean="0">
                <a:solidFill>
                  <a:schemeClr val="bg1"/>
                </a:solidFill>
              </a:rPr>
              <a:t>эм</a:t>
            </a:r>
            <a:r>
              <a:rPr lang="ru-RU" sz="2000" b="1" i="1" dirty="0" smtClean="0">
                <a:solidFill>
                  <a:schemeClr val="bg1"/>
                </a:solidFill>
              </a:rPr>
              <a:t> </a:t>
            </a:r>
            <a:r>
              <a:rPr lang="ru-RU" sz="2000" b="1" i="1" dirty="0" err="1" smtClean="0">
                <a:solidFill>
                  <a:schemeClr val="bg1"/>
                </a:solidFill>
              </a:rPr>
              <a:t>айтабыз</a:t>
            </a:r>
            <a:r>
              <a:rPr lang="ru-RU" sz="2000" b="1" i="1" dirty="0" smtClean="0">
                <a:solidFill>
                  <a:schemeClr val="bg1"/>
                </a:solidFill>
              </a:rPr>
              <a:t>.</a:t>
            </a:r>
            <a:endParaRPr lang="ru-RU" sz="2000" b="1" i="1" dirty="0">
              <a:solidFill>
                <a:schemeClr val="bg1"/>
              </a:solidFill>
            </a:endParaRPr>
          </a:p>
          <a:p>
            <a:pPr>
              <a:lnSpc>
                <a:spcPct val="200000"/>
              </a:lnSpc>
            </a:pPr>
            <a:r>
              <a:rPr lang="ru-RU" sz="2000" b="1" i="1" dirty="0" smtClean="0">
                <a:solidFill>
                  <a:schemeClr val="bg1"/>
                </a:solidFill>
              </a:rPr>
              <a:t>   </a:t>
            </a:r>
            <a:r>
              <a:rPr lang="ru-RU" sz="2000" b="1" i="1" dirty="0" err="1" smtClean="0">
                <a:solidFill>
                  <a:schemeClr val="bg1"/>
                </a:solidFill>
              </a:rPr>
              <a:t>Харфланы</a:t>
            </a:r>
            <a:r>
              <a:rPr lang="ru-RU" sz="2000" b="1" i="1" dirty="0" smtClean="0">
                <a:solidFill>
                  <a:schemeClr val="bg1"/>
                </a:solidFill>
              </a:rPr>
              <a:t> </a:t>
            </a:r>
            <a:r>
              <a:rPr lang="ru-RU" sz="2000" b="1" i="1" dirty="0" err="1" smtClean="0">
                <a:solidFill>
                  <a:schemeClr val="bg1"/>
                </a:solidFill>
              </a:rPr>
              <a:t>биз</a:t>
            </a:r>
            <a:r>
              <a:rPr lang="ru-RU" sz="2000" b="1" i="1" dirty="0" smtClean="0">
                <a:solidFill>
                  <a:schemeClr val="bg1"/>
                </a:solidFill>
              </a:rPr>
              <a:t> </a:t>
            </a:r>
            <a:r>
              <a:rPr lang="ru-RU" sz="2000" b="1" i="1" dirty="0" err="1" smtClean="0">
                <a:solidFill>
                  <a:schemeClr val="bg1"/>
                </a:solidFill>
              </a:rPr>
              <a:t>кёребиз</a:t>
            </a:r>
            <a:r>
              <a:rPr lang="ru-RU" sz="2000" b="1" i="1" dirty="0" smtClean="0">
                <a:solidFill>
                  <a:schemeClr val="bg1"/>
                </a:solidFill>
              </a:rPr>
              <a:t>, </a:t>
            </a:r>
            <a:r>
              <a:rPr lang="ru-RU" sz="2000" b="1" i="1" dirty="0" err="1" smtClean="0">
                <a:solidFill>
                  <a:schemeClr val="bg1"/>
                </a:solidFill>
              </a:rPr>
              <a:t>окъуйбуз</a:t>
            </a:r>
            <a:r>
              <a:rPr lang="ru-RU" sz="2000" b="1" i="1" dirty="0" smtClean="0">
                <a:solidFill>
                  <a:schemeClr val="bg1"/>
                </a:solidFill>
              </a:rPr>
              <a:t>,         </a:t>
            </a:r>
            <a:r>
              <a:rPr lang="ru-RU" sz="2000" b="1" i="1" dirty="0" err="1" smtClean="0">
                <a:solidFill>
                  <a:schemeClr val="bg1"/>
                </a:solidFill>
              </a:rPr>
              <a:t>жазабыз</a:t>
            </a:r>
            <a:r>
              <a:rPr lang="ru-RU" sz="2000" b="1" i="1" dirty="0" smtClean="0">
                <a:solidFill>
                  <a:schemeClr val="bg1"/>
                </a:solidFill>
              </a:rPr>
              <a:t>.</a:t>
            </a:r>
          </a:p>
          <a:p>
            <a:pPr>
              <a:lnSpc>
                <a:spcPct val="200000"/>
              </a:lnSpc>
            </a:pPr>
            <a:r>
              <a:rPr lang="ru-RU" sz="2000" b="1" i="1" dirty="0" smtClean="0">
                <a:solidFill>
                  <a:schemeClr val="bg1"/>
                </a:solidFill>
              </a:rPr>
              <a:t>   </a:t>
            </a:r>
            <a:r>
              <a:rPr lang="ru-RU" sz="2000" b="1" i="1" dirty="0" err="1" smtClean="0">
                <a:solidFill>
                  <a:schemeClr val="bg1"/>
                </a:solidFill>
              </a:rPr>
              <a:t>Тауушла</a:t>
            </a:r>
            <a:r>
              <a:rPr lang="ru-RU" sz="2000" b="1" i="1" dirty="0" smtClean="0">
                <a:solidFill>
                  <a:schemeClr val="bg1"/>
                </a:solidFill>
              </a:rPr>
              <a:t> </a:t>
            </a:r>
            <a:r>
              <a:rPr lang="ru-RU" sz="2000" b="1" i="1" dirty="0" err="1">
                <a:solidFill>
                  <a:schemeClr val="bg1"/>
                </a:solidFill>
              </a:rPr>
              <a:t>ачыкъла</a:t>
            </a:r>
            <a:r>
              <a:rPr lang="ru-RU" sz="2000" b="1" i="1" dirty="0">
                <a:solidFill>
                  <a:schemeClr val="bg1"/>
                </a:solidFill>
              </a:rPr>
              <a:t> </a:t>
            </a:r>
            <a:r>
              <a:rPr lang="ru-RU" sz="2000" b="1" i="1" dirty="0" err="1">
                <a:solidFill>
                  <a:schemeClr val="bg1"/>
                </a:solidFill>
              </a:rPr>
              <a:t>бла</a:t>
            </a:r>
            <a:r>
              <a:rPr lang="ru-RU" sz="2000" b="1" i="1" dirty="0">
                <a:solidFill>
                  <a:schemeClr val="bg1"/>
                </a:solidFill>
              </a:rPr>
              <a:t>  </a:t>
            </a:r>
            <a:r>
              <a:rPr lang="ru-RU" sz="2000" b="1" i="1" dirty="0" err="1">
                <a:solidFill>
                  <a:schemeClr val="bg1"/>
                </a:solidFill>
              </a:rPr>
              <a:t>къысыкъла</a:t>
            </a:r>
            <a:r>
              <a:rPr lang="ru-RU" sz="2000" b="1" i="1" dirty="0">
                <a:solidFill>
                  <a:schemeClr val="bg1"/>
                </a:solidFill>
              </a:rPr>
              <a:t> </a:t>
            </a:r>
            <a:r>
              <a:rPr lang="ru-RU" sz="2000" b="1" i="1" dirty="0" smtClean="0">
                <a:solidFill>
                  <a:schemeClr val="bg1"/>
                </a:solidFill>
              </a:rPr>
              <a:t>   </a:t>
            </a:r>
            <a:r>
              <a:rPr lang="ru-RU" sz="2000" b="1" i="1" dirty="0" err="1" smtClean="0">
                <a:solidFill>
                  <a:schemeClr val="bg1"/>
                </a:solidFill>
              </a:rPr>
              <a:t>боладыла</a:t>
            </a:r>
            <a:r>
              <a:rPr lang="ru-RU" sz="2000" b="1" i="1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8196" name="AutoShape 4">
            <a:hlinkClick r:id="" action="ppaction://hlinkshowjump?jump=lastslide" highlightClick="1"/>
          </p:cNvPr>
          <p:cNvSpPr>
            <a:spLocks noChangeArrowheads="1"/>
          </p:cNvSpPr>
          <p:nvPr/>
        </p:nvSpPr>
        <p:spPr bwMode="auto">
          <a:xfrm>
            <a:off x="7218761" y="5876925"/>
            <a:ext cx="539353" cy="647700"/>
          </a:xfrm>
          <a:prstGeom prst="actionButtonEnd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357754" y="476672"/>
            <a:ext cx="4752528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err="1"/>
              <a:t>Жорукъ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xmlns="" val="510984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1143000" y="0"/>
            <a:ext cx="685800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1143000" y="0"/>
            <a:ext cx="6858000" cy="175432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76200"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chemeClr val="accent2"/>
                </a:solidFill>
                <a:latin typeface="Times New Roman" pitchFamily="18" charset="0"/>
              </a:rPr>
              <a:t>Къайсы</a:t>
            </a:r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chemeClr val="accent2"/>
                </a:solidFill>
                <a:latin typeface="Times New Roman" pitchFamily="18" charset="0"/>
              </a:rPr>
              <a:t>сёзледе</a:t>
            </a:r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</a:rPr>
              <a:t>я,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</a:rPr>
              <a:t>ю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</a:rPr>
              <a:t>, ё, е </a:t>
            </a:r>
            <a:r>
              <a:rPr lang="ru-RU" sz="3600" b="1" dirty="0" err="1" smtClean="0">
                <a:solidFill>
                  <a:schemeClr val="accent2"/>
                </a:solidFill>
                <a:latin typeface="Times New Roman" pitchFamily="18" charset="0"/>
              </a:rPr>
              <a:t>харфла</a:t>
            </a:r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chemeClr val="accent2"/>
                </a:solidFill>
                <a:latin typeface="Times New Roman" pitchFamily="18" charset="0"/>
              </a:rPr>
              <a:t>эки</a:t>
            </a:r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chemeClr val="accent2"/>
                </a:solidFill>
                <a:latin typeface="Times New Roman" pitchFamily="18" charset="0"/>
              </a:rPr>
              <a:t>тауушну</a:t>
            </a:r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chemeClr val="accent2"/>
                </a:solidFill>
                <a:latin typeface="Times New Roman" pitchFamily="18" charset="0"/>
              </a:rPr>
              <a:t>белгилейдиле</a:t>
            </a:r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</a:rPr>
              <a:t>?</a:t>
            </a:r>
            <a:endParaRPr lang="ru-RU" sz="3600" b="1" dirty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1493659" y="3212978"/>
            <a:ext cx="1835944" cy="720725"/>
          </a:xfrm>
          <a:prstGeom prst="roundRect">
            <a:avLst>
              <a:gd name="adj" fmla="val 16667"/>
            </a:avLst>
          </a:prstGeom>
          <a:solidFill>
            <a:srgbClr val="CCFF99"/>
          </a:solidFill>
          <a:ln w="5715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 dirty="0" err="1"/>
              <a:t>ання</a:t>
            </a:r>
            <a:endParaRPr lang="ru-RU" sz="3200" b="1" i="1" dirty="0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1493659" y="1844826"/>
            <a:ext cx="1835944" cy="720725"/>
          </a:xfrm>
          <a:prstGeom prst="roundRect">
            <a:avLst>
              <a:gd name="adj" fmla="val 16667"/>
            </a:avLst>
          </a:prstGeom>
          <a:solidFill>
            <a:srgbClr val="CCFF99"/>
          </a:solidFill>
          <a:ln w="5715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 dirty="0" err="1"/>
              <a:t>шуёх</a:t>
            </a:r>
            <a:endParaRPr lang="ru-RU" sz="3200" b="1" i="1" dirty="0"/>
          </a:p>
        </p:txBody>
      </p:sp>
      <p:sp>
        <p:nvSpPr>
          <p:cNvPr id="3083" name="AutoShape 11"/>
          <p:cNvSpPr>
            <a:spLocks noChangeArrowheads="1"/>
          </p:cNvSpPr>
          <p:nvPr/>
        </p:nvSpPr>
        <p:spPr bwMode="auto">
          <a:xfrm>
            <a:off x="5652121" y="1988842"/>
            <a:ext cx="1835944" cy="720725"/>
          </a:xfrm>
          <a:prstGeom prst="roundRect">
            <a:avLst>
              <a:gd name="adj" fmla="val 16667"/>
            </a:avLst>
          </a:prstGeom>
          <a:solidFill>
            <a:srgbClr val="CCFF99"/>
          </a:solidFill>
          <a:ln w="5715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 dirty="0" err="1"/>
              <a:t>ёгюз</a:t>
            </a:r>
            <a:endParaRPr lang="ru-RU" sz="3200" b="1" i="1" dirty="0"/>
          </a:p>
        </p:txBody>
      </p:sp>
      <p:sp>
        <p:nvSpPr>
          <p:cNvPr id="3084" name="AutoShape 12"/>
          <p:cNvSpPr>
            <a:spLocks noChangeArrowheads="1"/>
          </p:cNvSpPr>
          <p:nvPr/>
        </p:nvSpPr>
        <p:spPr bwMode="auto">
          <a:xfrm>
            <a:off x="5706127" y="4581130"/>
            <a:ext cx="1835944" cy="720725"/>
          </a:xfrm>
          <a:prstGeom prst="roundRect">
            <a:avLst>
              <a:gd name="adj" fmla="val 16667"/>
            </a:avLst>
          </a:prstGeom>
          <a:solidFill>
            <a:srgbClr val="CCFF99"/>
          </a:solidFill>
          <a:ln w="5715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 dirty="0" err="1"/>
              <a:t>элек</a:t>
            </a:r>
            <a:endParaRPr lang="ru-RU" sz="3200" b="1" i="1" dirty="0"/>
          </a:p>
        </p:txBody>
      </p:sp>
      <p:sp>
        <p:nvSpPr>
          <p:cNvPr id="3085" name="AutoShape 13"/>
          <p:cNvSpPr>
            <a:spLocks noChangeArrowheads="1"/>
          </p:cNvSpPr>
          <p:nvPr/>
        </p:nvSpPr>
        <p:spPr bwMode="auto">
          <a:xfrm>
            <a:off x="1493659" y="4653138"/>
            <a:ext cx="1835944" cy="720725"/>
          </a:xfrm>
          <a:prstGeom prst="roundRect">
            <a:avLst>
              <a:gd name="adj" fmla="val 16667"/>
            </a:avLst>
          </a:prstGeom>
          <a:solidFill>
            <a:srgbClr val="CCFF99"/>
          </a:solidFill>
          <a:ln w="5715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 dirty="0" err="1"/>
              <a:t>боюн</a:t>
            </a:r>
            <a:endParaRPr lang="ru-RU" sz="3200" b="1" i="1" dirty="0"/>
          </a:p>
        </p:txBody>
      </p:sp>
      <p:sp>
        <p:nvSpPr>
          <p:cNvPr id="3086" name="AutoShape 14"/>
          <p:cNvSpPr>
            <a:spLocks noChangeArrowheads="1"/>
          </p:cNvSpPr>
          <p:nvPr/>
        </p:nvSpPr>
        <p:spPr bwMode="auto">
          <a:xfrm>
            <a:off x="5706127" y="3356994"/>
            <a:ext cx="1835944" cy="720725"/>
          </a:xfrm>
          <a:prstGeom prst="roundRect">
            <a:avLst>
              <a:gd name="adj" fmla="val 16667"/>
            </a:avLst>
          </a:prstGeom>
          <a:solidFill>
            <a:srgbClr val="CCFF99"/>
          </a:solidFill>
          <a:ln w="5715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 dirty="0" err="1"/>
              <a:t>сюек</a:t>
            </a:r>
            <a:endParaRPr lang="ru-RU" sz="3200" b="1" i="1" dirty="0"/>
          </a:p>
        </p:txBody>
      </p:sp>
      <p:pic>
        <p:nvPicPr>
          <p:cNvPr id="3088" name="Picture 16" descr="змей-горыныч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5917" y="2852938"/>
            <a:ext cx="1616869" cy="2155825"/>
          </a:xfrm>
          <a:prstGeom prst="rect">
            <a:avLst/>
          </a:prstGeom>
          <a:noFill/>
        </p:spPr>
      </p:pic>
      <p:sp>
        <p:nvSpPr>
          <p:cNvPr id="10" name="AutoShape 12"/>
          <p:cNvSpPr>
            <a:spLocks noChangeArrowheads="1"/>
          </p:cNvSpPr>
          <p:nvPr/>
        </p:nvSpPr>
        <p:spPr bwMode="auto">
          <a:xfrm>
            <a:off x="5706127" y="5805266"/>
            <a:ext cx="1835944" cy="720725"/>
          </a:xfrm>
          <a:prstGeom prst="roundRect">
            <a:avLst>
              <a:gd name="adj" fmla="val 16667"/>
            </a:avLst>
          </a:prstGeom>
          <a:solidFill>
            <a:srgbClr val="CCFF99"/>
          </a:solidFill>
          <a:ln w="5715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 dirty="0" err="1"/>
              <a:t>къоян</a:t>
            </a:r>
            <a:endParaRPr lang="ru-RU" sz="3200" b="1" i="1" dirty="0"/>
          </a:p>
        </p:txBody>
      </p:sp>
      <p:sp>
        <p:nvSpPr>
          <p:cNvPr id="11" name="AutoShape 12"/>
          <p:cNvSpPr>
            <a:spLocks noChangeArrowheads="1"/>
          </p:cNvSpPr>
          <p:nvPr/>
        </p:nvSpPr>
        <p:spPr bwMode="auto">
          <a:xfrm>
            <a:off x="1493659" y="5877274"/>
            <a:ext cx="1835944" cy="720725"/>
          </a:xfrm>
          <a:prstGeom prst="roundRect">
            <a:avLst>
              <a:gd name="adj" fmla="val 16667"/>
            </a:avLst>
          </a:prstGeom>
          <a:solidFill>
            <a:srgbClr val="CCFF99"/>
          </a:solidFill>
          <a:ln w="5715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 dirty="0" err="1"/>
              <a:t>тёлю</a:t>
            </a:r>
            <a:endParaRPr lang="ru-RU" sz="3200" b="1" i="1" dirty="0"/>
          </a:p>
        </p:txBody>
      </p:sp>
    </p:spTree>
    <p:extLst>
      <p:ext uri="{BB962C8B-B14F-4D97-AF65-F5344CB8AC3E}">
        <p14:creationId xmlns:p14="http://schemas.microsoft.com/office/powerpoint/2010/main" xmlns="" val="3732705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0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0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308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0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1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5" dur="1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6" dur="1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1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3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30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" dur="2000" fill="hold"/>
                                        <p:tgtEl>
                                          <p:spTgt spid="308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0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308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5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30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7" dur="2000" fill="hold"/>
                                        <p:tgtEl>
                                          <p:spTgt spid="308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6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2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7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3080" grpId="0" animBg="1"/>
      <p:bldP spid="3082" grpId="0" animBg="1"/>
      <p:bldP spid="3083" grpId="0" animBg="1"/>
      <p:bldP spid="3084" grpId="0" animBg="1"/>
      <p:bldP spid="3085" grpId="0" animBg="1"/>
      <p:bldP spid="3086" grpId="0" animBg="1"/>
      <p:bldP spid="10" grpId="0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28596" y="1643050"/>
            <a:ext cx="7929618" cy="4608512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44770" y="210866"/>
            <a:ext cx="7699129" cy="1228998"/>
          </a:xfrm>
          <a:solidFill>
            <a:srgbClr val="92D05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marL="800100" indent="-800100" algn="ctr"/>
            <a:r>
              <a:rPr lang="ru-RU" sz="3800" b="1" dirty="0"/>
              <a:t/>
            </a:r>
            <a:br>
              <a:rPr lang="ru-RU" sz="3800" b="1" dirty="0"/>
            </a:br>
            <a:r>
              <a:rPr lang="ru-RU" sz="2700" b="1" dirty="0" err="1"/>
              <a:t>Бир</a:t>
            </a:r>
            <a:r>
              <a:rPr lang="ru-RU" sz="2700" b="1" dirty="0"/>
              <a:t> </a:t>
            </a:r>
            <a:r>
              <a:rPr lang="ru-RU" sz="2700" b="1" dirty="0" err="1"/>
              <a:t>бирден</a:t>
            </a:r>
            <a:r>
              <a:rPr lang="ru-RU" sz="2700" b="1" dirty="0"/>
              <a:t> </a:t>
            </a:r>
            <a:r>
              <a:rPr lang="ru-RU" sz="2700" b="1" dirty="0" err="1"/>
              <a:t>бир</a:t>
            </a:r>
            <a:r>
              <a:rPr lang="ru-RU" sz="2700" b="1" dirty="0"/>
              <a:t> </a:t>
            </a:r>
            <a:r>
              <a:rPr lang="ru-RU" sz="2700" b="1" dirty="0" err="1"/>
              <a:t>таууш</a:t>
            </a:r>
            <a:r>
              <a:rPr lang="ru-RU" sz="2700" b="1" dirty="0"/>
              <a:t> </a:t>
            </a:r>
            <a:r>
              <a:rPr lang="ru-RU" sz="2700" b="1" dirty="0" err="1"/>
              <a:t>бла</a:t>
            </a:r>
            <a:r>
              <a:rPr lang="ru-RU" sz="2700" b="1" dirty="0"/>
              <a:t> </a:t>
            </a:r>
            <a:r>
              <a:rPr lang="ru-RU" sz="2700" b="1" dirty="0" err="1"/>
              <a:t>айырылгъан</a:t>
            </a:r>
            <a:r>
              <a:rPr lang="ru-RU" sz="2700" b="1" dirty="0"/>
              <a:t> </a:t>
            </a:r>
            <a:r>
              <a:rPr lang="ru-RU" sz="2700" b="1" dirty="0" err="1"/>
              <a:t>сёзлени</a:t>
            </a:r>
            <a:r>
              <a:rPr lang="ru-RU" sz="2700" b="1" dirty="0"/>
              <a:t> </a:t>
            </a:r>
            <a:r>
              <a:rPr lang="ru-RU" sz="2700" b="1" dirty="0" err="1"/>
              <a:t>белгилегиз</a:t>
            </a:r>
            <a:r>
              <a:rPr lang="ru-RU" sz="3800" b="1" dirty="0"/>
              <a:t/>
            </a:r>
            <a:br>
              <a:rPr lang="ru-RU" sz="3800" b="1" dirty="0"/>
            </a:br>
            <a:r>
              <a:rPr lang="ru-RU" sz="3800" b="1" dirty="0"/>
              <a:t> 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2743192" cy="4114800"/>
          </a:xfrm>
        </p:spPr>
        <p:txBody>
          <a:bodyPr/>
          <a:lstStyle/>
          <a:p>
            <a:r>
              <a:rPr lang="ru-RU" sz="3200" b="1" dirty="0"/>
              <a:t>тон</a:t>
            </a:r>
          </a:p>
          <a:p>
            <a:r>
              <a:rPr lang="ru-RU" sz="3200" b="1" dirty="0"/>
              <a:t>бал</a:t>
            </a:r>
          </a:p>
          <a:p>
            <a:r>
              <a:rPr lang="ru-RU" sz="3200" b="1" dirty="0"/>
              <a:t>тана</a:t>
            </a:r>
          </a:p>
          <a:p>
            <a:r>
              <a:rPr lang="ru-RU" sz="3200" b="1" dirty="0" err="1"/>
              <a:t>къал</a:t>
            </a:r>
            <a:endParaRPr lang="ru-RU" sz="3200" b="1" dirty="0"/>
          </a:p>
          <a:p>
            <a:r>
              <a:rPr lang="ru-RU" sz="3200" b="1" dirty="0" err="1"/>
              <a:t>ана</a:t>
            </a:r>
            <a:endParaRPr lang="ru-RU" sz="3200" b="1" dirty="0"/>
          </a:p>
          <a:p>
            <a:r>
              <a:rPr lang="ru-RU" sz="3200" b="1" dirty="0" err="1"/>
              <a:t>тау</a:t>
            </a:r>
            <a:endParaRPr lang="ru-RU" sz="3200" b="1" dirty="0"/>
          </a:p>
          <a:p>
            <a:r>
              <a:rPr lang="ru-RU" sz="3200" b="1" dirty="0" err="1"/>
              <a:t>кёр</a:t>
            </a:r>
            <a:endParaRPr lang="ru-RU" sz="3200" b="1" dirty="0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981200"/>
            <a:ext cx="2209816" cy="4114800"/>
          </a:xfrm>
        </p:spPr>
        <p:txBody>
          <a:bodyPr/>
          <a:lstStyle/>
          <a:p>
            <a:r>
              <a:rPr lang="ru-RU" sz="3200" b="1" dirty="0" err="1"/>
              <a:t>ата</a:t>
            </a:r>
            <a:endParaRPr lang="ru-RU" sz="3200" b="1" dirty="0"/>
          </a:p>
          <a:p>
            <a:r>
              <a:rPr lang="ru-RU" sz="3200" b="1" dirty="0"/>
              <a:t>сал</a:t>
            </a:r>
          </a:p>
          <a:p>
            <a:r>
              <a:rPr lang="ru-RU" sz="3200" b="1" dirty="0"/>
              <a:t>тол</a:t>
            </a:r>
          </a:p>
          <a:p>
            <a:r>
              <a:rPr lang="ru-RU" sz="3200" b="1" dirty="0"/>
              <a:t>тар</a:t>
            </a:r>
          </a:p>
          <a:p>
            <a:r>
              <a:rPr lang="ru-RU" sz="3200" b="1" dirty="0"/>
              <a:t>бил</a:t>
            </a:r>
          </a:p>
          <a:p>
            <a:r>
              <a:rPr lang="ru-RU" sz="3200" b="1" dirty="0" err="1"/>
              <a:t>кир</a:t>
            </a:r>
            <a:endParaRPr lang="ru-RU" sz="3200" b="1" dirty="0"/>
          </a:p>
          <a:p>
            <a:r>
              <a:rPr lang="ru-RU" sz="3200" b="1" dirty="0"/>
              <a:t>сана</a:t>
            </a:r>
          </a:p>
          <a:p>
            <a:pPr>
              <a:buFont typeface="Wingdings" pitchFamily="2" charset="2"/>
              <a:buNone/>
            </a:pPr>
            <a:endParaRPr lang="ru-RU" sz="3200" b="1" dirty="0"/>
          </a:p>
          <a:p>
            <a:pPr>
              <a:buFont typeface="Wingdings" pitchFamily="2" charset="2"/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892966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102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" dur="500"/>
                                        <p:tgtEl>
                                          <p:spTgt spid="102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3" dur="500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8" dur="5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1" dur="500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6" dur="500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9" dur="500"/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4" dur="500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7" dur="500"/>
                                        <p:tgtEl>
                                          <p:spTgt spid="102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7786742" cy="11429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Оюн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«</a:t>
            </a:r>
            <a:r>
              <a:rPr lang="ru-RU" sz="3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Хар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сёзню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кесини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юйюне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кёчюр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1124744"/>
            <a:ext cx="8143932" cy="5161776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аппа</a:t>
            </a:r>
            <a:r>
              <a:rPr lang="ru-RU" sz="4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000" b="1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къоян</a:t>
            </a:r>
            <a:r>
              <a:rPr lang="ru-RU" sz="4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000" b="1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терек</a:t>
            </a:r>
            <a:r>
              <a:rPr lang="ru-RU" sz="4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бахча, </a:t>
            </a:r>
            <a:r>
              <a:rPr lang="ru-RU" sz="4000" b="1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шуёх</a:t>
            </a:r>
            <a:r>
              <a:rPr lang="ru-RU" sz="4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000" b="1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къыппа</a:t>
            </a:r>
            <a:endParaRPr lang="ru-RU" sz="4000" b="1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sz="3400" b="1" dirty="0" err="1" smtClean="0">
                <a:latin typeface="Times New Roman" pitchFamily="18" charset="0"/>
                <a:cs typeface="Times New Roman" pitchFamily="18" charset="0"/>
              </a:rPr>
              <a:t>Биринчи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b="1" dirty="0" err="1" smtClean="0">
                <a:latin typeface="Times New Roman" pitchFamily="18" charset="0"/>
                <a:cs typeface="Times New Roman" pitchFamily="18" charset="0"/>
              </a:rPr>
              <a:t>юйчюкге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400" b="1" dirty="0" err="1" smtClean="0">
                <a:latin typeface="Times New Roman" pitchFamily="18" charset="0"/>
                <a:cs typeface="Times New Roman" pitchFamily="18" charset="0"/>
              </a:rPr>
              <a:t>тауушлары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 да, </a:t>
            </a:r>
            <a:r>
              <a:rPr lang="ru-RU" sz="3400" b="1" dirty="0" err="1" smtClean="0">
                <a:latin typeface="Times New Roman" pitchFamily="18" charset="0"/>
                <a:cs typeface="Times New Roman" pitchFamily="18" charset="0"/>
              </a:rPr>
              <a:t>харфлары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 да </a:t>
            </a:r>
            <a:r>
              <a:rPr lang="ru-RU" sz="3400" b="1" dirty="0" err="1" smtClean="0">
                <a:latin typeface="Times New Roman" pitchFamily="18" charset="0"/>
                <a:cs typeface="Times New Roman" pitchFamily="18" charset="0"/>
              </a:rPr>
              <a:t>тенг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b="1" dirty="0" err="1" smtClean="0">
                <a:latin typeface="Times New Roman" pitchFamily="18" charset="0"/>
                <a:cs typeface="Times New Roman" pitchFamily="18" charset="0"/>
              </a:rPr>
              <a:t>болгъан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b="1" dirty="0" err="1" smtClean="0">
                <a:latin typeface="Times New Roman" pitchFamily="18" charset="0"/>
                <a:cs typeface="Times New Roman" pitchFamily="18" charset="0"/>
              </a:rPr>
              <a:t>сёзлени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v"/>
            </a:pPr>
            <a:r>
              <a:rPr lang="ru-RU" sz="3400" b="1" dirty="0" err="1" smtClean="0">
                <a:latin typeface="Times New Roman" pitchFamily="18" charset="0"/>
                <a:cs typeface="Times New Roman" pitchFamily="18" charset="0"/>
              </a:rPr>
              <a:t>Экинчиге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  – </a:t>
            </a:r>
            <a:r>
              <a:rPr lang="ru-RU" sz="3400" b="1" dirty="0" err="1" smtClean="0">
                <a:latin typeface="Times New Roman" pitchFamily="18" charset="0"/>
                <a:cs typeface="Times New Roman" pitchFamily="18" charset="0"/>
              </a:rPr>
              <a:t>тауушларындан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b="1" dirty="0" err="1" smtClean="0">
                <a:latin typeface="Times New Roman" pitchFamily="18" charset="0"/>
                <a:cs typeface="Times New Roman" pitchFamily="18" charset="0"/>
              </a:rPr>
              <a:t>харфлары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b="1" dirty="0" err="1" smtClean="0">
                <a:latin typeface="Times New Roman" pitchFamily="18" charset="0"/>
                <a:cs typeface="Times New Roman" pitchFamily="18" charset="0"/>
              </a:rPr>
              <a:t>кёп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b="1" dirty="0" err="1" smtClean="0">
                <a:latin typeface="Times New Roman" pitchFamily="18" charset="0"/>
                <a:cs typeface="Times New Roman" pitchFamily="18" charset="0"/>
              </a:rPr>
              <a:t>болгъан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b="1" dirty="0" err="1" smtClean="0">
                <a:latin typeface="Times New Roman" pitchFamily="18" charset="0"/>
                <a:cs typeface="Times New Roman" pitchFamily="18" charset="0"/>
              </a:rPr>
              <a:t>сёзлени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3400" b="1" dirty="0" err="1" smtClean="0">
                <a:latin typeface="Times New Roman" pitchFamily="18" charset="0"/>
                <a:cs typeface="Times New Roman" pitchFamily="18" charset="0"/>
              </a:rPr>
              <a:t>Ючюнчюге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400" b="1" dirty="0" err="1" smtClean="0">
                <a:latin typeface="Times New Roman" pitchFamily="18" charset="0"/>
                <a:cs typeface="Times New Roman" pitchFamily="18" charset="0"/>
              </a:rPr>
              <a:t>харфларындан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b="1" dirty="0" err="1" smtClean="0">
                <a:latin typeface="Times New Roman" pitchFamily="18" charset="0"/>
                <a:cs typeface="Times New Roman" pitchFamily="18" charset="0"/>
              </a:rPr>
              <a:t>тауушлары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b="1" dirty="0" err="1" smtClean="0">
                <a:latin typeface="Times New Roman" pitchFamily="18" charset="0"/>
                <a:cs typeface="Times New Roman" pitchFamily="18" charset="0"/>
              </a:rPr>
              <a:t>кёп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b="1" dirty="0" err="1" smtClean="0">
                <a:latin typeface="Times New Roman" pitchFamily="18" charset="0"/>
                <a:cs typeface="Times New Roman" pitchFamily="18" charset="0"/>
              </a:rPr>
              <a:t>болгъан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b="1" dirty="0" err="1" smtClean="0">
                <a:latin typeface="Times New Roman" pitchFamily="18" charset="0"/>
                <a:cs typeface="Times New Roman" pitchFamily="18" charset="0"/>
              </a:rPr>
              <a:t>сёзлени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519772" y="2265007"/>
            <a:ext cx="1188132" cy="1878373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085946" y="2276872"/>
            <a:ext cx="1188132" cy="186650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706126" y="2276872"/>
            <a:ext cx="1188132" cy="186650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Трапеция 11"/>
          <p:cNvSpPr/>
          <p:nvPr/>
        </p:nvSpPr>
        <p:spPr>
          <a:xfrm>
            <a:off x="2357754" y="1844824"/>
            <a:ext cx="1458162" cy="648072"/>
          </a:xfrm>
          <a:prstGeom prst="trapezoid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Трапеция 12"/>
          <p:cNvSpPr/>
          <p:nvPr/>
        </p:nvSpPr>
        <p:spPr>
          <a:xfrm>
            <a:off x="3923928" y="1844824"/>
            <a:ext cx="1458162" cy="648072"/>
          </a:xfrm>
          <a:prstGeom prst="trapezoi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Трапеция 14"/>
          <p:cNvSpPr/>
          <p:nvPr/>
        </p:nvSpPr>
        <p:spPr>
          <a:xfrm>
            <a:off x="5544108" y="1844824"/>
            <a:ext cx="1458162" cy="648072"/>
          </a:xfrm>
          <a:prstGeom prst="trapezoi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2735796" y="3068960"/>
            <a:ext cx="70207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2789802" y="3573016"/>
            <a:ext cx="6480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4301970" y="3068960"/>
            <a:ext cx="70207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4301970" y="3573016"/>
            <a:ext cx="70207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5922150" y="3068960"/>
            <a:ext cx="7560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5976156" y="3573016"/>
            <a:ext cx="70207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4071934" y="2628491"/>
            <a:ext cx="12472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аппа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071934" y="3233514"/>
            <a:ext cx="12858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къыппа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500299" y="2628491"/>
            <a:ext cx="12144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терек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2500299" y="3161457"/>
            <a:ext cx="12144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бахча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798078" y="3119299"/>
            <a:ext cx="12646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къоян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5798078" y="2627329"/>
            <a:ext cx="10951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шуёх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9112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7" grpId="0"/>
      <p:bldP spid="19" grpId="0"/>
      <p:bldP spid="22" grpId="0"/>
      <p:bldP spid="23" grpId="0"/>
      <p:bldP spid="2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167619"/>
            <a:ext cx="7786742" cy="1296144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err="1" smtClean="0"/>
              <a:t>Зынгырдауукъ</a:t>
            </a:r>
            <a:r>
              <a:rPr lang="ru-RU" sz="2800" b="1" dirty="0" smtClean="0"/>
              <a:t> </a:t>
            </a:r>
            <a:r>
              <a:rPr lang="ru-RU" sz="2800" b="1" dirty="0" err="1"/>
              <a:t>къысыкъ</a:t>
            </a:r>
            <a:r>
              <a:rPr lang="ru-RU" sz="2800" b="1" dirty="0"/>
              <a:t> </a:t>
            </a:r>
            <a:r>
              <a:rPr lang="ru-RU" sz="2800" b="1" dirty="0" err="1"/>
              <a:t>тауушла</a:t>
            </a:r>
            <a:r>
              <a:rPr lang="ru-RU" sz="2800" b="1" dirty="0"/>
              <a:t> </a:t>
            </a:r>
            <a:r>
              <a:rPr lang="ru-RU" sz="2800" b="1" dirty="0" err="1"/>
              <a:t>бла</a:t>
            </a:r>
            <a:r>
              <a:rPr lang="ru-RU" sz="2800" b="1" dirty="0"/>
              <a:t> </a:t>
            </a:r>
            <a:r>
              <a:rPr lang="ru-RU" sz="2800" b="1" dirty="0" err="1"/>
              <a:t>башланнган</a:t>
            </a:r>
            <a:r>
              <a:rPr lang="ru-RU" sz="2800" b="1" dirty="0"/>
              <a:t> </a:t>
            </a:r>
            <a:r>
              <a:rPr lang="ru-RU" sz="2800" b="1" dirty="0" err="1"/>
              <a:t>сёз</a:t>
            </a:r>
            <a:r>
              <a:rPr lang="ru-RU" sz="2800" b="1" dirty="0"/>
              <a:t> </a:t>
            </a:r>
            <a:r>
              <a:rPr lang="ru-RU" sz="2800" b="1" dirty="0" err="1" smtClean="0"/>
              <a:t>къауум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къайсы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булутдады</a:t>
            </a:r>
            <a:r>
              <a:rPr lang="ru-RU" sz="2800" b="1" dirty="0" smtClean="0"/>
              <a:t>.</a:t>
            </a:r>
            <a:endParaRPr lang="ru-RU" sz="2800" b="1" dirty="0"/>
          </a:p>
        </p:txBody>
      </p:sp>
      <p:sp>
        <p:nvSpPr>
          <p:cNvPr id="4" name="Облако 3"/>
          <p:cNvSpPr/>
          <p:nvPr/>
        </p:nvSpPr>
        <p:spPr>
          <a:xfrm>
            <a:off x="1006943" y="1591452"/>
            <a:ext cx="2646294" cy="2623366"/>
          </a:xfrm>
          <a:prstGeom prst="cloud">
            <a:avLst/>
          </a:prstGeom>
          <a:solidFill>
            <a:srgbClr val="FFFF00"/>
          </a:solidFill>
          <a:effectLst>
            <a:glow rad="139700">
              <a:schemeClr val="accent3">
                <a:satMod val="175000"/>
                <a:alpha val="40000"/>
              </a:schemeClr>
            </a:glow>
          </a:effectLst>
          <a:scene3d>
            <a:camera prst="isometricOffAxis1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бауур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къар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зурнук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Облако 4"/>
          <p:cNvSpPr/>
          <p:nvPr/>
        </p:nvSpPr>
        <p:spPr>
          <a:xfrm>
            <a:off x="4950042" y="1484784"/>
            <a:ext cx="3122420" cy="2808312"/>
          </a:xfrm>
          <a:prstGeom prst="cloud">
            <a:avLst/>
          </a:prstGeom>
          <a:solidFill>
            <a:srgbClr val="148A1F"/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isometricOffAxis1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балтуз</a:t>
            </a:r>
            <a:endParaRPr lang="ru-RU" sz="3200" b="1" dirty="0" smtClean="0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гаккы</a:t>
            </a:r>
            <a:endParaRPr lang="ru-RU" sz="3200" b="1" dirty="0" smtClean="0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жамычы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6" name="Облако 5"/>
          <p:cNvSpPr/>
          <p:nvPr/>
        </p:nvSpPr>
        <p:spPr>
          <a:xfrm rot="21177825">
            <a:off x="2573778" y="3861048"/>
            <a:ext cx="2916324" cy="2282596"/>
          </a:xfrm>
          <a:prstGeom prst="cloud">
            <a:avLst/>
          </a:prstGeom>
          <a:solidFill>
            <a:schemeClr val="accent5"/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perspectiveHeroicExtreme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3200" b="1" dirty="0" err="1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кериуан</a:t>
            </a:r>
            <a:r>
              <a:rPr lang="ru-RU" sz="3200" b="1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пелиуан</a:t>
            </a:r>
            <a:r>
              <a:rPr lang="ru-RU" sz="3200" b="1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200" b="1" dirty="0" smtClean="0">
                <a:solidFill>
                  <a:srgbClr val="0033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тала</a:t>
            </a:r>
            <a:endParaRPr lang="ru-RU" sz="4000" b="1" dirty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sz="quarter" idx="1"/>
          </p:nvPr>
        </p:nvSpPr>
        <p:spPr bwMode="auto">
          <a:xfrm flipV="1">
            <a:off x="3005827" y="7101408"/>
            <a:ext cx="124213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sz="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2969068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 animBg="1"/>
      <p:bldP spid="5" grpId="0" build="allAtOnce" animBg="1"/>
      <p:bldP spid="6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167619"/>
            <a:ext cx="7786742" cy="1296144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err="1" smtClean="0"/>
              <a:t>Тунакы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къысыкъ</a:t>
            </a:r>
            <a:r>
              <a:rPr lang="ru-RU" sz="2800" b="1" dirty="0" smtClean="0"/>
              <a:t> </a:t>
            </a:r>
            <a:r>
              <a:rPr lang="ru-RU" sz="2800" b="1" dirty="0" err="1"/>
              <a:t>тауушла</a:t>
            </a:r>
            <a:r>
              <a:rPr lang="ru-RU" sz="2800" b="1" dirty="0"/>
              <a:t> </a:t>
            </a:r>
            <a:r>
              <a:rPr lang="ru-RU" sz="2800" b="1" dirty="0" err="1"/>
              <a:t>бла</a:t>
            </a:r>
            <a:r>
              <a:rPr lang="ru-RU" sz="2800" b="1" dirty="0"/>
              <a:t> </a:t>
            </a:r>
            <a:r>
              <a:rPr lang="ru-RU" sz="2800" b="1" dirty="0" err="1"/>
              <a:t>башланнган</a:t>
            </a:r>
            <a:r>
              <a:rPr lang="ru-RU" sz="2800" b="1" dirty="0"/>
              <a:t> </a:t>
            </a:r>
            <a:r>
              <a:rPr lang="ru-RU" sz="2800" b="1" dirty="0" err="1"/>
              <a:t>сёз</a:t>
            </a:r>
            <a:r>
              <a:rPr lang="ru-RU" sz="2800" b="1" dirty="0"/>
              <a:t> </a:t>
            </a:r>
            <a:r>
              <a:rPr lang="ru-RU" sz="2800" b="1" dirty="0" err="1" smtClean="0"/>
              <a:t>къауум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къайсы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булутдады</a:t>
            </a:r>
            <a:r>
              <a:rPr lang="ru-RU" sz="2800" b="1" dirty="0" smtClean="0"/>
              <a:t>.</a:t>
            </a:r>
            <a:endParaRPr lang="ru-RU" sz="2800" b="1" dirty="0"/>
          </a:p>
        </p:txBody>
      </p:sp>
      <p:sp>
        <p:nvSpPr>
          <p:cNvPr id="4" name="Облако 3"/>
          <p:cNvSpPr/>
          <p:nvPr/>
        </p:nvSpPr>
        <p:spPr>
          <a:xfrm>
            <a:off x="1006943" y="1591452"/>
            <a:ext cx="2646294" cy="2623366"/>
          </a:xfrm>
          <a:prstGeom prst="cloud">
            <a:avLst/>
          </a:prstGeom>
          <a:solidFill>
            <a:srgbClr val="FFFF00"/>
          </a:solidFill>
          <a:effectLst>
            <a:glow rad="139700">
              <a:schemeClr val="accent3">
                <a:satMod val="175000"/>
                <a:alpha val="40000"/>
              </a:schemeClr>
            </a:glow>
          </a:effectLst>
          <a:scene3d>
            <a:camera prst="isometricOffAxis1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таууш</a:t>
            </a:r>
            <a:endPara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къар</a:t>
            </a:r>
            <a:endPara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чана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Облако 4"/>
          <p:cNvSpPr/>
          <p:nvPr/>
        </p:nvSpPr>
        <p:spPr>
          <a:xfrm>
            <a:off x="4950042" y="1484784"/>
            <a:ext cx="3122420" cy="2808312"/>
          </a:xfrm>
          <a:prstGeom prst="cloud">
            <a:avLst/>
          </a:prstGeom>
          <a:solidFill>
            <a:srgbClr val="148A1F"/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isometricOffAxis1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бузоу</a:t>
            </a:r>
            <a:endParaRPr lang="ru-RU" sz="3200" b="1" dirty="0" smtClean="0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жулдуз</a:t>
            </a:r>
            <a:endParaRPr lang="ru-RU" sz="3200" b="1" dirty="0" smtClean="0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къыш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6" name="Облако 5"/>
          <p:cNvSpPr/>
          <p:nvPr/>
        </p:nvSpPr>
        <p:spPr>
          <a:xfrm rot="21177825">
            <a:off x="2573778" y="3861048"/>
            <a:ext cx="2916324" cy="2282596"/>
          </a:xfrm>
          <a:prstGeom prst="cloud">
            <a:avLst/>
          </a:prstGeom>
          <a:solidFill>
            <a:schemeClr val="accent5"/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perspectiveHeroicExtreme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тауукъ</a:t>
            </a:r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дарман</a:t>
            </a:r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заман</a:t>
            </a:r>
            <a:endParaRPr lang="ru-RU" sz="4000" b="1" dirty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sz="quarter" idx="1"/>
          </p:nvPr>
        </p:nvSpPr>
        <p:spPr bwMode="auto">
          <a:xfrm flipV="1">
            <a:off x="3005827" y="7101408"/>
            <a:ext cx="124213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sz="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2969068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 animBg="1"/>
      <p:bldP spid="5" grpId="0" build="allAtOnce" animBg="1"/>
      <p:bldP spid="6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Солнце"/>
          <p:cNvPicPr>
            <a:picLocks noChangeAspect="1" noChangeArrowheads="1" noCrop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36" y="1857364"/>
            <a:ext cx="3810000" cy="3810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714744" y="1071546"/>
            <a:ext cx="511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 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357290" y="500042"/>
            <a:ext cx="553570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Физминутка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5176854"/>
          </a:xfrm>
        </p:spPr>
        <p:txBody>
          <a:bodyPr/>
          <a:lstStyle/>
          <a:p>
            <a:r>
              <a:rPr lang="ru-RU" i="1" dirty="0" err="1" smtClean="0"/>
              <a:t>Юй</a:t>
            </a:r>
            <a:r>
              <a:rPr lang="ru-RU" i="1" dirty="0" smtClean="0"/>
              <a:t> </a:t>
            </a:r>
            <a:r>
              <a:rPr lang="ru-RU" i="1" dirty="0" err="1" smtClean="0"/>
              <a:t>ишге</a:t>
            </a:r>
            <a:r>
              <a:rPr lang="ru-RU" i="1" dirty="0" smtClean="0"/>
              <a:t> </a:t>
            </a:r>
            <a:r>
              <a:rPr lang="ru-RU" i="1" dirty="0" err="1" smtClean="0"/>
              <a:t>къарайыкъ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sz="2800" i="1" dirty="0" err="1" smtClean="0"/>
              <a:t>Алфавитни</a:t>
            </a:r>
            <a:r>
              <a:rPr lang="ru-RU" sz="2800" i="1" dirty="0" smtClean="0"/>
              <a:t> </a:t>
            </a:r>
            <a:r>
              <a:rPr lang="ru-RU" sz="2800" i="1" dirty="0" err="1" smtClean="0"/>
              <a:t>кёлден</a:t>
            </a:r>
            <a:r>
              <a:rPr lang="ru-RU" sz="2800" i="1" dirty="0" smtClean="0"/>
              <a:t> </a:t>
            </a:r>
            <a:r>
              <a:rPr lang="ru-RU" sz="2800" i="1" dirty="0" err="1" smtClean="0"/>
              <a:t>билирге</a:t>
            </a:r>
            <a:r>
              <a:rPr lang="ru-RU" sz="2800" i="1" dirty="0" smtClean="0"/>
              <a:t>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Китап</a:t>
            </a:r>
            <a:r>
              <a:rPr lang="ru-RU" dirty="0" smtClean="0"/>
              <a:t> </a:t>
            </a:r>
            <a:r>
              <a:rPr lang="ru-RU" dirty="0" err="1" smtClean="0"/>
              <a:t>бла</a:t>
            </a:r>
            <a:r>
              <a:rPr lang="ru-RU" dirty="0" smtClean="0"/>
              <a:t> </a:t>
            </a:r>
            <a:r>
              <a:rPr lang="ru-RU" dirty="0" err="1" smtClean="0"/>
              <a:t>ишлеу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https://i.ytimg.com/vi/LCHZTgasQ3Y/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143116"/>
            <a:ext cx="5572164" cy="31343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0"/>
            <a:ext cx="6800876" cy="1142984"/>
          </a:xfrm>
        </p:spPr>
        <p:txBody>
          <a:bodyPr>
            <a:normAutofit/>
          </a:bodyPr>
          <a:lstStyle/>
          <a:p>
            <a:pPr algn="ctr"/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Дерсни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ахырында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764704"/>
            <a:ext cx="8001056" cy="5760640"/>
          </a:xfrm>
        </p:spPr>
        <p:txBody>
          <a:bodyPr>
            <a:normAutofit/>
          </a:bodyPr>
          <a:lstStyle/>
          <a:p>
            <a:pPr algn="ctr" fontAlgn="t">
              <a:buNone/>
            </a:pPr>
            <a:r>
              <a:rPr lang="ru-RU" sz="4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t">
              <a:buFont typeface="Wingdings" pitchFamily="2" charset="2"/>
              <a:buChar char="v"/>
            </a:pPr>
            <a:r>
              <a:rPr lang="ru-RU" sz="33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Мен </a:t>
            </a:r>
            <a:r>
              <a:rPr lang="ru-RU" sz="33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дерсде</a:t>
            </a:r>
            <a:r>
              <a:rPr lang="ru-RU" sz="33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жаратханма</a:t>
            </a:r>
            <a:r>
              <a:rPr lang="ru-RU" sz="33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pPr fontAlgn="t">
              <a:buNone/>
            </a:pPr>
            <a:endParaRPr lang="ru-RU" sz="33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t">
              <a:buFont typeface="Wingdings" pitchFamily="2" charset="2"/>
              <a:buChar char="v"/>
            </a:pPr>
            <a:r>
              <a:rPr lang="ru-RU" sz="33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Мен </a:t>
            </a:r>
            <a:r>
              <a:rPr lang="ru-RU" sz="33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дерсде</a:t>
            </a:r>
            <a:r>
              <a:rPr lang="ru-RU" sz="33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жаратмагъанма</a:t>
            </a:r>
            <a:r>
              <a:rPr lang="ru-RU" sz="33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……</a:t>
            </a:r>
            <a:endParaRPr lang="ru-RU" sz="33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fontAlgn="t">
              <a:buNone/>
            </a:pPr>
            <a:endParaRPr lang="ru-RU" sz="33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3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683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4176722"/>
          </a:xfrm>
        </p:spPr>
        <p:txBody>
          <a:bodyPr/>
          <a:lstStyle/>
          <a:p>
            <a:r>
              <a:rPr lang="ru-RU" dirty="0" err="1" smtClean="0"/>
              <a:t>Юй</a:t>
            </a:r>
            <a:r>
              <a:rPr lang="ru-RU" dirty="0" smtClean="0"/>
              <a:t> </a:t>
            </a:r>
            <a:r>
              <a:rPr lang="ru-RU" dirty="0" err="1" smtClean="0"/>
              <a:t>дерс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52 </a:t>
            </a:r>
            <a:r>
              <a:rPr lang="ru-RU" dirty="0" err="1" smtClean="0"/>
              <a:t>бетде</a:t>
            </a:r>
            <a:r>
              <a:rPr lang="ru-RU" dirty="0" smtClean="0"/>
              <a:t> 74-чю </a:t>
            </a:r>
            <a:r>
              <a:rPr lang="ru-RU" dirty="0" err="1" smtClean="0"/>
              <a:t>ишни</a:t>
            </a:r>
            <a:r>
              <a:rPr lang="ru-RU" dirty="0" smtClean="0"/>
              <a:t> </a:t>
            </a:r>
            <a:r>
              <a:rPr lang="ru-RU" dirty="0" err="1" smtClean="0"/>
              <a:t>толтурургъа</a:t>
            </a:r>
            <a:r>
              <a:rPr lang="ru-RU" dirty="0" smtClean="0"/>
              <a:t> .</a:t>
            </a:r>
            <a:br>
              <a:rPr lang="ru-RU" dirty="0" smtClean="0"/>
            </a:br>
            <a:r>
              <a:rPr lang="ru-RU" dirty="0" err="1" smtClean="0"/>
              <a:t>Жорукъланы</a:t>
            </a:r>
            <a:r>
              <a:rPr lang="ru-RU" dirty="0" smtClean="0"/>
              <a:t> </a:t>
            </a:r>
            <a:r>
              <a:rPr lang="ru-RU" dirty="0" err="1" smtClean="0"/>
              <a:t>къайтарыргъа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143000" y="0"/>
            <a:ext cx="6858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69636" name="Picture 4" descr="Рисунок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428736"/>
            <a:ext cx="6368654" cy="5062538"/>
          </a:xfrm>
          <a:prstGeom prst="rect">
            <a:avLst/>
          </a:prstGeom>
          <a:noFill/>
        </p:spPr>
      </p:pic>
      <p:pic>
        <p:nvPicPr>
          <p:cNvPr id="69637" name="Picture 5" descr="Рисунок1"/>
          <p:cNvPicPr>
            <a:picLocks noChangeAspect="1" noChangeArrowheads="1"/>
          </p:cNvPicPr>
          <p:nvPr/>
        </p:nvPicPr>
        <p:blipFill>
          <a:blip r:embed="rId2"/>
          <a:srcRect l="60095" t="1703" r="19098" b="81055"/>
          <a:stretch>
            <a:fillRect/>
          </a:stretch>
        </p:blipFill>
        <p:spPr bwMode="auto">
          <a:xfrm>
            <a:off x="5214942" y="1428738"/>
            <a:ext cx="1295402" cy="782637"/>
          </a:xfrm>
          <a:prstGeom prst="rect">
            <a:avLst/>
          </a:prstGeom>
          <a:solidFill>
            <a:schemeClr val="bg1"/>
          </a:solidFill>
          <a:ln w="9525">
            <a:solidFill>
              <a:srgbClr val="990000"/>
            </a:solidFill>
            <a:miter lim="800000"/>
            <a:headEnd/>
            <a:tailEnd/>
          </a:ln>
        </p:spPr>
      </p:pic>
      <p:pic>
        <p:nvPicPr>
          <p:cNvPr id="69638" name="Picture 6" descr="Рисунок1"/>
          <p:cNvPicPr>
            <a:picLocks noChangeAspect="1" noChangeArrowheads="1"/>
          </p:cNvPicPr>
          <p:nvPr/>
        </p:nvPicPr>
        <p:blipFill>
          <a:blip r:embed="rId2"/>
          <a:srcRect l="23706" t="32925" r="54253" b="50015"/>
          <a:stretch>
            <a:fillRect/>
          </a:stretch>
        </p:blipFill>
        <p:spPr bwMode="auto">
          <a:xfrm>
            <a:off x="2911066" y="3071810"/>
            <a:ext cx="1403747" cy="863600"/>
          </a:xfrm>
          <a:prstGeom prst="rect">
            <a:avLst/>
          </a:prstGeom>
          <a:noFill/>
          <a:ln w="9525">
            <a:solidFill>
              <a:srgbClr val="990000"/>
            </a:solidFill>
            <a:miter lim="800000"/>
            <a:headEnd/>
            <a:tailEnd/>
          </a:ln>
        </p:spPr>
      </p:pic>
      <p:pic>
        <p:nvPicPr>
          <p:cNvPr id="69639" name="Picture 7" descr="Рисунок1"/>
          <p:cNvPicPr>
            <a:picLocks noChangeAspect="1" noChangeArrowheads="1"/>
          </p:cNvPicPr>
          <p:nvPr/>
        </p:nvPicPr>
        <p:blipFill>
          <a:blip r:embed="rId2"/>
          <a:srcRect l="5888" t="49985" r="74614" b="32956"/>
          <a:stretch>
            <a:fillRect/>
          </a:stretch>
        </p:blipFill>
        <p:spPr bwMode="auto">
          <a:xfrm>
            <a:off x="1678761" y="3929066"/>
            <a:ext cx="1241822" cy="863600"/>
          </a:xfrm>
          <a:prstGeom prst="rect">
            <a:avLst/>
          </a:prstGeom>
          <a:noFill/>
          <a:ln w="9525">
            <a:solidFill>
              <a:srgbClr val="990000"/>
            </a:solidFill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321703" y="0"/>
            <a:ext cx="4447016" cy="92333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Алфавит</a:t>
            </a:r>
          </a:p>
        </p:txBody>
      </p:sp>
    </p:spTree>
    <p:extLst>
      <p:ext uri="{BB962C8B-B14F-4D97-AF65-F5344CB8AC3E}">
        <p14:creationId xmlns:p14="http://schemas.microsoft.com/office/powerpoint/2010/main" xmlns="" val="2927725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9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9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9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9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28662" y="857233"/>
            <a:ext cx="737190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err="1" smtClean="0"/>
              <a:t>Тазажазма</a:t>
            </a:r>
            <a:r>
              <a:rPr lang="ru-RU" sz="4000" b="1" dirty="0" smtClean="0"/>
              <a:t>:</a:t>
            </a:r>
            <a:endParaRPr lang="ru-RU" sz="4400" dirty="0" smtClean="0"/>
          </a:p>
          <a:p>
            <a:pPr algn="ctr">
              <a:lnSpc>
                <a:spcPct val="200000"/>
              </a:lnSpc>
            </a:pP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а, о, у, </a:t>
            </a:r>
            <a:r>
              <a:rPr lang="ru-RU" sz="4400" b="1" i="1" dirty="0" err="1" smtClean="0"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b="1" i="1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, э, и</a:t>
            </a:r>
            <a:endParaRPr lang="ru-RU" sz="4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1928802"/>
            <a:ext cx="592935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u="sng" dirty="0" smtClean="0">
                <a:latin typeface="Times New Roman" pitchFamily="18" charset="0"/>
                <a:cs typeface="Times New Roman" pitchFamily="18" charset="0"/>
              </a:rPr>
              <a:t>а,  о,  у,  </a:t>
            </a:r>
            <a:r>
              <a:rPr lang="ru-RU" sz="4000" b="1" i="1" u="sng" dirty="0" err="1" smtClean="0"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4000" b="1" i="1" u="sng" dirty="0" smtClean="0">
                <a:latin typeface="Times New Roman" pitchFamily="18" charset="0"/>
                <a:cs typeface="Times New Roman" pitchFamily="18" charset="0"/>
              </a:rPr>
              <a:t>,  э,  и</a:t>
            </a:r>
          </a:p>
          <a:p>
            <a:endParaRPr lang="ru-RU" sz="4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i="1" u="sng" dirty="0" smtClean="0">
                <a:latin typeface="Times New Roman" pitchFamily="18" charset="0"/>
                <a:cs typeface="Times New Roman" pitchFamily="18" charset="0"/>
              </a:rPr>
              <a:t> ан,  он,  </a:t>
            </a:r>
            <a:r>
              <a:rPr lang="ru-RU" sz="4000" b="1" i="1" u="sng" dirty="0" err="1" smtClean="0">
                <a:latin typeface="Times New Roman" pitchFamily="18" charset="0"/>
                <a:cs typeface="Times New Roman" pitchFamily="18" charset="0"/>
              </a:rPr>
              <a:t>ун</a:t>
            </a:r>
            <a:r>
              <a:rPr lang="ru-RU" sz="4000" b="1" i="1" u="sng" dirty="0" smtClean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4000" b="1" i="1" u="sng" dirty="0" err="1" smtClean="0">
                <a:latin typeface="Times New Roman" pitchFamily="18" charset="0"/>
                <a:cs typeface="Times New Roman" pitchFamily="18" charset="0"/>
              </a:rPr>
              <a:t>ын</a:t>
            </a:r>
            <a:r>
              <a:rPr lang="ru-RU" sz="4000" b="1" i="1" u="sng" dirty="0" smtClean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4000" b="1" i="1" u="sng" dirty="0" err="1" smtClean="0">
                <a:latin typeface="Times New Roman" pitchFamily="18" charset="0"/>
                <a:cs typeface="Times New Roman" pitchFamily="18" charset="0"/>
              </a:rPr>
              <a:t>эн</a:t>
            </a:r>
            <a:r>
              <a:rPr lang="ru-RU" sz="4000" b="1" i="1" u="sng" dirty="0" smtClean="0">
                <a:latin typeface="Times New Roman" pitchFamily="18" charset="0"/>
                <a:cs typeface="Times New Roman" pitchFamily="18" charset="0"/>
              </a:rPr>
              <a:t>,  ин</a:t>
            </a:r>
            <a:endParaRPr lang="ru-RU" sz="4000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28794" y="642919"/>
            <a:ext cx="45005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err="1" smtClean="0"/>
              <a:t>Тазажазма</a:t>
            </a:r>
            <a:r>
              <a:rPr lang="ru-RU" sz="3600" b="1" dirty="0" smtClean="0"/>
              <a:t>:</a:t>
            </a:r>
            <a:endParaRPr lang="ru-RU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64332" y="1219200"/>
            <a:ext cx="3807619" cy="4886325"/>
          </a:xfrm>
          <a:ln w="5715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3200" b="1" dirty="0" err="1"/>
              <a:t>Биз</a:t>
            </a:r>
            <a:r>
              <a:rPr lang="ru-RU" sz="3200" b="1" dirty="0"/>
              <a:t> </a:t>
            </a:r>
            <a:r>
              <a:rPr lang="ru-RU" sz="3200" b="1" dirty="0" err="1"/>
              <a:t>аны</a:t>
            </a:r>
            <a:r>
              <a:rPr lang="ru-RU" sz="3200" b="1" dirty="0"/>
              <a:t> </a:t>
            </a:r>
            <a:r>
              <a:rPr lang="ru-RU" sz="3200" b="1" dirty="0" err="1"/>
              <a:t>кёрмейбиз</a:t>
            </a:r>
            <a:r>
              <a:rPr lang="ru-RU" sz="3200" b="1" dirty="0"/>
              <a:t>,</a:t>
            </a:r>
          </a:p>
          <a:p>
            <a:pPr>
              <a:buFont typeface="Wingdings" pitchFamily="2" charset="2"/>
              <a:buNone/>
            </a:pPr>
            <a:r>
              <a:rPr lang="ru-RU" sz="3200" b="1" dirty="0" err="1"/>
              <a:t>Къолгъа</a:t>
            </a:r>
            <a:r>
              <a:rPr lang="ru-RU" sz="3200" b="1" dirty="0"/>
              <a:t> да </a:t>
            </a:r>
            <a:r>
              <a:rPr lang="ru-RU" sz="3200" b="1" dirty="0" err="1"/>
              <a:t>алалмайбыз</a:t>
            </a:r>
            <a:r>
              <a:rPr lang="ru-RU" sz="3200" b="1" dirty="0"/>
              <a:t>,</a:t>
            </a:r>
          </a:p>
          <a:p>
            <a:pPr>
              <a:buFont typeface="Wingdings" pitchFamily="2" charset="2"/>
              <a:buNone/>
            </a:pPr>
            <a:r>
              <a:rPr lang="ru-RU" sz="3200" b="1" dirty="0" err="1"/>
              <a:t>Эшитген</a:t>
            </a:r>
            <a:r>
              <a:rPr lang="ru-RU" sz="3200" b="1" dirty="0"/>
              <a:t> а </a:t>
            </a:r>
            <a:r>
              <a:rPr lang="ru-RU" sz="3200" b="1" dirty="0" err="1"/>
              <a:t>эталабыз</a:t>
            </a:r>
            <a:r>
              <a:rPr lang="ru-RU" sz="3200" b="1" dirty="0"/>
              <a:t>.</a:t>
            </a:r>
          </a:p>
          <a:p>
            <a:pPr algn="r">
              <a:buFont typeface="Wingdings" pitchFamily="2" charset="2"/>
              <a:buNone/>
            </a:pPr>
            <a:endParaRPr lang="ru-RU" sz="3600" b="1" i="1" dirty="0">
              <a:solidFill>
                <a:schemeClr val="accent1">
                  <a:lumMod val="75000"/>
                </a:schemeClr>
              </a:solidFill>
            </a:endParaRPr>
          </a:p>
          <a:p>
            <a:pPr algn="r">
              <a:buFont typeface="Wingdings" pitchFamily="2" charset="2"/>
              <a:buNone/>
            </a:pPr>
            <a:r>
              <a:rPr lang="ru-RU" sz="3600" b="1" i="1" dirty="0" err="1">
                <a:solidFill>
                  <a:schemeClr val="accent1">
                    <a:lumMod val="75000"/>
                  </a:schemeClr>
                </a:solidFill>
              </a:rPr>
              <a:t>Таууш</a:t>
            </a:r>
            <a:r>
              <a:rPr lang="ru-RU" sz="3600" b="1" dirty="0"/>
              <a:t> 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521994" y="1247776"/>
            <a:ext cx="4155281" cy="4878389"/>
          </a:xfrm>
          <a:ln w="5715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ru-RU" sz="2600" b="1" dirty="0" err="1"/>
              <a:t>Къарала</a:t>
            </a:r>
            <a:r>
              <a:rPr lang="ru-RU" sz="2600" b="1" dirty="0"/>
              <a:t>, </a:t>
            </a:r>
            <a:r>
              <a:rPr lang="ru-RU" sz="2600" b="1" dirty="0" err="1"/>
              <a:t>къынгырла</a:t>
            </a:r>
            <a:r>
              <a:rPr lang="ru-RU" sz="2600" b="1" dirty="0"/>
              <a:t>,</a:t>
            </a:r>
          </a:p>
          <a:p>
            <a:pPr>
              <a:buFont typeface="Wingdings" pitchFamily="2" charset="2"/>
              <a:buNone/>
            </a:pPr>
            <a:r>
              <a:rPr lang="ru-RU" sz="2600" b="1" dirty="0" err="1"/>
              <a:t>Туугъанларындан</a:t>
            </a:r>
            <a:r>
              <a:rPr lang="ru-RU" sz="2600" b="1" dirty="0"/>
              <a:t> да </a:t>
            </a:r>
            <a:r>
              <a:rPr lang="ru-RU" sz="2600" b="1" dirty="0" err="1"/>
              <a:t>сангыраула</a:t>
            </a:r>
            <a:r>
              <a:rPr lang="ru-RU" sz="2600" b="1" dirty="0"/>
              <a:t>. </a:t>
            </a:r>
          </a:p>
          <a:p>
            <a:pPr>
              <a:buFont typeface="Wingdings" pitchFamily="2" charset="2"/>
              <a:buNone/>
            </a:pPr>
            <a:r>
              <a:rPr lang="ru-RU" sz="2600" b="1" dirty="0" err="1"/>
              <a:t>Бир</a:t>
            </a:r>
            <a:r>
              <a:rPr lang="ru-RU" sz="2600" b="1" dirty="0"/>
              <a:t> </a:t>
            </a:r>
            <a:r>
              <a:rPr lang="ru-RU" sz="2600" b="1" dirty="0" err="1"/>
              <a:t>бири</a:t>
            </a:r>
            <a:r>
              <a:rPr lang="ru-RU" sz="2600" b="1" dirty="0"/>
              <a:t> </a:t>
            </a:r>
            <a:r>
              <a:rPr lang="ru-RU" sz="2600" b="1" dirty="0" err="1"/>
              <a:t>ызларындан</a:t>
            </a:r>
            <a:r>
              <a:rPr lang="ru-RU" sz="2600" b="1" dirty="0"/>
              <a:t> </a:t>
            </a:r>
            <a:r>
              <a:rPr lang="ru-RU" sz="2600" b="1" dirty="0" err="1"/>
              <a:t>сюелгенлей</a:t>
            </a:r>
            <a:r>
              <a:rPr lang="ru-RU" sz="2600" b="1" dirty="0"/>
              <a:t> а </a:t>
            </a:r>
            <a:r>
              <a:rPr lang="ru-RU" sz="2600" b="1" dirty="0" err="1"/>
              <a:t>сёлешип</a:t>
            </a:r>
            <a:r>
              <a:rPr lang="ru-RU" sz="2600" b="1" dirty="0"/>
              <a:t> </a:t>
            </a:r>
            <a:r>
              <a:rPr lang="ru-RU" sz="2600" b="1" dirty="0" err="1"/>
              <a:t>башларла</a:t>
            </a:r>
            <a:r>
              <a:rPr lang="ru-RU" sz="2600" b="1" dirty="0"/>
              <a:t>.</a:t>
            </a:r>
          </a:p>
          <a:p>
            <a:pPr algn="r">
              <a:buFont typeface="Wingdings" pitchFamily="2" charset="2"/>
              <a:buNone/>
            </a:pPr>
            <a:r>
              <a:rPr lang="ru-RU" sz="3600" b="1" i="1" dirty="0" err="1">
                <a:solidFill>
                  <a:schemeClr val="accent1">
                    <a:lumMod val="75000"/>
                  </a:schemeClr>
                </a:solidFill>
              </a:rPr>
              <a:t>Харфла</a:t>
            </a:r>
            <a:r>
              <a:rPr lang="ru-RU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3892502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1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61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500034" y="357166"/>
            <a:ext cx="8143932" cy="59293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500166" y="548680"/>
            <a:ext cx="5857916" cy="1440160"/>
          </a:xfrm>
          <a:prstGeom prst="ellipse">
            <a:avLst/>
          </a:prstGeom>
          <a:solidFill>
            <a:srgbClr val="92D05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cap="all" dirty="0" err="1" smtClean="0"/>
              <a:t>Тауушла</a:t>
            </a:r>
            <a:r>
              <a:rPr lang="ru-RU" sz="3600" b="1" cap="all" dirty="0" smtClean="0"/>
              <a:t> </a:t>
            </a:r>
            <a:r>
              <a:rPr lang="ru-RU" sz="3600" b="1" cap="all" dirty="0" err="1" smtClean="0"/>
              <a:t>боладыла</a:t>
            </a:r>
            <a:endParaRPr lang="ru-RU" sz="3600" b="1" cap="all" dirty="0"/>
          </a:p>
        </p:txBody>
      </p:sp>
      <p:sp>
        <p:nvSpPr>
          <p:cNvPr id="7" name="Овал 6"/>
          <p:cNvSpPr/>
          <p:nvPr/>
        </p:nvSpPr>
        <p:spPr>
          <a:xfrm>
            <a:off x="4734018" y="3357562"/>
            <a:ext cx="3051720" cy="19288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cap="all" dirty="0" err="1"/>
              <a:t>Къысыкъла</a:t>
            </a:r>
            <a:r>
              <a:rPr lang="ru-RU" sz="2000" dirty="0"/>
              <a:t> </a:t>
            </a:r>
          </a:p>
        </p:txBody>
      </p:sp>
      <p:sp>
        <p:nvSpPr>
          <p:cNvPr id="8" name="Овал 7"/>
          <p:cNvSpPr/>
          <p:nvPr/>
        </p:nvSpPr>
        <p:spPr>
          <a:xfrm>
            <a:off x="1285852" y="3429000"/>
            <a:ext cx="3005194" cy="1928826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cap="all" dirty="0" err="1"/>
              <a:t>Ачыкъла</a:t>
            </a:r>
            <a:r>
              <a:rPr lang="ru-RU" sz="4400" dirty="0"/>
              <a:t> </a:t>
            </a: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5166066" y="1988840"/>
            <a:ext cx="1620180" cy="1512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2897814" y="1988840"/>
            <a:ext cx="1674186" cy="14401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091578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500034" y="357166"/>
            <a:ext cx="8143932" cy="59293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500166" y="548680"/>
            <a:ext cx="5857916" cy="1737312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cap="all" dirty="0" err="1" smtClean="0"/>
              <a:t>Ачыкъ</a:t>
            </a:r>
            <a:r>
              <a:rPr lang="ru-RU" sz="3600" b="1" cap="all" dirty="0" smtClean="0"/>
              <a:t> </a:t>
            </a:r>
            <a:r>
              <a:rPr lang="ru-RU" sz="3600" b="1" cap="all" dirty="0" err="1" smtClean="0"/>
              <a:t>тауушла</a:t>
            </a:r>
            <a:r>
              <a:rPr lang="ru-RU" sz="3600" b="1" cap="all" dirty="0" smtClean="0"/>
              <a:t> </a:t>
            </a:r>
            <a:r>
              <a:rPr lang="ru-RU" sz="3600" b="1" cap="all" dirty="0" err="1" smtClean="0"/>
              <a:t>боладыла</a:t>
            </a:r>
            <a:endParaRPr lang="ru-RU" sz="3600" b="1" cap="all" dirty="0"/>
          </a:p>
        </p:txBody>
      </p:sp>
      <p:sp>
        <p:nvSpPr>
          <p:cNvPr id="7" name="Овал 6"/>
          <p:cNvSpPr/>
          <p:nvPr/>
        </p:nvSpPr>
        <p:spPr>
          <a:xfrm>
            <a:off x="4786314" y="3571876"/>
            <a:ext cx="3051720" cy="1785950"/>
          </a:xfrm>
          <a:prstGeom prst="ellipse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cap="all" dirty="0" err="1" smtClean="0"/>
              <a:t>назикле</a:t>
            </a:r>
            <a:r>
              <a:rPr lang="ru-RU" sz="2000" dirty="0" smtClean="0"/>
              <a:t> </a:t>
            </a:r>
            <a:endParaRPr lang="ru-RU" sz="2000" dirty="0"/>
          </a:p>
        </p:txBody>
      </p:sp>
      <p:sp>
        <p:nvSpPr>
          <p:cNvPr id="8" name="Овал 7"/>
          <p:cNvSpPr/>
          <p:nvPr/>
        </p:nvSpPr>
        <p:spPr>
          <a:xfrm>
            <a:off x="857224" y="3571876"/>
            <a:ext cx="3433822" cy="178595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cap="all" dirty="0" err="1" smtClean="0"/>
              <a:t>базыкъла</a:t>
            </a:r>
            <a:r>
              <a:rPr lang="ru-RU" sz="4400" dirty="0" smtClean="0"/>
              <a:t> </a:t>
            </a:r>
            <a:endParaRPr lang="ru-RU" sz="4400" dirty="0"/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5286380" y="2285992"/>
            <a:ext cx="1763056" cy="13692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4" idx="4"/>
          </p:cNvCxnSpPr>
          <p:nvPr/>
        </p:nvCxnSpPr>
        <p:spPr>
          <a:xfrm rot="5400000">
            <a:off x="2851788" y="1934502"/>
            <a:ext cx="1225846" cy="19288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091578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785794"/>
            <a:ext cx="8001056" cy="50006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Ачыкъ</a:t>
            </a: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</a:t>
            </a:r>
            <a:r>
              <a:rPr lang="ru-RU" sz="5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тауушла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359094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                    </a:t>
            </a:r>
            <a:r>
              <a:rPr lang="ru-RU" sz="9600" dirty="0"/>
              <a:t>[</a:t>
            </a:r>
            <a:r>
              <a:rPr lang="ru-RU" sz="9600" dirty="0">
                <a:solidFill>
                  <a:srgbClr val="FF0000"/>
                </a:solidFill>
              </a:rPr>
              <a:t>а</a:t>
            </a:r>
            <a:r>
              <a:rPr lang="ru-RU" sz="9600" dirty="0"/>
              <a:t>]</a:t>
            </a:r>
            <a:r>
              <a:rPr lang="ru-RU" dirty="0" smtClean="0"/>
              <a:t>                             </a:t>
            </a:r>
            <a:r>
              <a:rPr lang="ru-RU" sz="9600" dirty="0" smtClean="0"/>
              <a:t>[</a:t>
            </a:r>
            <a:r>
              <a:rPr lang="ru-RU" sz="9600" dirty="0" smtClean="0">
                <a:solidFill>
                  <a:srgbClr val="FF0000"/>
                </a:solidFill>
              </a:rPr>
              <a:t>о </a:t>
            </a:r>
            <a:r>
              <a:rPr lang="ru-RU" sz="9600" dirty="0" smtClean="0"/>
              <a:t>]</a:t>
            </a:r>
          </a:p>
          <a:p>
            <a:pPr>
              <a:buNone/>
            </a:pPr>
            <a:r>
              <a:rPr lang="ru-RU" dirty="0" smtClean="0"/>
              <a:t>                   </a:t>
            </a:r>
            <a:r>
              <a:rPr lang="ru-RU" sz="9600" dirty="0" smtClean="0"/>
              <a:t>[</a:t>
            </a:r>
            <a:r>
              <a:rPr lang="ru-RU" sz="9600" dirty="0" smtClean="0">
                <a:solidFill>
                  <a:srgbClr val="FF0000"/>
                </a:solidFill>
              </a:rPr>
              <a:t>у</a:t>
            </a:r>
            <a:r>
              <a:rPr lang="ru-RU" sz="9600" dirty="0" smtClean="0"/>
              <a:t>]          [</a:t>
            </a:r>
            <a:r>
              <a:rPr lang="ru-RU" sz="9600" dirty="0" err="1" smtClean="0">
                <a:solidFill>
                  <a:srgbClr val="FF0000"/>
                </a:solidFill>
              </a:rPr>
              <a:t>ы</a:t>
            </a:r>
            <a:r>
              <a:rPr lang="ru-RU" sz="9600" dirty="0" smtClean="0"/>
              <a:t>]   </a:t>
            </a:r>
          </a:p>
          <a:p>
            <a:pPr>
              <a:buNone/>
            </a:pPr>
            <a:r>
              <a:rPr lang="ru-RU" sz="9600" dirty="0" smtClean="0"/>
              <a:t>      [</a:t>
            </a:r>
            <a:r>
              <a:rPr lang="ru-RU" sz="9600" dirty="0" smtClean="0">
                <a:solidFill>
                  <a:srgbClr val="FF0000"/>
                </a:solidFill>
              </a:rPr>
              <a:t>и</a:t>
            </a:r>
            <a:r>
              <a:rPr lang="ru-RU" sz="9600" dirty="0" smtClean="0"/>
              <a:t>]          [</a:t>
            </a:r>
            <a:r>
              <a:rPr lang="ru-RU" sz="9600" dirty="0" smtClean="0">
                <a:solidFill>
                  <a:srgbClr val="FF0000"/>
                </a:solidFill>
              </a:rPr>
              <a:t>ё </a:t>
            </a:r>
            <a:r>
              <a:rPr lang="ru-RU" sz="9600" dirty="0" smtClean="0"/>
              <a:t>] </a:t>
            </a:r>
          </a:p>
          <a:p>
            <a:pPr>
              <a:buNone/>
            </a:pPr>
            <a:r>
              <a:rPr lang="ru-RU" sz="9600" dirty="0" smtClean="0"/>
              <a:t>      [</a:t>
            </a:r>
            <a:r>
              <a:rPr lang="ru-RU" sz="9600" dirty="0" smtClean="0">
                <a:solidFill>
                  <a:srgbClr val="FF0000"/>
                </a:solidFill>
              </a:rPr>
              <a:t>э</a:t>
            </a:r>
            <a:r>
              <a:rPr lang="ru-RU" sz="9600" dirty="0" smtClean="0"/>
              <a:t>]          [</a:t>
            </a:r>
            <a:r>
              <a:rPr lang="ru-RU" sz="9600" dirty="0" err="1">
                <a:solidFill>
                  <a:srgbClr val="FF0000"/>
                </a:solidFill>
              </a:rPr>
              <a:t>ю</a:t>
            </a:r>
            <a:r>
              <a:rPr lang="ru-RU" sz="9600" dirty="0" smtClean="0"/>
              <a:t>]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xmlns="" val="2349892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Anim-4_Botany1">
  <a:themeElements>
    <a:clrScheme name="Office Them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1844</TotalTime>
  <Words>346</Words>
  <Application>Microsoft Office PowerPoint</Application>
  <PresentationFormat>Экран (4:3)</PresentationFormat>
  <Paragraphs>126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Anim-4_Botany1</vt:lpstr>
      <vt:lpstr>Слайд 1</vt:lpstr>
      <vt:lpstr>Юй ишге къарайыкъ  Алфавитни кёлден билирге.</vt:lpstr>
      <vt:lpstr>Слайд 3</vt:lpstr>
      <vt:lpstr>Слайд 4</vt:lpstr>
      <vt:lpstr>Слайд 5</vt:lpstr>
      <vt:lpstr>Слайд 6</vt:lpstr>
      <vt:lpstr>Слайд 7</vt:lpstr>
      <vt:lpstr>Слайд 8</vt:lpstr>
      <vt:lpstr>Ачыкъ  тауушла</vt:lpstr>
      <vt:lpstr>Слайд 10</vt:lpstr>
      <vt:lpstr>Слайд 11</vt:lpstr>
      <vt:lpstr> </vt:lpstr>
      <vt:lpstr>Слайд 13</vt:lpstr>
      <vt:lpstr>Слайд 14</vt:lpstr>
      <vt:lpstr> Бир бирден бир таууш бла айырылгъан сёзлени белгилегиз  </vt:lpstr>
      <vt:lpstr> Оюн  «Хар сёзню кесини юйюне кёчюр» </vt:lpstr>
      <vt:lpstr>Зынгырдауукъ къысыкъ тауушла бла башланнган сёз къауум къайсы булутдады.</vt:lpstr>
      <vt:lpstr>Тунакы къысыкъ тауушла бла башланнган сёз къауум къайсы булутдады.</vt:lpstr>
      <vt:lpstr>Слайд 19</vt:lpstr>
      <vt:lpstr>Китап бла ишлеу </vt:lpstr>
      <vt:lpstr>Дерсни ахырында</vt:lpstr>
      <vt:lpstr>Юй дерс  52 бетде 74-чю ишни толтурургъа . Жорукъланы къайтарыргъа.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Республика Казахстан. Актюбинская область,Мугалжарский район, город Эмба ,средняя школа №2.</dc:title>
  <dc:subject>Анимированный шаблон</dc:subject>
  <dc:creator>Admin</dc:creator>
  <dc:description>http://freeppt.ru/ - Презентации по культуре и искусству, шаблоны для презентаций</dc:description>
  <cp:lastModifiedBy>Админ</cp:lastModifiedBy>
  <cp:revision>212</cp:revision>
  <cp:lastPrinted>1601-01-01T00:00:00Z</cp:lastPrinted>
  <dcterms:created xsi:type="dcterms:W3CDTF">2012-06-01T18:59:35Z</dcterms:created>
  <dcterms:modified xsi:type="dcterms:W3CDTF">2022-04-09T10:59:33Z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TC010900221033</vt:lpwstr>
  </property>
</Properties>
</file>