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</p:sldMasterIdLst>
  <p:sldIdLst>
    <p:sldId id="284" r:id="rId2"/>
    <p:sldId id="279" r:id="rId3"/>
    <p:sldId id="262" r:id="rId4"/>
    <p:sldId id="259" r:id="rId5"/>
    <p:sldId id="263" r:id="rId6"/>
    <p:sldId id="264" r:id="rId7"/>
    <p:sldId id="265" r:id="rId8"/>
    <p:sldId id="266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81" r:id="rId21"/>
    <p:sldId id="285" r:id="rId22"/>
    <p:sldId id="280" r:id="rId23"/>
    <p:sldId id="282" r:id="rId24"/>
    <p:sldId id="283" r:id="rId25"/>
    <p:sldId id="286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465B7319-8752-43DC-9251-6FF6EC4E5500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10918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117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74669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27373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82138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71363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83792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74645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80808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20388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99180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2283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bg>
      <p:bgPr>
        <a:blipFill dpi="0" rotWithShape="1">
          <a:blip r:embed="rId2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664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8327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0179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3505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80302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8060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090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65B7319-8752-43DC-9251-6FF6EC4E5500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240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  <p:sldLayoutId id="2147483707" r:id="rId15"/>
    <p:sldLayoutId id="2147483708" r:id="rId16"/>
    <p:sldLayoutId id="2147483709" r:id="rId17"/>
    <p:sldLayoutId id="2147483710" r:id="rId18"/>
    <p:sldLayoutId id="2147483711" r:id="rId19"/>
    <p:sldLayoutId id="2147483649" r:id="rId20"/>
    <p:sldLayoutId id="2147483662" r:id="rId21"/>
    <p:sldLayoutId id="2147483661" r:id="rId22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30.png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image" Target="../media/image8.png"/><Relationship Id="rId3" Type="http://schemas.openxmlformats.org/officeDocument/2006/relationships/slide" Target="slide7.xml"/><Relationship Id="rId7" Type="http://schemas.openxmlformats.org/officeDocument/2006/relationships/slide" Target="slide14.xml"/><Relationship Id="rId12" Type="http://schemas.openxmlformats.org/officeDocument/2006/relationships/slide" Target="slide23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12.xml"/><Relationship Id="rId11" Type="http://schemas.openxmlformats.org/officeDocument/2006/relationships/slide" Target="slide21.xml"/><Relationship Id="rId5" Type="http://schemas.openxmlformats.org/officeDocument/2006/relationships/slide" Target="slide10.xml"/><Relationship Id="rId10" Type="http://schemas.openxmlformats.org/officeDocument/2006/relationships/slide" Target="slide20.xml"/><Relationship Id="rId4" Type="http://schemas.openxmlformats.org/officeDocument/2006/relationships/slide" Target="slide9.xml"/><Relationship Id="rId9" Type="http://schemas.openxmlformats.org/officeDocument/2006/relationships/slide" Target="slide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22.png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5644" y="1844824"/>
            <a:ext cx="8280920" cy="115212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Inverted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Мифы и реальность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741" y="260648"/>
            <a:ext cx="7413625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375" y="6021288"/>
            <a:ext cx="2700337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5644" y="3614104"/>
            <a:ext cx="81560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Century Gothic" panose="020B0502020202020204" pitchFamily="34" charset="0"/>
              </a:rPr>
              <a:t>Профилактика зависимости</a:t>
            </a:r>
            <a:endParaRPr lang="ru-RU" sz="4000" b="1" dirty="0">
              <a:solidFill>
                <a:schemeClr val="accent3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070579" y="4378475"/>
            <a:ext cx="4572000" cy="14044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15000"/>
              </a:lnSpc>
              <a:spcAft>
                <a:spcPts val="675"/>
              </a:spcAft>
            </a:pPr>
            <a:r>
              <a:rPr lang="ru-RU" sz="1600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Разработал: Варлакова </a:t>
            </a:r>
            <a:r>
              <a:rPr lang="ru-RU" sz="16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Ольга Владимировна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675"/>
              </a:spcAft>
            </a:pPr>
            <a:r>
              <a:rPr lang="ru-RU" sz="16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Педагог-психолог</a:t>
            </a:r>
            <a:r>
              <a:rPr lang="ru-RU" sz="1600" i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i="1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высшая </a:t>
            </a:r>
            <a:r>
              <a:rPr lang="ru-RU" sz="16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квалификационная категория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675"/>
              </a:spcAft>
            </a:pPr>
            <a:r>
              <a:rPr lang="ru-RU" sz="16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МАОУ «Школа-интернат № 53», г. Новоуральск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864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480" y="692620"/>
            <a:ext cx="774475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rgbClr val="92D050"/>
                </a:solidFill>
              </a:rPr>
              <a:t>5. </a:t>
            </a:r>
            <a:r>
              <a:rPr lang="ru-RU" sz="3200" b="1" dirty="0">
                <a:ln>
                  <a:solidFill>
                    <a:schemeClr val="tx1"/>
                  </a:solidFill>
                </a:ln>
                <a:solidFill>
                  <a:srgbClr val="92D050"/>
                </a:solidFill>
              </a:rPr>
              <a:t>О каком мифе  идет речь? Опровергните его или подтвердите.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1560" y="2823319"/>
            <a:ext cx="30327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Наркотик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96136" y="3048026"/>
            <a:ext cx="1980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опасность</a:t>
            </a:r>
            <a:endParaRPr lang="ru-RU" sz="3200" b="1" dirty="0"/>
          </a:p>
        </p:txBody>
      </p:sp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782726"/>
            <a:ext cx="1511300" cy="233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825331"/>
            <a:ext cx="2565002" cy="2250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38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279656" y="6093296"/>
            <a:ext cx="936104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827480" y="768761"/>
            <a:ext cx="77140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/>
              <a:t>Миф</a:t>
            </a:r>
            <a:r>
              <a:rPr lang="ru-RU" sz="3600" b="1" dirty="0" smtClean="0"/>
              <a:t>: </a:t>
            </a:r>
            <a:r>
              <a:rPr lang="ru-RU" sz="3600" b="1" dirty="0" smtClean="0"/>
              <a:t>«Не все Наркотики опасны…»</a:t>
            </a:r>
            <a:endParaRPr lang="ru-RU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279657" y="1938312"/>
            <a:ext cx="8549988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Реальность</a:t>
            </a:r>
            <a:r>
              <a:rPr lang="en-US" sz="4400" b="1" dirty="0" smtClean="0"/>
              <a:t>:</a:t>
            </a:r>
            <a:endParaRPr lang="ru-RU" sz="4400" b="1" dirty="0" smtClean="0"/>
          </a:p>
          <a:p>
            <a:pPr algn="ctr"/>
            <a:r>
              <a:rPr lang="ru-RU" sz="3600" b="1" dirty="0" smtClean="0"/>
              <a:t>Это не так, </a:t>
            </a:r>
            <a:r>
              <a:rPr lang="ru-RU" sz="6000" b="1" dirty="0" smtClean="0"/>
              <a:t>любые</a:t>
            </a:r>
            <a:r>
              <a:rPr lang="ru-RU" sz="3600" b="1" dirty="0" smtClean="0"/>
              <a:t> наркотики вызывают стойкую психологическую </a:t>
            </a:r>
            <a:r>
              <a:rPr lang="ru-RU" sz="4800" b="1" dirty="0" smtClean="0"/>
              <a:t>зависимость</a:t>
            </a:r>
            <a:r>
              <a:rPr lang="ru-RU" sz="3600" b="1" dirty="0" smtClean="0"/>
              <a:t> и провоцируют слабоумие, снимают чувство страха к </a:t>
            </a:r>
            <a:r>
              <a:rPr lang="ru-RU" sz="3600" b="1" dirty="0" smtClean="0"/>
              <a:t>другим, уничтожают человека и его жизнь 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67251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470" y="836640"/>
            <a:ext cx="77048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rgbClr val="92D050"/>
                </a:solidFill>
              </a:rPr>
              <a:t>6. </a:t>
            </a:r>
            <a:r>
              <a:rPr lang="ru-RU" sz="3200" b="1" dirty="0">
                <a:ln>
                  <a:solidFill>
                    <a:schemeClr val="tx1"/>
                  </a:solidFill>
                </a:ln>
                <a:solidFill>
                  <a:srgbClr val="92D050"/>
                </a:solidFill>
              </a:rPr>
              <a:t>О каком мифе  идет речь? Опровергните его или подтвердите.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9552" y="2759662"/>
            <a:ext cx="33195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Наркотик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56301" y="2950205"/>
            <a:ext cx="28987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с</a:t>
            </a:r>
            <a:r>
              <a:rPr lang="ru-RU" sz="3200" b="1" dirty="0" smtClean="0"/>
              <a:t>лои общества</a:t>
            </a:r>
            <a:endParaRPr lang="ru-RU" sz="3200" b="1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899" y="3703919"/>
            <a:ext cx="1511300" cy="233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4730" y="3682992"/>
            <a:ext cx="3245346" cy="216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4176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279656" y="6093296"/>
            <a:ext cx="936104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95420" y="548600"/>
            <a:ext cx="77487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/>
              <a:t>Миф: </a:t>
            </a:r>
            <a:r>
              <a:rPr lang="ru-RU" sz="3200" b="1" dirty="0" smtClean="0"/>
              <a:t>«Наркомания </a:t>
            </a:r>
            <a:r>
              <a:rPr lang="ru-RU" sz="3200" b="1" dirty="0"/>
              <a:t>– это удел низших слоев общества, меня это не </a:t>
            </a:r>
            <a:r>
              <a:rPr lang="ru-RU" sz="3200" b="1" dirty="0" smtClean="0"/>
              <a:t>касается»</a:t>
            </a:r>
            <a:endParaRPr lang="ru-RU" sz="32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99490" y="1916790"/>
            <a:ext cx="712886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Реальность: </a:t>
            </a:r>
          </a:p>
          <a:p>
            <a:pPr algn="ctr"/>
            <a:r>
              <a:rPr lang="ru-RU" sz="2400" dirty="0" smtClean="0"/>
              <a:t>Наркотики опасны</a:t>
            </a:r>
            <a:r>
              <a:rPr lang="ru-RU" sz="2400" dirty="0"/>
              <a:t>, </a:t>
            </a:r>
            <a:endParaRPr lang="ru-RU" sz="2400" dirty="0" smtClean="0"/>
          </a:p>
          <a:p>
            <a:pPr algn="ctr"/>
            <a:r>
              <a:rPr lang="ru-RU" sz="2400" dirty="0" smtClean="0"/>
              <a:t>За </a:t>
            </a:r>
            <a:r>
              <a:rPr lang="ru-RU" sz="2400" dirty="0"/>
              <a:t>первой дозой наркотика обычно следует продолжение – мозг быстро привыкает к сильной стимуляции </a:t>
            </a:r>
            <a:r>
              <a:rPr lang="ru-RU" sz="2400" dirty="0" err="1"/>
              <a:t>психоактивными</a:t>
            </a:r>
            <a:r>
              <a:rPr lang="ru-RU" sz="2400" dirty="0"/>
              <a:t> веществами. Поэтому избавиться от наркотической зависимости очень трудно, а она становится источником проблем не только для наркомана, но и для окружающих</a:t>
            </a:r>
            <a:r>
              <a:rPr lang="ru-RU" sz="2400" dirty="0" smtClean="0"/>
              <a:t>.</a:t>
            </a:r>
          </a:p>
          <a:p>
            <a:pPr algn="ctr"/>
            <a:r>
              <a:rPr lang="ru-RU" sz="2400" dirty="0" smtClean="0"/>
              <a:t>УМЕЙ СКАЗАТЬ НЕТ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859615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470" y="756879"/>
            <a:ext cx="76931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7. О </a:t>
            </a:r>
            <a:r>
              <a:rPr lang="ru-RU" sz="3200" b="1" dirty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каком мифе  идет речь? Опровергните его или подтвердите.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3781" y="2835068"/>
            <a:ext cx="49382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Табакокурение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959408"/>
            <a:ext cx="1073150" cy="85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758398"/>
            <a:ext cx="1511300" cy="233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0598" y="3645024"/>
            <a:ext cx="3530166" cy="235344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672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279656" y="6093296"/>
            <a:ext cx="936104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79656" y="1643990"/>
            <a:ext cx="843726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Реальность</a:t>
            </a:r>
            <a:r>
              <a:rPr lang="en-US" sz="3200" b="1" dirty="0" smtClean="0"/>
              <a:t>:</a:t>
            </a:r>
            <a:endParaRPr lang="ru-RU" sz="3200" b="1" dirty="0" smtClean="0"/>
          </a:p>
          <a:p>
            <a:pPr algn="ctr"/>
            <a:r>
              <a:rPr lang="ru-RU" sz="2400" b="1" dirty="0" smtClean="0"/>
              <a:t>Дело </a:t>
            </a:r>
            <a:r>
              <a:rPr lang="ru-RU" sz="2400" b="1" dirty="0"/>
              <a:t>вовсе не в сигаретах, а в том, что люди начинают «заедать» стресс, возникающий при отказе от курения, и едят от нечего делать в ситуациях, когда раньше закуривали. Также </a:t>
            </a:r>
            <a:r>
              <a:rPr lang="ru-RU" sz="3200" b="1" dirty="0"/>
              <a:t>курение</a:t>
            </a:r>
            <a:r>
              <a:rPr lang="ru-RU" sz="2400" b="1" dirty="0"/>
              <a:t> может вызвать </a:t>
            </a:r>
            <a:r>
              <a:rPr lang="ru-RU" sz="3600" b="1" dirty="0"/>
              <a:t>сбои</a:t>
            </a:r>
            <a:r>
              <a:rPr lang="ru-RU" sz="2400" b="1" dirty="0"/>
              <a:t> в работе эндокринной системы организма и привести к некоторой потере веса. Это не то похудение, к которому стоит стремиться. Сбои на гормональном уровне это слишком высокая цена за несколько килограммов. </a:t>
            </a:r>
          </a:p>
          <a:p>
            <a:pPr algn="ctr"/>
            <a:endParaRPr lang="ru-RU" sz="2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2967335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93700" y="505264"/>
            <a:ext cx="72091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Миф: «Иногда люди жалуются, что начали набирать вес, отказавшись от сигарет»</a:t>
            </a:r>
          </a:p>
        </p:txBody>
      </p:sp>
    </p:spTree>
    <p:extLst>
      <p:ext uri="{BB962C8B-B14F-4D97-AF65-F5344CB8AC3E}">
        <p14:creationId xmlns:p14="http://schemas.microsoft.com/office/powerpoint/2010/main" val="4180174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490" y="811425"/>
            <a:ext cx="76328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8. </a:t>
            </a:r>
            <a:r>
              <a:rPr lang="ru-RU" sz="3200" b="1" dirty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О каком мифе  идет речь? Опровергните его или подтвердите.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2670174"/>
            <a:ext cx="5426075" cy="151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789040"/>
            <a:ext cx="1511300" cy="233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749485" y="3198166"/>
            <a:ext cx="2367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Модно и круто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790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279656" y="6093296"/>
            <a:ext cx="936104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647455" y="520511"/>
            <a:ext cx="7921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Миф</a:t>
            </a:r>
            <a:r>
              <a:rPr lang="en-US" sz="3600" b="1" dirty="0" smtClean="0"/>
              <a:t>:</a:t>
            </a:r>
            <a:r>
              <a:rPr lang="ru-RU" sz="3600" b="1" dirty="0" smtClean="0"/>
              <a:t> Сигарета поднимет твой имидж» </a:t>
            </a:r>
            <a:endParaRPr lang="ru-RU" sz="3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430" y="1720840"/>
            <a:ext cx="828115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Реальность</a:t>
            </a:r>
            <a:r>
              <a:rPr lang="en-US" sz="3600" b="1" dirty="0" smtClean="0"/>
              <a:t>:</a:t>
            </a:r>
            <a:endParaRPr lang="ru-RU" sz="3600" b="1" dirty="0" smtClean="0"/>
          </a:p>
          <a:p>
            <a:pPr algn="ctr"/>
            <a:r>
              <a:rPr lang="ru-RU" sz="2800" b="1" dirty="0" smtClean="0"/>
              <a:t>На </a:t>
            </a:r>
            <a:r>
              <a:rPr lang="ru-RU" sz="2800" b="1" dirty="0"/>
              <a:t>самом деле: </a:t>
            </a:r>
            <a:r>
              <a:rPr lang="ru-RU" sz="2800" b="1" dirty="0" smtClean="0"/>
              <a:t>сейчас, именно </a:t>
            </a:r>
            <a:r>
              <a:rPr lang="ru-RU" sz="2800" b="1" dirty="0"/>
              <a:t>некурящие люди позиционируются как люди успешные и современные, а курение уже открыто сравнивается с обычной наркоманией. П</a:t>
            </a:r>
            <a:r>
              <a:rPr lang="ru-RU" sz="2800" b="1" dirty="0" smtClean="0"/>
              <a:t>оследствия </a:t>
            </a:r>
            <a:r>
              <a:rPr lang="ru-RU" sz="2800" b="1" dirty="0"/>
              <a:t>такой моды, крутости и стиля – жёлтые или гнилые и кривые зубы, часто вываливающиеся уже в 25-30 лет, ранее старение кожи, землистый или коричневый цвет лица, гнилостный запах изо </a:t>
            </a:r>
            <a:r>
              <a:rPr lang="ru-RU" sz="2800" b="1" dirty="0" smtClean="0"/>
              <a:t>рта.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98130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450" y="621991"/>
            <a:ext cx="77048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9. </a:t>
            </a:r>
            <a:r>
              <a:rPr lang="ru-RU" sz="3200" b="1" dirty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О каком мифе  идет речь? Опровергните его или подтвердите.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167" y="2670174"/>
            <a:ext cx="5426075" cy="151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999581"/>
            <a:ext cx="1590675" cy="85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867442"/>
            <a:ext cx="1511300" cy="233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7822" y="3867442"/>
            <a:ext cx="2883446" cy="2410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33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179512" y="6093296"/>
            <a:ext cx="1152128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182" y="490303"/>
            <a:ext cx="9107811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88" y="1179513"/>
            <a:ext cx="8529637" cy="449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9447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467429" y="1798476"/>
            <a:ext cx="8280000" cy="4716000"/>
            <a:chOff x="467430" y="1749621"/>
            <a:chExt cx="7815663" cy="4390058"/>
          </a:xfrm>
        </p:grpSpPr>
        <p:sp>
          <p:nvSpPr>
            <p:cNvPr id="7" name="Полилиния 6">
              <a:hlinkClick r:id="" action="ppaction://hlinkshowjump?jump=nextslide"/>
            </p:cNvPr>
            <p:cNvSpPr/>
            <p:nvPr/>
          </p:nvSpPr>
          <p:spPr>
            <a:xfrm>
              <a:off x="2699747" y="1749621"/>
              <a:ext cx="1838841" cy="1103304"/>
            </a:xfrm>
            <a:custGeom>
              <a:avLst/>
              <a:gdLst>
                <a:gd name="connsiteX0" fmla="*/ 0 w 1838841"/>
                <a:gd name="connsiteY0" fmla="*/ 0 h 1103304"/>
                <a:gd name="connsiteX1" fmla="*/ 1838841 w 1838841"/>
                <a:gd name="connsiteY1" fmla="*/ 0 h 1103304"/>
                <a:gd name="connsiteX2" fmla="*/ 1838841 w 1838841"/>
                <a:gd name="connsiteY2" fmla="*/ 1103304 h 1103304"/>
                <a:gd name="connsiteX3" fmla="*/ 0 w 1838841"/>
                <a:gd name="connsiteY3" fmla="*/ 1103304 h 1103304"/>
                <a:gd name="connsiteX4" fmla="*/ 0 w 1838841"/>
                <a:gd name="connsiteY4" fmla="*/ 0 h 11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8841" h="1103304">
                  <a:moveTo>
                    <a:pt x="0" y="0"/>
                  </a:moveTo>
                  <a:lnTo>
                    <a:pt x="1838841" y="0"/>
                  </a:lnTo>
                  <a:lnTo>
                    <a:pt x="1838841" y="1103304"/>
                  </a:lnTo>
                  <a:lnTo>
                    <a:pt x="0" y="11033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50021"/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4400" b="1" kern="1200" dirty="0" smtClean="0"/>
                <a:t>10</a:t>
              </a:r>
              <a:endParaRPr lang="ru-RU" sz="4400" b="1" kern="1200" dirty="0"/>
            </a:p>
          </p:txBody>
        </p:sp>
        <p:sp>
          <p:nvSpPr>
            <p:cNvPr id="8" name="Полилиния 7">
              <a:hlinkClick r:id="rId2" action="ppaction://hlinksldjump"/>
            </p:cNvPr>
            <p:cNvSpPr/>
            <p:nvPr/>
          </p:nvSpPr>
          <p:spPr>
            <a:xfrm>
              <a:off x="4572000" y="1749621"/>
              <a:ext cx="1838841" cy="1103304"/>
            </a:xfrm>
            <a:custGeom>
              <a:avLst/>
              <a:gdLst>
                <a:gd name="connsiteX0" fmla="*/ 0 w 1838841"/>
                <a:gd name="connsiteY0" fmla="*/ 0 h 1103304"/>
                <a:gd name="connsiteX1" fmla="*/ 1838841 w 1838841"/>
                <a:gd name="connsiteY1" fmla="*/ 0 h 1103304"/>
                <a:gd name="connsiteX2" fmla="*/ 1838841 w 1838841"/>
                <a:gd name="connsiteY2" fmla="*/ 1103304 h 1103304"/>
                <a:gd name="connsiteX3" fmla="*/ 0 w 1838841"/>
                <a:gd name="connsiteY3" fmla="*/ 1103304 h 1103304"/>
                <a:gd name="connsiteX4" fmla="*/ 0 w 1838841"/>
                <a:gd name="connsiteY4" fmla="*/ 0 h 11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8841" h="1103304">
                  <a:moveTo>
                    <a:pt x="0" y="0"/>
                  </a:moveTo>
                  <a:lnTo>
                    <a:pt x="1838841" y="0"/>
                  </a:lnTo>
                  <a:lnTo>
                    <a:pt x="1838841" y="1103304"/>
                  </a:lnTo>
                  <a:lnTo>
                    <a:pt x="0" y="11033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50021"/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4400" b="1" kern="1200" dirty="0" smtClean="0"/>
                <a:t>20</a:t>
              </a:r>
              <a:endParaRPr lang="ru-RU" sz="4400" b="1" kern="1200" dirty="0"/>
            </a:p>
          </p:txBody>
        </p:sp>
        <p:sp>
          <p:nvSpPr>
            <p:cNvPr id="9" name="Полилиния 8">
              <a:hlinkClick r:id="rId3" action="ppaction://hlinksldjump"/>
            </p:cNvPr>
            <p:cNvSpPr/>
            <p:nvPr/>
          </p:nvSpPr>
          <p:spPr>
            <a:xfrm>
              <a:off x="6444252" y="1749621"/>
              <a:ext cx="1838841" cy="1103304"/>
            </a:xfrm>
            <a:custGeom>
              <a:avLst/>
              <a:gdLst>
                <a:gd name="connsiteX0" fmla="*/ 0 w 1838841"/>
                <a:gd name="connsiteY0" fmla="*/ 0 h 1103304"/>
                <a:gd name="connsiteX1" fmla="*/ 1838841 w 1838841"/>
                <a:gd name="connsiteY1" fmla="*/ 0 h 1103304"/>
                <a:gd name="connsiteX2" fmla="*/ 1838841 w 1838841"/>
                <a:gd name="connsiteY2" fmla="*/ 1103304 h 1103304"/>
                <a:gd name="connsiteX3" fmla="*/ 0 w 1838841"/>
                <a:gd name="connsiteY3" fmla="*/ 1103304 h 1103304"/>
                <a:gd name="connsiteX4" fmla="*/ 0 w 1838841"/>
                <a:gd name="connsiteY4" fmla="*/ 0 h 11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8841" h="1103304">
                  <a:moveTo>
                    <a:pt x="0" y="0"/>
                  </a:moveTo>
                  <a:lnTo>
                    <a:pt x="1838841" y="0"/>
                  </a:lnTo>
                  <a:lnTo>
                    <a:pt x="1838841" y="1103304"/>
                  </a:lnTo>
                  <a:lnTo>
                    <a:pt x="0" y="11033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50021"/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4400" b="1" kern="1200" dirty="0" smtClean="0"/>
                <a:t>30</a:t>
              </a:r>
              <a:endParaRPr lang="ru-RU" sz="4400" b="1" kern="1200" dirty="0"/>
            </a:p>
          </p:txBody>
        </p:sp>
        <p:sp>
          <p:nvSpPr>
            <p:cNvPr id="10" name="Полилиния 9">
              <a:hlinkClick r:id="rId4" action="ppaction://hlinksldjump"/>
            </p:cNvPr>
            <p:cNvSpPr/>
            <p:nvPr/>
          </p:nvSpPr>
          <p:spPr>
            <a:xfrm>
              <a:off x="2699747" y="2852925"/>
              <a:ext cx="1838841" cy="1103304"/>
            </a:xfrm>
            <a:custGeom>
              <a:avLst/>
              <a:gdLst>
                <a:gd name="connsiteX0" fmla="*/ 0 w 1838841"/>
                <a:gd name="connsiteY0" fmla="*/ 0 h 1103304"/>
                <a:gd name="connsiteX1" fmla="*/ 1838841 w 1838841"/>
                <a:gd name="connsiteY1" fmla="*/ 0 h 1103304"/>
                <a:gd name="connsiteX2" fmla="*/ 1838841 w 1838841"/>
                <a:gd name="connsiteY2" fmla="*/ 1103304 h 1103304"/>
                <a:gd name="connsiteX3" fmla="*/ 0 w 1838841"/>
                <a:gd name="connsiteY3" fmla="*/ 1103304 h 1103304"/>
                <a:gd name="connsiteX4" fmla="*/ 0 w 1838841"/>
                <a:gd name="connsiteY4" fmla="*/ 0 h 11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8841" h="1103304">
                  <a:moveTo>
                    <a:pt x="0" y="0"/>
                  </a:moveTo>
                  <a:lnTo>
                    <a:pt x="1838841" y="0"/>
                  </a:lnTo>
                  <a:lnTo>
                    <a:pt x="1838841" y="1103304"/>
                  </a:lnTo>
                  <a:lnTo>
                    <a:pt x="0" y="11033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4400" b="1" dirty="0"/>
                <a:t>10</a:t>
              </a:r>
            </a:p>
          </p:txBody>
        </p:sp>
        <p:sp>
          <p:nvSpPr>
            <p:cNvPr id="11" name="Полилиния 10">
              <a:hlinkClick r:id="rId5" action="ppaction://hlinksldjump"/>
            </p:cNvPr>
            <p:cNvSpPr/>
            <p:nvPr/>
          </p:nvSpPr>
          <p:spPr>
            <a:xfrm>
              <a:off x="4572000" y="2829763"/>
              <a:ext cx="1838841" cy="1103304"/>
            </a:xfrm>
            <a:custGeom>
              <a:avLst/>
              <a:gdLst>
                <a:gd name="connsiteX0" fmla="*/ 0 w 1838841"/>
                <a:gd name="connsiteY0" fmla="*/ 0 h 1103304"/>
                <a:gd name="connsiteX1" fmla="*/ 1838841 w 1838841"/>
                <a:gd name="connsiteY1" fmla="*/ 0 h 1103304"/>
                <a:gd name="connsiteX2" fmla="*/ 1838841 w 1838841"/>
                <a:gd name="connsiteY2" fmla="*/ 1103304 h 1103304"/>
                <a:gd name="connsiteX3" fmla="*/ 0 w 1838841"/>
                <a:gd name="connsiteY3" fmla="*/ 1103304 h 1103304"/>
                <a:gd name="connsiteX4" fmla="*/ 0 w 1838841"/>
                <a:gd name="connsiteY4" fmla="*/ 0 h 11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8841" h="1103304">
                  <a:moveTo>
                    <a:pt x="0" y="0"/>
                  </a:moveTo>
                  <a:lnTo>
                    <a:pt x="1838841" y="0"/>
                  </a:lnTo>
                  <a:lnTo>
                    <a:pt x="1838841" y="1103304"/>
                  </a:lnTo>
                  <a:lnTo>
                    <a:pt x="0" y="11033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4400" b="1" kern="1200" dirty="0" smtClean="0"/>
                <a:t>20</a:t>
              </a:r>
              <a:endParaRPr lang="ru-RU" sz="4400" b="1" kern="1200" dirty="0"/>
            </a:p>
          </p:txBody>
        </p:sp>
        <p:sp>
          <p:nvSpPr>
            <p:cNvPr id="12" name="Полилиния 11">
              <a:hlinkClick r:id="rId6" action="ppaction://hlinksldjump"/>
            </p:cNvPr>
            <p:cNvSpPr/>
            <p:nvPr/>
          </p:nvSpPr>
          <p:spPr>
            <a:xfrm>
              <a:off x="6444252" y="2829763"/>
              <a:ext cx="1838841" cy="1103304"/>
            </a:xfrm>
            <a:custGeom>
              <a:avLst/>
              <a:gdLst>
                <a:gd name="connsiteX0" fmla="*/ 0 w 1838841"/>
                <a:gd name="connsiteY0" fmla="*/ 0 h 1103304"/>
                <a:gd name="connsiteX1" fmla="*/ 1838841 w 1838841"/>
                <a:gd name="connsiteY1" fmla="*/ 0 h 1103304"/>
                <a:gd name="connsiteX2" fmla="*/ 1838841 w 1838841"/>
                <a:gd name="connsiteY2" fmla="*/ 1103304 h 1103304"/>
                <a:gd name="connsiteX3" fmla="*/ 0 w 1838841"/>
                <a:gd name="connsiteY3" fmla="*/ 1103304 h 1103304"/>
                <a:gd name="connsiteX4" fmla="*/ 0 w 1838841"/>
                <a:gd name="connsiteY4" fmla="*/ 0 h 11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8841" h="1103304">
                  <a:moveTo>
                    <a:pt x="0" y="0"/>
                  </a:moveTo>
                  <a:lnTo>
                    <a:pt x="1838841" y="0"/>
                  </a:lnTo>
                  <a:lnTo>
                    <a:pt x="1838841" y="1103304"/>
                  </a:lnTo>
                  <a:lnTo>
                    <a:pt x="0" y="11033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4400" b="1" kern="1200" dirty="0" smtClean="0"/>
                <a:t>30</a:t>
              </a:r>
              <a:endParaRPr lang="ru-RU" sz="4400" b="1" kern="1200" dirty="0"/>
            </a:p>
          </p:txBody>
        </p:sp>
        <p:sp>
          <p:nvSpPr>
            <p:cNvPr id="13" name="Полилиния 12">
              <a:hlinkClick r:id="rId7" action="ppaction://hlinksldjump"/>
            </p:cNvPr>
            <p:cNvSpPr/>
            <p:nvPr/>
          </p:nvSpPr>
          <p:spPr>
            <a:xfrm>
              <a:off x="2699747" y="3933068"/>
              <a:ext cx="1838841" cy="1103304"/>
            </a:xfrm>
            <a:custGeom>
              <a:avLst/>
              <a:gdLst>
                <a:gd name="connsiteX0" fmla="*/ 0 w 1838841"/>
                <a:gd name="connsiteY0" fmla="*/ 0 h 1103304"/>
                <a:gd name="connsiteX1" fmla="*/ 1838841 w 1838841"/>
                <a:gd name="connsiteY1" fmla="*/ 0 h 1103304"/>
                <a:gd name="connsiteX2" fmla="*/ 1838841 w 1838841"/>
                <a:gd name="connsiteY2" fmla="*/ 1103304 h 1103304"/>
                <a:gd name="connsiteX3" fmla="*/ 0 w 1838841"/>
                <a:gd name="connsiteY3" fmla="*/ 1103304 h 1103304"/>
                <a:gd name="connsiteX4" fmla="*/ 0 w 1838841"/>
                <a:gd name="connsiteY4" fmla="*/ 0 h 11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8841" h="1103304">
                  <a:moveTo>
                    <a:pt x="0" y="0"/>
                  </a:moveTo>
                  <a:lnTo>
                    <a:pt x="1838841" y="0"/>
                  </a:lnTo>
                  <a:lnTo>
                    <a:pt x="1838841" y="1103304"/>
                  </a:lnTo>
                  <a:lnTo>
                    <a:pt x="0" y="11033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30A0"/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4400" b="1" kern="1200" dirty="0" smtClean="0"/>
                <a:t>10</a:t>
              </a:r>
              <a:endParaRPr lang="ru-RU" sz="4400" b="1" kern="1200" dirty="0"/>
            </a:p>
          </p:txBody>
        </p:sp>
        <p:sp>
          <p:nvSpPr>
            <p:cNvPr id="14" name="Полилиния 13">
              <a:hlinkClick r:id="rId8" action="ppaction://hlinksldjump"/>
            </p:cNvPr>
            <p:cNvSpPr/>
            <p:nvPr/>
          </p:nvSpPr>
          <p:spPr>
            <a:xfrm>
              <a:off x="4572000" y="3933068"/>
              <a:ext cx="1838841" cy="1103304"/>
            </a:xfrm>
            <a:custGeom>
              <a:avLst/>
              <a:gdLst>
                <a:gd name="connsiteX0" fmla="*/ 0 w 1838841"/>
                <a:gd name="connsiteY0" fmla="*/ 0 h 1103304"/>
                <a:gd name="connsiteX1" fmla="*/ 1838841 w 1838841"/>
                <a:gd name="connsiteY1" fmla="*/ 0 h 1103304"/>
                <a:gd name="connsiteX2" fmla="*/ 1838841 w 1838841"/>
                <a:gd name="connsiteY2" fmla="*/ 1103304 h 1103304"/>
                <a:gd name="connsiteX3" fmla="*/ 0 w 1838841"/>
                <a:gd name="connsiteY3" fmla="*/ 1103304 h 1103304"/>
                <a:gd name="connsiteX4" fmla="*/ 0 w 1838841"/>
                <a:gd name="connsiteY4" fmla="*/ 0 h 11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8841" h="1103304">
                  <a:moveTo>
                    <a:pt x="0" y="0"/>
                  </a:moveTo>
                  <a:lnTo>
                    <a:pt x="1838841" y="0"/>
                  </a:lnTo>
                  <a:lnTo>
                    <a:pt x="1838841" y="1103304"/>
                  </a:lnTo>
                  <a:lnTo>
                    <a:pt x="0" y="11033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30A0"/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4400" b="1" kern="1200" dirty="0" smtClean="0"/>
                <a:t>20</a:t>
              </a:r>
              <a:endParaRPr lang="ru-RU" sz="4400" b="1" kern="1200" dirty="0"/>
            </a:p>
          </p:txBody>
        </p:sp>
        <p:sp>
          <p:nvSpPr>
            <p:cNvPr id="15" name="Полилиния 14">
              <a:hlinkClick r:id="rId9" action="ppaction://hlinksldjump"/>
            </p:cNvPr>
            <p:cNvSpPr/>
            <p:nvPr/>
          </p:nvSpPr>
          <p:spPr>
            <a:xfrm>
              <a:off x="6444252" y="3933075"/>
              <a:ext cx="1838841" cy="1103304"/>
            </a:xfrm>
            <a:custGeom>
              <a:avLst/>
              <a:gdLst>
                <a:gd name="connsiteX0" fmla="*/ 0 w 1838841"/>
                <a:gd name="connsiteY0" fmla="*/ 0 h 1103304"/>
                <a:gd name="connsiteX1" fmla="*/ 1838841 w 1838841"/>
                <a:gd name="connsiteY1" fmla="*/ 0 h 1103304"/>
                <a:gd name="connsiteX2" fmla="*/ 1838841 w 1838841"/>
                <a:gd name="connsiteY2" fmla="*/ 1103304 h 1103304"/>
                <a:gd name="connsiteX3" fmla="*/ 0 w 1838841"/>
                <a:gd name="connsiteY3" fmla="*/ 1103304 h 1103304"/>
                <a:gd name="connsiteX4" fmla="*/ 0 w 1838841"/>
                <a:gd name="connsiteY4" fmla="*/ 0 h 11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8841" h="1103304">
                  <a:moveTo>
                    <a:pt x="0" y="0"/>
                  </a:moveTo>
                  <a:lnTo>
                    <a:pt x="1838841" y="0"/>
                  </a:lnTo>
                  <a:lnTo>
                    <a:pt x="1838841" y="1103304"/>
                  </a:lnTo>
                  <a:lnTo>
                    <a:pt x="0" y="11033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30A0"/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4400" b="1" kern="1200" dirty="0" smtClean="0"/>
                <a:t>30</a:t>
              </a:r>
              <a:endParaRPr lang="ru-RU" sz="4400" b="1" kern="1200" dirty="0"/>
            </a:p>
          </p:txBody>
        </p:sp>
        <p:sp>
          <p:nvSpPr>
            <p:cNvPr id="16" name="Полилиния 15">
              <a:hlinkClick r:id="rId10" action="ppaction://hlinksldjump"/>
            </p:cNvPr>
            <p:cNvSpPr/>
            <p:nvPr/>
          </p:nvSpPr>
          <p:spPr>
            <a:xfrm>
              <a:off x="2699747" y="5013221"/>
              <a:ext cx="1838841" cy="1103304"/>
            </a:xfrm>
            <a:custGeom>
              <a:avLst/>
              <a:gdLst>
                <a:gd name="connsiteX0" fmla="*/ 0 w 1838841"/>
                <a:gd name="connsiteY0" fmla="*/ 0 h 1103304"/>
                <a:gd name="connsiteX1" fmla="*/ 1838841 w 1838841"/>
                <a:gd name="connsiteY1" fmla="*/ 0 h 1103304"/>
                <a:gd name="connsiteX2" fmla="*/ 1838841 w 1838841"/>
                <a:gd name="connsiteY2" fmla="*/ 1103304 h 1103304"/>
                <a:gd name="connsiteX3" fmla="*/ 0 w 1838841"/>
                <a:gd name="connsiteY3" fmla="*/ 1103304 h 1103304"/>
                <a:gd name="connsiteX4" fmla="*/ 0 w 1838841"/>
                <a:gd name="connsiteY4" fmla="*/ 0 h 11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8841" h="1103304">
                  <a:moveTo>
                    <a:pt x="0" y="0"/>
                  </a:moveTo>
                  <a:lnTo>
                    <a:pt x="1838841" y="0"/>
                  </a:lnTo>
                  <a:lnTo>
                    <a:pt x="1838841" y="1103304"/>
                  </a:lnTo>
                  <a:lnTo>
                    <a:pt x="0" y="11033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4400" b="1" kern="1200" dirty="0" smtClean="0"/>
                <a:t>10</a:t>
              </a:r>
              <a:endParaRPr lang="ru-RU" sz="4400" b="1" kern="1200" dirty="0"/>
            </a:p>
          </p:txBody>
        </p:sp>
        <p:sp>
          <p:nvSpPr>
            <p:cNvPr id="17" name="Полилиния 16">
              <a:hlinkClick r:id="rId11" action="ppaction://hlinksldjump"/>
            </p:cNvPr>
            <p:cNvSpPr/>
            <p:nvPr/>
          </p:nvSpPr>
          <p:spPr>
            <a:xfrm>
              <a:off x="4572000" y="5013221"/>
              <a:ext cx="1838841" cy="1103304"/>
            </a:xfrm>
            <a:custGeom>
              <a:avLst/>
              <a:gdLst>
                <a:gd name="connsiteX0" fmla="*/ 0 w 1838841"/>
                <a:gd name="connsiteY0" fmla="*/ 0 h 1103304"/>
                <a:gd name="connsiteX1" fmla="*/ 1838841 w 1838841"/>
                <a:gd name="connsiteY1" fmla="*/ 0 h 1103304"/>
                <a:gd name="connsiteX2" fmla="*/ 1838841 w 1838841"/>
                <a:gd name="connsiteY2" fmla="*/ 1103304 h 1103304"/>
                <a:gd name="connsiteX3" fmla="*/ 0 w 1838841"/>
                <a:gd name="connsiteY3" fmla="*/ 1103304 h 1103304"/>
                <a:gd name="connsiteX4" fmla="*/ 0 w 1838841"/>
                <a:gd name="connsiteY4" fmla="*/ 0 h 11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8841" h="1103304">
                  <a:moveTo>
                    <a:pt x="0" y="0"/>
                  </a:moveTo>
                  <a:lnTo>
                    <a:pt x="1838841" y="0"/>
                  </a:lnTo>
                  <a:lnTo>
                    <a:pt x="1838841" y="1103304"/>
                  </a:lnTo>
                  <a:lnTo>
                    <a:pt x="0" y="11033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4400" b="1" kern="1200" dirty="0" smtClean="0"/>
                <a:t>20</a:t>
              </a:r>
              <a:endParaRPr lang="ru-RU" sz="4400" b="1" kern="1200" dirty="0"/>
            </a:p>
          </p:txBody>
        </p:sp>
        <p:sp>
          <p:nvSpPr>
            <p:cNvPr id="18" name="Полилиния 17">
              <a:hlinkClick r:id="rId12" action="ppaction://hlinksldjump"/>
            </p:cNvPr>
            <p:cNvSpPr/>
            <p:nvPr/>
          </p:nvSpPr>
          <p:spPr>
            <a:xfrm>
              <a:off x="6444252" y="5013221"/>
              <a:ext cx="1838841" cy="1103304"/>
            </a:xfrm>
            <a:custGeom>
              <a:avLst/>
              <a:gdLst>
                <a:gd name="connsiteX0" fmla="*/ 0 w 1838841"/>
                <a:gd name="connsiteY0" fmla="*/ 0 h 1103304"/>
                <a:gd name="connsiteX1" fmla="*/ 1838841 w 1838841"/>
                <a:gd name="connsiteY1" fmla="*/ 0 h 1103304"/>
                <a:gd name="connsiteX2" fmla="*/ 1838841 w 1838841"/>
                <a:gd name="connsiteY2" fmla="*/ 1103304 h 1103304"/>
                <a:gd name="connsiteX3" fmla="*/ 0 w 1838841"/>
                <a:gd name="connsiteY3" fmla="*/ 1103304 h 1103304"/>
                <a:gd name="connsiteX4" fmla="*/ 0 w 1838841"/>
                <a:gd name="connsiteY4" fmla="*/ 0 h 11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8841" h="1103304">
                  <a:moveTo>
                    <a:pt x="0" y="0"/>
                  </a:moveTo>
                  <a:lnTo>
                    <a:pt x="1838841" y="0"/>
                  </a:lnTo>
                  <a:lnTo>
                    <a:pt x="1838841" y="1103304"/>
                  </a:lnTo>
                  <a:lnTo>
                    <a:pt x="0" y="11033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4400" b="1" kern="1200" dirty="0" smtClean="0"/>
                <a:t>30</a:t>
              </a:r>
              <a:endParaRPr lang="ru-RU" sz="4400" b="1" kern="1200" dirty="0"/>
            </a:p>
          </p:txBody>
        </p:sp>
        <p:sp>
          <p:nvSpPr>
            <p:cNvPr id="19" name="Полилиния 18">
              <a:hlinkClick r:id="" action="ppaction://hlinkshowjump?jump=nextslide"/>
            </p:cNvPr>
            <p:cNvSpPr/>
            <p:nvPr/>
          </p:nvSpPr>
          <p:spPr>
            <a:xfrm>
              <a:off x="467430" y="1749621"/>
              <a:ext cx="2124000" cy="1103304"/>
            </a:xfrm>
            <a:custGeom>
              <a:avLst/>
              <a:gdLst>
                <a:gd name="connsiteX0" fmla="*/ 0 w 1838841"/>
                <a:gd name="connsiteY0" fmla="*/ 0 h 1103304"/>
                <a:gd name="connsiteX1" fmla="*/ 1838841 w 1838841"/>
                <a:gd name="connsiteY1" fmla="*/ 0 h 1103304"/>
                <a:gd name="connsiteX2" fmla="*/ 1838841 w 1838841"/>
                <a:gd name="connsiteY2" fmla="*/ 1103304 h 1103304"/>
                <a:gd name="connsiteX3" fmla="*/ 0 w 1838841"/>
                <a:gd name="connsiteY3" fmla="*/ 1103304 h 1103304"/>
                <a:gd name="connsiteX4" fmla="*/ 0 w 1838841"/>
                <a:gd name="connsiteY4" fmla="*/ 0 h 11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8841" h="1103304">
                  <a:moveTo>
                    <a:pt x="0" y="0"/>
                  </a:moveTo>
                  <a:lnTo>
                    <a:pt x="1838841" y="0"/>
                  </a:lnTo>
                  <a:lnTo>
                    <a:pt x="1838841" y="1103304"/>
                  </a:lnTo>
                  <a:lnTo>
                    <a:pt x="0" y="11033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50021"/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b="1" kern="1200" dirty="0" smtClean="0"/>
                <a:t>Живем трезво!</a:t>
              </a:r>
              <a:endParaRPr lang="ru-RU" sz="2800" b="1" kern="1200" dirty="0"/>
            </a:p>
          </p:txBody>
        </p:sp>
        <p:sp>
          <p:nvSpPr>
            <p:cNvPr id="20" name="Полилиния 19">
              <a:hlinkClick r:id="" action="ppaction://hlinkshowjump?jump=nextslide"/>
            </p:cNvPr>
            <p:cNvSpPr/>
            <p:nvPr/>
          </p:nvSpPr>
          <p:spPr>
            <a:xfrm>
              <a:off x="467430" y="2852925"/>
              <a:ext cx="2124000" cy="1103304"/>
            </a:xfrm>
            <a:custGeom>
              <a:avLst/>
              <a:gdLst>
                <a:gd name="connsiteX0" fmla="*/ 0 w 1838841"/>
                <a:gd name="connsiteY0" fmla="*/ 0 h 1103304"/>
                <a:gd name="connsiteX1" fmla="*/ 1838841 w 1838841"/>
                <a:gd name="connsiteY1" fmla="*/ 0 h 1103304"/>
                <a:gd name="connsiteX2" fmla="*/ 1838841 w 1838841"/>
                <a:gd name="connsiteY2" fmla="*/ 1103304 h 1103304"/>
                <a:gd name="connsiteX3" fmla="*/ 0 w 1838841"/>
                <a:gd name="connsiteY3" fmla="*/ 1103304 h 1103304"/>
                <a:gd name="connsiteX4" fmla="*/ 0 w 1838841"/>
                <a:gd name="connsiteY4" fmla="*/ 0 h 11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8841" h="1103304">
                  <a:moveTo>
                    <a:pt x="0" y="0"/>
                  </a:moveTo>
                  <a:lnTo>
                    <a:pt x="1838841" y="0"/>
                  </a:lnTo>
                  <a:lnTo>
                    <a:pt x="1838841" y="1103304"/>
                  </a:lnTo>
                  <a:lnTo>
                    <a:pt x="0" y="11033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b="1" kern="1200" dirty="0" smtClean="0"/>
                <a:t>Сохрани жизнь</a:t>
              </a:r>
              <a:endParaRPr lang="ru-RU" sz="2300" b="1" kern="1200" dirty="0"/>
            </a:p>
          </p:txBody>
        </p:sp>
        <p:sp>
          <p:nvSpPr>
            <p:cNvPr id="21" name="Полилиния 20">
              <a:hlinkClick r:id="" action="ppaction://hlinkshowjump?jump=nextslide"/>
            </p:cNvPr>
            <p:cNvSpPr/>
            <p:nvPr/>
          </p:nvSpPr>
          <p:spPr>
            <a:xfrm>
              <a:off x="467430" y="3933071"/>
              <a:ext cx="2140812" cy="1103304"/>
            </a:xfrm>
            <a:custGeom>
              <a:avLst/>
              <a:gdLst>
                <a:gd name="connsiteX0" fmla="*/ 0 w 1838841"/>
                <a:gd name="connsiteY0" fmla="*/ 0 h 1103304"/>
                <a:gd name="connsiteX1" fmla="*/ 1838841 w 1838841"/>
                <a:gd name="connsiteY1" fmla="*/ 0 h 1103304"/>
                <a:gd name="connsiteX2" fmla="*/ 1838841 w 1838841"/>
                <a:gd name="connsiteY2" fmla="*/ 1103304 h 1103304"/>
                <a:gd name="connsiteX3" fmla="*/ 0 w 1838841"/>
                <a:gd name="connsiteY3" fmla="*/ 1103304 h 1103304"/>
                <a:gd name="connsiteX4" fmla="*/ 0 w 1838841"/>
                <a:gd name="connsiteY4" fmla="*/ 0 h 11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8841" h="1103304">
                  <a:moveTo>
                    <a:pt x="0" y="0"/>
                  </a:moveTo>
                  <a:lnTo>
                    <a:pt x="1838841" y="0"/>
                  </a:lnTo>
                  <a:lnTo>
                    <a:pt x="1838841" y="1103304"/>
                  </a:lnTo>
                  <a:lnTo>
                    <a:pt x="0" y="11033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30A0"/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kern="1200" dirty="0" smtClean="0"/>
                <a:t>В дыму заблуждений</a:t>
              </a:r>
              <a:endParaRPr lang="ru-RU" sz="2400" b="1" kern="1200" dirty="0"/>
            </a:p>
          </p:txBody>
        </p:sp>
        <p:sp>
          <p:nvSpPr>
            <p:cNvPr id="22" name="Полилиния 21">
              <a:hlinkClick r:id="" action="ppaction://hlinkshowjump?jump=nextslide"/>
            </p:cNvPr>
            <p:cNvSpPr/>
            <p:nvPr/>
          </p:nvSpPr>
          <p:spPr>
            <a:xfrm>
              <a:off x="467430" y="5036375"/>
              <a:ext cx="2140812" cy="1103304"/>
            </a:xfrm>
            <a:custGeom>
              <a:avLst/>
              <a:gdLst>
                <a:gd name="connsiteX0" fmla="*/ 0 w 1838841"/>
                <a:gd name="connsiteY0" fmla="*/ 0 h 1103304"/>
                <a:gd name="connsiteX1" fmla="*/ 1838841 w 1838841"/>
                <a:gd name="connsiteY1" fmla="*/ 0 h 1103304"/>
                <a:gd name="connsiteX2" fmla="*/ 1838841 w 1838841"/>
                <a:gd name="connsiteY2" fmla="*/ 1103304 h 1103304"/>
                <a:gd name="connsiteX3" fmla="*/ 0 w 1838841"/>
                <a:gd name="connsiteY3" fmla="*/ 1103304 h 1103304"/>
                <a:gd name="connsiteX4" fmla="*/ 0 w 1838841"/>
                <a:gd name="connsiteY4" fmla="*/ 0 h 11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8841" h="1103304">
                  <a:moveTo>
                    <a:pt x="0" y="0"/>
                  </a:moveTo>
                  <a:lnTo>
                    <a:pt x="1838841" y="0"/>
                  </a:lnTo>
                  <a:lnTo>
                    <a:pt x="1838841" y="1103304"/>
                  </a:lnTo>
                  <a:lnTo>
                    <a:pt x="0" y="11033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8110" tIns="118110" rIns="118110" bIns="118110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100" b="1" kern="1200" dirty="0" smtClean="0"/>
                <a:t>Береги свое здоровье</a:t>
              </a:r>
              <a:endParaRPr lang="ru-RU" sz="3100" b="1" kern="1200" dirty="0"/>
            </a:p>
          </p:txBody>
        </p:sp>
      </p:grp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22402"/>
            <a:ext cx="7413625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3636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190220" y="6093296"/>
            <a:ext cx="1152128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Картинки по запросу кот в мешк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868885"/>
            <a:ext cx="6974068" cy="464647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63888" y="1314887"/>
            <a:ext cx="531427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cs typeface="Aharoni" pitchFamily="2" charset="-79"/>
              </a:rPr>
              <a:t>Кот в мешке</a:t>
            </a:r>
            <a:endParaRPr lang="ru-RU" sz="6600" b="1" dirty="0">
              <a:cs typeface="Aharoni" pitchFamily="2" charset="-79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5878" y="514668"/>
            <a:ext cx="753581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11. </a:t>
            </a:r>
            <a:r>
              <a:rPr lang="ru-RU" sz="3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О каком мифе  идет речь? Опровергните его или подтвердите.</a:t>
            </a:r>
            <a:endParaRPr lang="ru-RU" sz="3200" dirty="0">
              <a:solidFill>
                <a:srgbClr val="EEECE1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421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470" y="996615"/>
            <a:ext cx="7797552" cy="114300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a typeface="+mn-ea"/>
                <a:cs typeface="+mn-cs"/>
              </a:rPr>
              <a:t>10. 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a typeface="+mn-ea"/>
                <a:cs typeface="+mn-cs"/>
              </a:rPr>
              <a:t>О каком мифе  идет речь? Опровергните его или подтвердите.</a:t>
            </a: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9791" y="4005064"/>
            <a:ext cx="1511300" cy="233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89810" y="3356990"/>
            <a:ext cx="31702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</a:rPr>
              <a:t>ВИЧ-инфекция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940190" y="3356990"/>
            <a:ext cx="18950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</a:rPr>
              <a:t>О</a:t>
            </a:r>
            <a:r>
              <a:rPr lang="ru-RU" sz="3200" b="1" dirty="0" smtClean="0">
                <a:latin typeface="times new roman" panose="02020603050405020304" pitchFamily="18" charset="0"/>
              </a:rPr>
              <a:t>бщение</a:t>
            </a:r>
            <a:endParaRPr lang="ru-RU" sz="32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4157398"/>
            <a:ext cx="3730656" cy="2030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1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190220" y="6093296"/>
            <a:ext cx="1152128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755470" y="620610"/>
            <a:ext cx="77050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</a:rPr>
              <a:t>Миф: 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</a:rPr>
              <a:t>С </a:t>
            </a:r>
            <a:r>
              <a:rPr lang="ru-RU" sz="2400" dirty="0">
                <a:latin typeface="times new roman" panose="02020603050405020304" pitchFamily="18" charset="0"/>
              </a:rPr>
              <a:t>ВИЧ-инфицированным человеком опасно общаться.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7730" y="3429000"/>
            <a:ext cx="4265714" cy="283907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96092" y="1648793"/>
            <a:ext cx="712899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РЕАЛЬНОСТЬ:</a:t>
            </a:r>
          </a:p>
          <a:p>
            <a:pPr algn="ctr"/>
            <a:endParaRPr lang="ru-RU" b="1" dirty="0" smtClean="0"/>
          </a:p>
          <a:p>
            <a:r>
              <a:rPr lang="ru-RU" dirty="0" smtClean="0"/>
              <a:t>На </a:t>
            </a:r>
            <a:r>
              <a:rPr lang="ru-RU" dirty="0"/>
              <a:t>самом деле: </a:t>
            </a:r>
            <a:r>
              <a:rPr lang="ru-RU" sz="3600" b="1" dirty="0"/>
              <a:t>Это не так </a:t>
            </a:r>
            <a:r>
              <a:rPr lang="ru-RU" dirty="0"/>
              <a:t>- вирус не передается через прикосновение, использование общей посуды, кашель, </a:t>
            </a:r>
            <a:r>
              <a:rPr lang="ru-RU" dirty="0" smtClean="0"/>
              <a:t>дружбу, поцелуй</a:t>
            </a:r>
            <a:r>
              <a:rPr lang="ru-RU" dirty="0"/>
              <a:t>… Заражение происходит в результате незащищенного полового акта или через кровь, а также через вскармливание грудью</a:t>
            </a:r>
          </a:p>
        </p:txBody>
      </p:sp>
    </p:spTree>
    <p:extLst>
      <p:ext uri="{BB962C8B-B14F-4D97-AF65-F5344CB8AC3E}">
        <p14:creationId xmlns:p14="http://schemas.microsoft.com/office/powerpoint/2010/main" val="360951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480" y="660151"/>
            <a:ext cx="79208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12. 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 каком мифе  идет речь? Опровергните его или подтвердите.</a:t>
            </a:r>
            <a:endParaRPr lang="ru-RU" sz="32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974" y="3861048"/>
            <a:ext cx="1511300" cy="233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66656" y="3135086"/>
            <a:ext cx="24457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А</a:t>
            </a:r>
            <a:r>
              <a:rPr lang="ru-RU" sz="3600" b="1" dirty="0" smtClean="0"/>
              <a:t>нализ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19590" y="3005711"/>
            <a:ext cx="153180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ВИЧ</a:t>
            </a:r>
            <a:endParaRPr lang="ru-RU" sz="32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010" y="3861048"/>
            <a:ext cx="3721727" cy="2088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787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трелка влево 4">
            <a:hlinkClick r:id="rId2" action="ppaction://hlinksldjump"/>
          </p:cNvPr>
          <p:cNvSpPr/>
          <p:nvPr/>
        </p:nvSpPr>
        <p:spPr>
          <a:xfrm>
            <a:off x="190220" y="6093296"/>
            <a:ext cx="1152128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55470" y="625382"/>
            <a:ext cx="77770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cap="small" dirty="0">
                <a:solidFill>
                  <a:srgbClr val="4F4F4F"/>
                </a:solidFill>
                <a:latin typeface="Times New Roman" panose="02020603050405020304" pitchFamily="18" charset="0"/>
              </a:rPr>
              <a:t>МИФ №3: Анализы на ВИЧ часто ошибочные</a:t>
            </a:r>
            <a:endParaRPr lang="ru-RU" sz="2000" b="1" dirty="0">
              <a:solidFill>
                <a:srgbClr val="4F4F4F"/>
              </a:solidFill>
              <a:latin typeface="Verdana" panose="020B0604030504040204" pitchFamily="34" charset="0"/>
            </a:endParaRPr>
          </a:p>
          <a:p>
            <a:pPr algn="just"/>
            <a:r>
              <a:rPr lang="ru-RU" sz="2000" dirty="0">
                <a:solidFill>
                  <a:srgbClr val="4F4F4F"/>
                </a:solidFill>
                <a:latin typeface="Times New Roman" panose="02020603050405020304" pitchFamily="18" charset="0"/>
              </a:rPr>
              <a:t>Существует мнение, что анализ на ВИЧ может в течение нескольких лет не показывать присутствие вируса в </a:t>
            </a:r>
            <a:r>
              <a:rPr lang="ru-RU" sz="2000" dirty="0" smtClean="0">
                <a:solidFill>
                  <a:srgbClr val="4F4F4F"/>
                </a:solidFill>
                <a:latin typeface="Times New Roman" panose="02020603050405020304" pitchFamily="18" charset="0"/>
              </a:rPr>
              <a:t>крови, либо сразу после опасного контакта можно получить результат</a:t>
            </a:r>
            <a:endParaRPr lang="ru-RU" sz="2000" b="0" i="0" dirty="0">
              <a:solidFill>
                <a:srgbClr val="4F4F4F"/>
              </a:solidFill>
              <a:effectLst/>
              <a:latin typeface="Verdan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470" y="2020511"/>
            <a:ext cx="770507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4F4F4F"/>
                </a:solidFill>
                <a:latin typeface="Times New Roman" panose="02020603050405020304" pitchFamily="18" charset="0"/>
              </a:rPr>
              <a:t>Реальность</a:t>
            </a:r>
            <a:r>
              <a:rPr lang="ru-RU" dirty="0" smtClean="0">
                <a:solidFill>
                  <a:srgbClr val="4F4F4F"/>
                </a:solidFill>
                <a:latin typeface="Times New Roman" panose="02020603050405020304" pitchFamily="18" charset="0"/>
              </a:rPr>
              <a:t>: </a:t>
            </a:r>
          </a:p>
          <a:p>
            <a:r>
              <a:rPr lang="ru-RU" dirty="0" smtClean="0">
                <a:solidFill>
                  <a:srgbClr val="4F4F4F"/>
                </a:solidFill>
                <a:latin typeface="Times New Roman" panose="02020603050405020304" pitchFamily="18" charset="0"/>
              </a:rPr>
              <a:t>Наличие </a:t>
            </a:r>
            <a:r>
              <a:rPr lang="ru-RU" dirty="0">
                <a:solidFill>
                  <a:srgbClr val="4F4F4F"/>
                </a:solidFill>
                <a:latin typeface="Times New Roman" panose="02020603050405020304" pitchFamily="18" charset="0"/>
              </a:rPr>
              <a:t>или отсутствие ВИЧ-инфекции можно определить только с помощью специального исследования крови (теста). Его цель – обнаружить защитные клетки (антитела). В инкубационном периоде (от момента заражения до выработки антител) при ВИЧ-инфекции, который продолжается </a:t>
            </a:r>
            <a:r>
              <a:rPr lang="ru-RU" dirty="0" smtClean="0">
                <a:solidFill>
                  <a:srgbClr val="4F4F4F"/>
                </a:solidFill>
                <a:latin typeface="Times New Roman" panose="02020603050405020304" pitchFamily="18" charset="0"/>
              </a:rPr>
              <a:t>3-6 </a:t>
            </a:r>
            <a:r>
              <a:rPr lang="ru-RU" dirty="0">
                <a:solidFill>
                  <a:srgbClr val="4F4F4F"/>
                </a:solidFill>
                <a:latin typeface="Times New Roman" panose="02020603050405020304" pitchFamily="18" charset="0"/>
              </a:rPr>
              <a:t>месяцев, иногда до 12 месяцев, вирус невозможно обнаружить лабораторным путём, поскольку антитела не образовались в достаточном количестве и тест их не </a:t>
            </a:r>
            <a:r>
              <a:rPr lang="ru-RU" dirty="0" smtClean="0">
                <a:solidFill>
                  <a:srgbClr val="4F4F4F"/>
                </a:solidFill>
                <a:latin typeface="Times New Roman" panose="02020603050405020304" pitchFamily="18" charset="0"/>
              </a:rPr>
              <a:t>видит, этот период называется «ПЕРИОД ОКНА»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097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игру!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037" y="1619672"/>
            <a:ext cx="6257925" cy="4666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146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58127" y="260647"/>
            <a:ext cx="7704856" cy="2262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dirty="0" smtClean="0">
              <a:ln>
                <a:solidFill>
                  <a:schemeClr val="tx1"/>
                </a:solidFill>
              </a:ln>
              <a:solidFill>
                <a:srgbClr val="C00000"/>
              </a:solidFill>
            </a:endParaRPr>
          </a:p>
          <a:p>
            <a:pPr algn="ctr"/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1. О каком мифе  идет речь? Опровергните его или подтвердите.</a:t>
            </a:r>
          </a:p>
          <a:p>
            <a:pPr algn="ctr"/>
            <a:endParaRPr lang="ru-RU" sz="45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436096" y="2733908"/>
            <a:ext cx="22343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простуда</a:t>
            </a:r>
            <a:endParaRPr lang="ru-RU" sz="40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88730" y="2518464"/>
            <a:ext cx="3196516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Алкоголь</a:t>
            </a:r>
            <a:endParaRPr lang="ru-RU" sz="54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338" y="3858157"/>
            <a:ext cx="1511300" cy="233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5164" y="3573016"/>
            <a:ext cx="2179123" cy="2905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лево 1">
            <a:hlinkClick r:id="rId2" action="ppaction://hlinksldjump"/>
          </p:cNvPr>
          <p:cNvSpPr/>
          <p:nvPr/>
        </p:nvSpPr>
        <p:spPr>
          <a:xfrm>
            <a:off x="311717" y="6093296"/>
            <a:ext cx="936104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43401" y="0"/>
            <a:ext cx="849694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b="1" dirty="0" smtClean="0"/>
          </a:p>
          <a:p>
            <a:pPr algn="ctr"/>
            <a:r>
              <a:rPr lang="ru-RU" sz="3600" b="1" dirty="0" smtClean="0"/>
              <a:t>Миф: «Алкоголь помогает при </a:t>
            </a:r>
            <a:r>
              <a:rPr lang="ru-RU" sz="3200" b="1" dirty="0" smtClean="0"/>
              <a:t>простуде</a:t>
            </a:r>
            <a:r>
              <a:rPr lang="ru-RU" sz="3600" b="1" dirty="0" smtClean="0"/>
              <a:t>»</a:t>
            </a:r>
            <a:endParaRPr lang="ru-RU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247821" y="1412720"/>
            <a:ext cx="7140709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Реальность: </a:t>
            </a:r>
          </a:p>
          <a:p>
            <a:pPr algn="ctr"/>
            <a:r>
              <a:rPr lang="ru-RU" sz="2800" b="1" dirty="0" smtClean="0"/>
              <a:t>На самом деле употребление алкоголя приводит к снижению иммунитета , а следовательно к более частым простудам и заболеваниям.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15616" y="260648"/>
            <a:ext cx="77768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 smtClean="0">
              <a:ln>
                <a:solidFill>
                  <a:schemeClr val="tx1"/>
                </a:solidFill>
              </a:ln>
              <a:solidFill>
                <a:srgbClr val="C00000"/>
              </a:solidFill>
            </a:endParaRPr>
          </a:p>
          <a:p>
            <a:pPr algn="ctr"/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2. </a:t>
            </a:r>
            <a:r>
              <a:rPr lang="ru-RU" sz="32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О каком мифе  идет речь? Опровергните его или подтвердите.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42514" y="2730662"/>
            <a:ext cx="297773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Алкоголь</a:t>
            </a:r>
            <a:endParaRPr lang="ru-RU" sz="5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4048" y="2852936"/>
            <a:ext cx="36182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Температура тела</a:t>
            </a:r>
            <a:endParaRPr lang="ru-RU" sz="40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5733" y="3789040"/>
            <a:ext cx="1511300" cy="233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5051" y="4176375"/>
            <a:ext cx="2816263" cy="224737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279656" y="6093296"/>
            <a:ext cx="936104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5760" y="188640"/>
            <a:ext cx="7486650" cy="116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550" y="980660"/>
            <a:ext cx="6912960" cy="324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9176" y="4065798"/>
            <a:ext cx="4755292" cy="224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42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853" y="2817350"/>
            <a:ext cx="3608387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2" y="188640"/>
            <a:ext cx="76328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3200" b="1" dirty="0" smtClean="0">
              <a:ln>
                <a:solidFill>
                  <a:prstClr val="black"/>
                </a:solidFill>
              </a:ln>
              <a:solidFill>
                <a:srgbClr val="C00000"/>
              </a:solidFill>
            </a:endParaRPr>
          </a:p>
          <a:p>
            <a:pPr lvl="0" algn="ctr"/>
            <a:r>
              <a:rPr lang="ru-RU" sz="3200" b="1" dirty="0" smtClean="0">
                <a:ln>
                  <a:solidFill>
                    <a:prstClr val="black"/>
                  </a:solidFill>
                </a:ln>
                <a:solidFill>
                  <a:srgbClr val="C00000"/>
                </a:solidFill>
              </a:rPr>
              <a:t>3. </a:t>
            </a:r>
            <a:r>
              <a:rPr lang="ru-RU" sz="3200" b="1" dirty="0">
                <a:ln>
                  <a:solidFill>
                    <a:prstClr val="black"/>
                  </a:solidFill>
                </a:ln>
                <a:solidFill>
                  <a:srgbClr val="C00000"/>
                </a:solidFill>
              </a:rPr>
              <a:t>О каком мифе  идет речь? Опровергните его или подтвердите.</a:t>
            </a:r>
          </a:p>
        </p:txBody>
      </p:sp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396" y="3975430"/>
            <a:ext cx="1511300" cy="233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292100" y="3140960"/>
            <a:ext cx="24400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rgbClr val="000000"/>
                </a:solidFill>
                <a:latin typeface="-apple-system"/>
              </a:rPr>
              <a:t>общение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220090" y="3976210"/>
            <a:ext cx="2943431" cy="19647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45665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279656" y="6093296"/>
            <a:ext cx="936104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636576" y="764630"/>
            <a:ext cx="6048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00"/>
                </a:solidFill>
                <a:latin typeface="-apple-system"/>
                <a:cs typeface="Aharoni" panose="02010803020104030203" pitchFamily="2" charset="-79"/>
              </a:rPr>
              <a:t>МИФ : "Алкоголь </a:t>
            </a:r>
            <a:r>
              <a:rPr lang="ru-RU" sz="2400" b="1" dirty="0">
                <a:solidFill>
                  <a:srgbClr val="000000"/>
                </a:solidFill>
                <a:latin typeface="-apple-system"/>
                <a:cs typeface="Aharoni" panose="02010803020104030203" pitchFamily="2" charset="-79"/>
              </a:rPr>
              <a:t>способствует общению, снимая скованность"</a:t>
            </a:r>
            <a:r>
              <a:rPr lang="ru-RU" sz="2400" b="1" dirty="0">
                <a:cs typeface="Aharoni" panose="02010803020104030203" pitchFamily="2" charset="-79"/>
              </a:rPr>
              <a:t/>
            </a:r>
            <a:br>
              <a:rPr lang="ru-RU" sz="2400" b="1" dirty="0">
                <a:cs typeface="Aharoni" panose="02010803020104030203" pitchFamily="2" charset="-79"/>
              </a:rPr>
            </a:br>
            <a:endParaRPr lang="ru-RU" sz="2400" b="1" dirty="0">
              <a:cs typeface="Aharoni" panose="02010803020104030203" pitchFamily="2" charset="-79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050" y="1772770"/>
            <a:ext cx="3528490" cy="352849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61452" y="1556740"/>
            <a:ext cx="407059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-apple-system"/>
              </a:rPr>
              <a:t>Алкоголь получил широкое распространение как средство, снижающее психологические и социальные препятствия в общении. В состоянии алкогольного одурманивания человек становится чересчур откровенным и общительным, легкомысленным, лишается способности точно оценивать окружающее, перестает замечать опасность. Неумеренная оживленность и жестикуляция, хвастовство - следствие снижения контроля над эмоциями и поведением. Человек под действием алкоголя не стыдится вести себя непристойно, выражается нецензурно при женщинах и детях. Таким образом, алкоголь не способствует общению, а делает это общение примитивным.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5248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797050"/>
            <a:ext cx="3959667" cy="3504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00" y="548600"/>
            <a:ext cx="7815263" cy="1347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468313" y="5949280"/>
            <a:ext cx="1511399" cy="57606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7980" y="1961992"/>
            <a:ext cx="3627308" cy="362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9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1274</TotalTime>
  <Words>731</Words>
  <Application>Microsoft Office PowerPoint</Application>
  <PresentationFormat>Экран (4:3)</PresentationFormat>
  <Paragraphs>81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5" baseType="lpstr">
      <vt:lpstr>Aharoni</vt:lpstr>
      <vt:lpstr>-apple-system</vt:lpstr>
      <vt:lpstr>Arial</vt:lpstr>
      <vt:lpstr>Calibri</vt:lpstr>
      <vt:lpstr>Century Gothic</vt:lpstr>
      <vt:lpstr>Garamond</vt:lpstr>
      <vt:lpstr>Times New Roman</vt:lpstr>
      <vt:lpstr>Times New Roman</vt:lpstr>
      <vt:lpstr>Verdana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10. О каком мифе  идет речь? Опровергните его или подтвердите.</vt:lpstr>
      <vt:lpstr>Презентация PowerPoint</vt:lpstr>
      <vt:lpstr>Презентация PowerPoint</vt:lpstr>
      <vt:lpstr>Презентация PowerPoint</vt:lpstr>
      <vt:lpstr>Спасибо за игру!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Специалист</cp:lastModifiedBy>
  <cp:revision>79</cp:revision>
  <dcterms:created xsi:type="dcterms:W3CDTF">2013-07-29T17:42:42Z</dcterms:created>
  <dcterms:modified xsi:type="dcterms:W3CDTF">2023-02-03T09:37:44Z</dcterms:modified>
</cp:coreProperties>
</file>