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Lst>
  <p:sldIdLst>
    <p:sldId id="256" r:id="rId2"/>
    <p:sldId id="302" r:id="rId3"/>
    <p:sldId id="257" r:id="rId4"/>
    <p:sldId id="258" r:id="rId5"/>
    <p:sldId id="259" r:id="rId6"/>
    <p:sldId id="260" r:id="rId7"/>
    <p:sldId id="261" r:id="rId8"/>
    <p:sldId id="262" r:id="rId9"/>
    <p:sldId id="264" r:id="rId10"/>
    <p:sldId id="265" r:id="rId11"/>
    <p:sldId id="266" r:id="rId12"/>
    <p:sldId id="267"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6" r:id="rId37"/>
    <p:sldId id="297" r:id="rId38"/>
    <p:sldId id="298" r:id="rId39"/>
    <p:sldId id="300" r:id="rId40"/>
    <p:sldId id="301" r:id="rId41"/>
    <p:sldId id="303" r:id="rId4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FF00"/>
    <a:srgbClr val="5D6A0C"/>
    <a:srgbClr val="6B0B36"/>
    <a:srgbClr val="339966"/>
    <a:srgbClr val="CC00CC"/>
    <a:srgbClr val="000000"/>
    <a:srgbClr val="FFCC00"/>
    <a:srgbClr val="000066"/>
    <a:srgbClr val="00CC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88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3730" name="Group 2"/>
          <p:cNvGrpSpPr>
            <a:grpSpLocks/>
          </p:cNvGrpSpPr>
          <p:nvPr/>
        </p:nvGrpSpPr>
        <p:grpSpPr bwMode="auto">
          <a:xfrm>
            <a:off x="2084388" y="296863"/>
            <a:ext cx="6823075" cy="5353050"/>
            <a:chOff x="1313" y="187"/>
            <a:chExt cx="4298" cy="3372"/>
          </a:xfrm>
        </p:grpSpPr>
        <p:grpSp>
          <p:nvGrpSpPr>
            <p:cNvPr id="73731" name="Group 3"/>
            <p:cNvGrpSpPr>
              <a:grpSpLocks/>
            </p:cNvGrpSpPr>
            <p:nvPr/>
          </p:nvGrpSpPr>
          <p:grpSpPr bwMode="auto">
            <a:xfrm>
              <a:off x="2194" y="601"/>
              <a:ext cx="596" cy="447"/>
              <a:chOff x="0" y="0"/>
              <a:chExt cx="768" cy="576"/>
            </a:xfrm>
          </p:grpSpPr>
          <p:sp>
            <p:nvSpPr>
              <p:cNvPr id="73732"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73733"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73734" name="Group 6"/>
            <p:cNvGrpSpPr>
              <a:grpSpLocks/>
            </p:cNvGrpSpPr>
            <p:nvPr/>
          </p:nvGrpSpPr>
          <p:grpSpPr bwMode="auto">
            <a:xfrm>
              <a:off x="1313" y="187"/>
              <a:ext cx="4298" cy="3372"/>
              <a:chOff x="0" y="0"/>
              <a:chExt cx="5533" cy="4341"/>
            </a:xfrm>
          </p:grpSpPr>
          <p:grpSp>
            <p:nvGrpSpPr>
              <p:cNvPr id="73735" name="Group 7"/>
              <p:cNvGrpSpPr>
                <a:grpSpLocks/>
              </p:cNvGrpSpPr>
              <p:nvPr/>
            </p:nvGrpSpPr>
            <p:grpSpPr bwMode="auto">
              <a:xfrm>
                <a:off x="0" y="0"/>
                <a:ext cx="5470" cy="4341"/>
                <a:chOff x="0" y="0"/>
                <a:chExt cx="5470" cy="4341"/>
              </a:xfrm>
            </p:grpSpPr>
            <p:grpSp>
              <p:nvGrpSpPr>
                <p:cNvPr id="73736" name="Group 8"/>
                <p:cNvGrpSpPr>
                  <a:grpSpLocks/>
                </p:cNvGrpSpPr>
                <p:nvPr/>
              </p:nvGrpSpPr>
              <p:grpSpPr bwMode="auto">
                <a:xfrm>
                  <a:off x="1339" y="786"/>
                  <a:ext cx="2919" cy="2151"/>
                  <a:chOff x="1265" y="814"/>
                  <a:chExt cx="2919" cy="2151"/>
                </a:xfrm>
              </p:grpSpPr>
              <p:sp>
                <p:nvSpPr>
                  <p:cNvPr id="73737" name="Oval 9"/>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73738" name="Oval 10"/>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73739" name="Group 11"/>
                <p:cNvGrpSpPr>
                  <a:grpSpLocks/>
                </p:cNvGrpSpPr>
                <p:nvPr/>
              </p:nvGrpSpPr>
              <p:grpSpPr bwMode="auto">
                <a:xfrm>
                  <a:off x="0" y="0"/>
                  <a:ext cx="5470" cy="4341"/>
                  <a:chOff x="0" y="0"/>
                  <a:chExt cx="5470" cy="4341"/>
                </a:xfrm>
              </p:grpSpPr>
              <p:grpSp>
                <p:nvGrpSpPr>
                  <p:cNvPr id="73740" name="Group 12"/>
                  <p:cNvGrpSpPr>
                    <a:grpSpLocks/>
                  </p:cNvGrpSpPr>
                  <p:nvPr/>
                </p:nvGrpSpPr>
                <p:grpSpPr bwMode="auto">
                  <a:xfrm>
                    <a:off x="3545" y="1502"/>
                    <a:ext cx="1258" cy="2327"/>
                    <a:chOff x="3471" y="1530"/>
                    <a:chExt cx="1258" cy="2327"/>
                  </a:xfrm>
                </p:grpSpPr>
                <p:sp>
                  <p:nvSpPr>
                    <p:cNvPr id="73741" name="Freeform 13"/>
                    <p:cNvSpPr>
                      <a:spLocks/>
                    </p:cNvSpPr>
                    <p:nvPr/>
                  </p:nvSpPr>
                  <p:spPr bwMode="hidden">
                    <a:xfrm rot="2711884">
                      <a:off x="2765" y="2236"/>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73742" name="Freeform 14"/>
                    <p:cNvSpPr>
                      <a:spLocks/>
                    </p:cNvSpPr>
                    <p:nvPr/>
                  </p:nvSpPr>
                  <p:spPr bwMode="hidden">
                    <a:xfrm rot="2711884">
                      <a:off x="4021" y="3150"/>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743" name="Group 15"/>
                  <p:cNvGrpSpPr>
                    <a:grpSpLocks/>
                  </p:cNvGrpSpPr>
                  <p:nvPr/>
                </p:nvGrpSpPr>
                <p:grpSpPr bwMode="auto">
                  <a:xfrm>
                    <a:off x="2938" y="1991"/>
                    <a:ext cx="2463" cy="1332"/>
                    <a:chOff x="2864" y="2019"/>
                    <a:chExt cx="2463" cy="1332"/>
                  </a:xfrm>
                </p:grpSpPr>
                <p:sp>
                  <p:nvSpPr>
                    <p:cNvPr id="73744" name="Freeform 16"/>
                    <p:cNvSpPr>
                      <a:spLocks/>
                    </p:cNvSpPr>
                    <p:nvPr/>
                  </p:nvSpPr>
                  <p:spPr bwMode="hidden">
                    <a:xfrm rot="2104081">
                      <a:off x="2864" y="2019"/>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45" name="Freeform 17"/>
                    <p:cNvSpPr>
                      <a:spLocks/>
                    </p:cNvSpPr>
                    <p:nvPr/>
                  </p:nvSpPr>
                  <p:spPr bwMode="hidden">
                    <a:xfrm rot="2104081">
                      <a:off x="4353" y="2806"/>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3746" name="Group 18"/>
                  <p:cNvGrpSpPr>
                    <a:grpSpLocks/>
                  </p:cNvGrpSpPr>
                  <p:nvPr/>
                </p:nvGrpSpPr>
                <p:grpSpPr bwMode="auto">
                  <a:xfrm>
                    <a:off x="2971" y="1804"/>
                    <a:ext cx="2477" cy="1064"/>
                    <a:chOff x="2897" y="1832"/>
                    <a:chExt cx="2477" cy="1064"/>
                  </a:xfrm>
                </p:grpSpPr>
                <p:sp>
                  <p:nvSpPr>
                    <p:cNvPr id="73747" name="Freeform 19"/>
                    <p:cNvSpPr>
                      <a:spLocks/>
                    </p:cNvSpPr>
                    <p:nvPr/>
                  </p:nvSpPr>
                  <p:spPr bwMode="hidden">
                    <a:xfrm rot="1582915">
                      <a:off x="2897" y="1832"/>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48" name="Freeform 20"/>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3749" name="Group 21"/>
                  <p:cNvGrpSpPr>
                    <a:grpSpLocks/>
                  </p:cNvGrpSpPr>
                  <p:nvPr/>
                </p:nvGrpSpPr>
                <p:grpSpPr bwMode="auto">
                  <a:xfrm>
                    <a:off x="2998" y="1608"/>
                    <a:ext cx="2472" cy="927"/>
                    <a:chOff x="2924" y="1636"/>
                    <a:chExt cx="2472" cy="927"/>
                  </a:xfrm>
                </p:grpSpPr>
                <p:sp>
                  <p:nvSpPr>
                    <p:cNvPr id="73750" name="Freeform 22"/>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51" name="Freeform 23"/>
                    <p:cNvSpPr>
                      <a:spLocks/>
                    </p:cNvSpPr>
                    <p:nvPr/>
                  </p:nvSpPr>
                  <p:spPr bwMode="hidden">
                    <a:xfrm rot="1080363">
                      <a:off x="4495" y="2037"/>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3752" name="Group 24"/>
                  <p:cNvGrpSpPr>
                    <a:grpSpLocks/>
                  </p:cNvGrpSpPr>
                  <p:nvPr/>
                </p:nvGrpSpPr>
                <p:grpSpPr bwMode="auto">
                  <a:xfrm>
                    <a:off x="3032" y="1386"/>
                    <a:ext cx="2342" cy="657"/>
                    <a:chOff x="2958" y="1414"/>
                    <a:chExt cx="2342" cy="657"/>
                  </a:xfrm>
                </p:grpSpPr>
                <p:sp>
                  <p:nvSpPr>
                    <p:cNvPr id="73753" name="Freeform 25"/>
                    <p:cNvSpPr>
                      <a:spLocks/>
                    </p:cNvSpPr>
                    <p:nvPr/>
                  </p:nvSpPr>
                  <p:spPr bwMode="hidden">
                    <a:xfrm rot="463793">
                      <a:off x="2958" y="1414"/>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54" name="Freeform 26"/>
                    <p:cNvSpPr>
                      <a:spLocks/>
                    </p:cNvSpPr>
                    <p:nvPr/>
                  </p:nvSpPr>
                  <p:spPr bwMode="hidden">
                    <a:xfrm rot="463793">
                      <a:off x="4470"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3755" name="Group 27"/>
                  <p:cNvGrpSpPr>
                    <a:grpSpLocks/>
                  </p:cNvGrpSpPr>
                  <p:nvPr/>
                </p:nvGrpSpPr>
                <p:grpSpPr bwMode="auto">
                  <a:xfrm>
                    <a:off x="3057" y="1241"/>
                    <a:ext cx="2150" cy="343"/>
                    <a:chOff x="2983" y="1269"/>
                    <a:chExt cx="2150" cy="343"/>
                  </a:xfrm>
                </p:grpSpPr>
                <p:sp>
                  <p:nvSpPr>
                    <p:cNvPr id="73756" name="Freeform 28"/>
                    <p:cNvSpPr>
                      <a:spLocks/>
                    </p:cNvSpPr>
                    <p:nvPr/>
                  </p:nvSpPr>
                  <p:spPr bwMode="hidden">
                    <a:xfrm rot="-84182">
                      <a:off x="2983" y="1289"/>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57" name="Freeform 29"/>
                    <p:cNvSpPr>
                      <a:spLocks/>
                    </p:cNvSpPr>
                    <p:nvPr/>
                  </p:nvSpPr>
                  <p:spPr bwMode="hidden">
                    <a:xfrm rot="-84182">
                      <a:off x="4379" y="1269"/>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3758" name="Group 30"/>
                  <p:cNvGrpSpPr>
                    <a:grpSpLocks/>
                  </p:cNvGrpSpPr>
                  <p:nvPr/>
                </p:nvGrpSpPr>
                <p:grpSpPr bwMode="auto">
                  <a:xfrm>
                    <a:off x="3012" y="889"/>
                    <a:ext cx="1879" cy="427"/>
                    <a:chOff x="2938" y="917"/>
                    <a:chExt cx="1879" cy="427"/>
                  </a:xfrm>
                </p:grpSpPr>
                <p:sp>
                  <p:nvSpPr>
                    <p:cNvPr id="73759" name="Freeform 31"/>
                    <p:cNvSpPr>
                      <a:spLocks/>
                    </p:cNvSpPr>
                    <p:nvPr/>
                  </p:nvSpPr>
                  <p:spPr bwMode="hidden">
                    <a:xfrm rot="-802576">
                      <a:off x="2938" y="112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60" name="Freeform 32"/>
                    <p:cNvSpPr>
                      <a:spLocks/>
                    </p:cNvSpPr>
                    <p:nvPr/>
                  </p:nvSpPr>
                  <p:spPr bwMode="hidden">
                    <a:xfrm rot="-802576">
                      <a:off x="4155" y="917"/>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3761" name="Group 33"/>
                  <p:cNvGrpSpPr>
                    <a:grpSpLocks/>
                  </p:cNvGrpSpPr>
                  <p:nvPr/>
                </p:nvGrpSpPr>
                <p:grpSpPr bwMode="auto">
                  <a:xfrm>
                    <a:off x="711" y="1625"/>
                    <a:ext cx="1257" cy="2326"/>
                    <a:chOff x="637" y="1653"/>
                    <a:chExt cx="1257" cy="2326"/>
                  </a:xfrm>
                </p:grpSpPr>
                <p:sp>
                  <p:nvSpPr>
                    <p:cNvPr id="73762" name="Freeform 34"/>
                    <p:cNvSpPr>
                      <a:spLocks/>
                    </p:cNvSpPr>
                    <p:nvPr/>
                  </p:nvSpPr>
                  <p:spPr bwMode="hidden">
                    <a:xfrm rot="18888116" flipH="1">
                      <a:off x="876" y="2359"/>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63" name="Freeform 35"/>
                    <p:cNvSpPr>
                      <a:spLocks/>
                    </p:cNvSpPr>
                    <p:nvPr/>
                  </p:nvSpPr>
                  <p:spPr bwMode="hidden">
                    <a:xfrm rot="18888116" flipH="1">
                      <a:off x="419" y="327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764" name="Group 36"/>
                  <p:cNvGrpSpPr>
                    <a:grpSpLocks/>
                  </p:cNvGrpSpPr>
                  <p:nvPr/>
                </p:nvGrpSpPr>
                <p:grpSpPr bwMode="auto">
                  <a:xfrm>
                    <a:off x="69" y="2168"/>
                    <a:ext cx="2463" cy="1332"/>
                    <a:chOff x="-5" y="2196"/>
                    <a:chExt cx="2463" cy="1332"/>
                  </a:xfrm>
                </p:grpSpPr>
                <p:sp>
                  <p:nvSpPr>
                    <p:cNvPr id="73765" name="Freeform 37"/>
                    <p:cNvSpPr>
                      <a:spLocks/>
                    </p:cNvSpPr>
                    <p:nvPr/>
                  </p:nvSpPr>
                  <p:spPr bwMode="hidden">
                    <a:xfrm rot="19495919" flipH="1">
                      <a:off x="644" y="2196"/>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66" name="Freeform 38"/>
                    <p:cNvSpPr>
                      <a:spLocks/>
                    </p:cNvSpPr>
                    <p:nvPr/>
                  </p:nvSpPr>
                  <p:spPr bwMode="hidden">
                    <a:xfrm rot="19495919" flipH="1">
                      <a:off x="-5" y="2983"/>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767" name="Group 39"/>
                  <p:cNvGrpSpPr>
                    <a:grpSpLocks/>
                  </p:cNvGrpSpPr>
                  <p:nvPr/>
                </p:nvGrpSpPr>
                <p:grpSpPr bwMode="auto">
                  <a:xfrm>
                    <a:off x="22" y="1981"/>
                    <a:ext cx="2477" cy="1064"/>
                    <a:chOff x="-52" y="2009"/>
                    <a:chExt cx="2477" cy="1064"/>
                  </a:xfrm>
                </p:grpSpPr>
                <p:sp>
                  <p:nvSpPr>
                    <p:cNvPr id="73768" name="Freeform 40"/>
                    <p:cNvSpPr>
                      <a:spLocks/>
                    </p:cNvSpPr>
                    <p:nvPr/>
                  </p:nvSpPr>
                  <p:spPr bwMode="hidden">
                    <a:xfrm rot="20017085" flipH="1">
                      <a:off x="689" y="2009"/>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69" name="Freeform 41"/>
                    <p:cNvSpPr>
                      <a:spLocks/>
                    </p:cNvSpPr>
                    <p:nvPr/>
                  </p:nvSpPr>
                  <p:spPr bwMode="hidden">
                    <a:xfrm rot="20017085" flipH="1">
                      <a:off x="-52" y="2597"/>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770" name="Group 42"/>
                  <p:cNvGrpSpPr>
                    <a:grpSpLocks/>
                  </p:cNvGrpSpPr>
                  <p:nvPr/>
                </p:nvGrpSpPr>
                <p:grpSpPr bwMode="auto">
                  <a:xfrm>
                    <a:off x="0" y="1785"/>
                    <a:ext cx="2472" cy="927"/>
                    <a:chOff x="-74" y="1813"/>
                    <a:chExt cx="2472" cy="927"/>
                  </a:xfrm>
                </p:grpSpPr>
                <p:sp>
                  <p:nvSpPr>
                    <p:cNvPr id="73771" name="Freeform 43"/>
                    <p:cNvSpPr>
                      <a:spLocks/>
                    </p:cNvSpPr>
                    <p:nvPr/>
                  </p:nvSpPr>
                  <p:spPr bwMode="hidden">
                    <a:xfrm rot="20519637" flipH="1">
                      <a:off x="721" y="1813"/>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72" name="Freeform 44"/>
                    <p:cNvSpPr>
                      <a:spLocks/>
                    </p:cNvSpPr>
                    <p:nvPr/>
                  </p:nvSpPr>
                  <p:spPr bwMode="hidden">
                    <a:xfrm rot="20519637" flipH="1">
                      <a:off x="-74" y="2214"/>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773" name="Group 45"/>
                  <p:cNvGrpSpPr>
                    <a:grpSpLocks/>
                  </p:cNvGrpSpPr>
                  <p:nvPr/>
                </p:nvGrpSpPr>
                <p:grpSpPr bwMode="auto">
                  <a:xfrm>
                    <a:off x="96" y="1563"/>
                    <a:ext cx="2342" cy="657"/>
                    <a:chOff x="22" y="1591"/>
                    <a:chExt cx="2342" cy="657"/>
                  </a:xfrm>
                </p:grpSpPr>
                <p:sp>
                  <p:nvSpPr>
                    <p:cNvPr id="73774" name="Freeform 46"/>
                    <p:cNvSpPr>
                      <a:spLocks/>
                    </p:cNvSpPr>
                    <p:nvPr/>
                  </p:nvSpPr>
                  <p:spPr bwMode="hidden">
                    <a:xfrm rot="21136207" flipH="1">
                      <a:off x="819" y="1591"/>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75" name="Freeform 47"/>
                    <p:cNvSpPr>
                      <a:spLocks/>
                    </p:cNvSpPr>
                    <p:nvPr/>
                  </p:nvSpPr>
                  <p:spPr bwMode="hidden">
                    <a:xfrm rot="21136207" flipH="1">
                      <a:off x="22" y="1759"/>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776" name="Group 48"/>
                  <p:cNvGrpSpPr>
                    <a:grpSpLocks/>
                  </p:cNvGrpSpPr>
                  <p:nvPr/>
                </p:nvGrpSpPr>
                <p:grpSpPr bwMode="auto">
                  <a:xfrm>
                    <a:off x="263" y="1418"/>
                    <a:ext cx="2150" cy="343"/>
                    <a:chOff x="189" y="1446"/>
                    <a:chExt cx="2150" cy="343"/>
                  </a:xfrm>
                </p:grpSpPr>
                <p:sp>
                  <p:nvSpPr>
                    <p:cNvPr id="73777" name="Freeform 49"/>
                    <p:cNvSpPr>
                      <a:spLocks/>
                    </p:cNvSpPr>
                    <p:nvPr/>
                  </p:nvSpPr>
                  <p:spPr bwMode="hidden">
                    <a:xfrm rot="84182" flipH="1">
                      <a:off x="935" y="1466"/>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78" name="Freeform 50"/>
                    <p:cNvSpPr>
                      <a:spLocks/>
                    </p:cNvSpPr>
                    <p:nvPr/>
                  </p:nvSpPr>
                  <p:spPr bwMode="hidden">
                    <a:xfrm rot="84182" flipH="1">
                      <a:off x="189" y="1446"/>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779" name="Group 51"/>
                  <p:cNvGrpSpPr>
                    <a:grpSpLocks/>
                  </p:cNvGrpSpPr>
                  <p:nvPr/>
                </p:nvGrpSpPr>
                <p:grpSpPr bwMode="auto">
                  <a:xfrm>
                    <a:off x="579" y="1066"/>
                    <a:ext cx="1879" cy="427"/>
                    <a:chOff x="505" y="1094"/>
                    <a:chExt cx="1879" cy="427"/>
                  </a:xfrm>
                </p:grpSpPr>
                <p:sp>
                  <p:nvSpPr>
                    <p:cNvPr id="73780" name="Freeform 52"/>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81" name="Freeform 53"/>
                    <p:cNvSpPr>
                      <a:spLocks/>
                    </p:cNvSpPr>
                    <p:nvPr/>
                  </p:nvSpPr>
                  <p:spPr bwMode="hidden">
                    <a:xfrm rot="802576" flipH="1">
                      <a:off x="505" y="1094"/>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3782" name="Group 54"/>
                  <p:cNvGrpSpPr>
                    <a:grpSpLocks/>
                  </p:cNvGrpSpPr>
                  <p:nvPr/>
                </p:nvGrpSpPr>
                <p:grpSpPr bwMode="auto">
                  <a:xfrm>
                    <a:off x="690" y="871"/>
                    <a:ext cx="1850" cy="554"/>
                    <a:chOff x="616" y="899"/>
                    <a:chExt cx="1850" cy="554"/>
                  </a:xfrm>
                </p:grpSpPr>
                <p:sp>
                  <p:nvSpPr>
                    <p:cNvPr id="73783" name="Freeform 55"/>
                    <p:cNvSpPr>
                      <a:spLocks/>
                    </p:cNvSpPr>
                    <p:nvPr/>
                  </p:nvSpPr>
                  <p:spPr bwMode="hidden">
                    <a:xfrm rot="1277471" flipH="1">
                      <a:off x="1233" y="123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84" name="Freeform 56"/>
                    <p:cNvSpPr>
                      <a:spLocks/>
                    </p:cNvSpPr>
                    <p:nvPr/>
                  </p:nvSpPr>
                  <p:spPr bwMode="hidden">
                    <a:xfrm rot="1277471" flipH="1">
                      <a:off x="616" y="89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3785" name="Group 57"/>
                  <p:cNvGrpSpPr>
                    <a:grpSpLocks/>
                  </p:cNvGrpSpPr>
                  <p:nvPr/>
                </p:nvGrpSpPr>
                <p:grpSpPr bwMode="auto">
                  <a:xfrm>
                    <a:off x="911" y="589"/>
                    <a:ext cx="1767" cy="743"/>
                    <a:chOff x="911" y="589"/>
                    <a:chExt cx="1767" cy="743"/>
                  </a:xfrm>
                </p:grpSpPr>
                <p:sp>
                  <p:nvSpPr>
                    <p:cNvPr id="73786" name="Freeform 58"/>
                    <p:cNvSpPr>
                      <a:spLocks/>
                    </p:cNvSpPr>
                    <p:nvPr/>
                  </p:nvSpPr>
                  <p:spPr bwMode="hidden">
                    <a:xfrm rot="2028410" flipH="1">
                      <a:off x="1445" y="111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87" name="Freeform 59"/>
                    <p:cNvSpPr>
                      <a:spLocks/>
                    </p:cNvSpPr>
                    <p:nvPr/>
                  </p:nvSpPr>
                  <p:spPr bwMode="hidden">
                    <a:xfrm rot="2028410" flipH="1">
                      <a:off x="911" y="58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3788" name="Group 60"/>
                  <p:cNvGrpSpPr>
                    <a:grpSpLocks/>
                  </p:cNvGrpSpPr>
                  <p:nvPr/>
                </p:nvGrpSpPr>
                <p:grpSpPr bwMode="auto">
                  <a:xfrm>
                    <a:off x="1120" y="300"/>
                    <a:ext cx="1693" cy="892"/>
                    <a:chOff x="1120" y="300"/>
                    <a:chExt cx="1693" cy="892"/>
                  </a:xfrm>
                </p:grpSpPr>
                <p:sp>
                  <p:nvSpPr>
                    <p:cNvPr id="73789" name="Freeform 61"/>
                    <p:cNvSpPr>
                      <a:spLocks/>
                    </p:cNvSpPr>
                    <p:nvPr/>
                  </p:nvSpPr>
                  <p:spPr bwMode="hidden">
                    <a:xfrm rot="2664424" flipH="1">
                      <a:off x="1562" y="977"/>
                      <a:ext cx="125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90" name="Freeform 62"/>
                    <p:cNvSpPr>
                      <a:spLocks/>
                    </p:cNvSpPr>
                    <p:nvPr/>
                  </p:nvSpPr>
                  <p:spPr bwMode="hidden">
                    <a:xfrm rot="2664424" flipH="1">
                      <a:off x="1120" y="300"/>
                      <a:ext cx="67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3791" name="Group 63"/>
                  <p:cNvGrpSpPr>
                    <a:grpSpLocks/>
                  </p:cNvGrpSpPr>
                  <p:nvPr/>
                </p:nvGrpSpPr>
                <p:grpSpPr bwMode="auto">
                  <a:xfrm>
                    <a:off x="1707" y="76"/>
                    <a:ext cx="778" cy="1512"/>
                    <a:chOff x="1633" y="104"/>
                    <a:chExt cx="778" cy="1512"/>
                  </a:xfrm>
                </p:grpSpPr>
                <p:sp>
                  <p:nvSpPr>
                    <p:cNvPr id="73792" name="Freeform 64"/>
                    <p:cNvSpPr>
                      <a:spLocks/>
                    </p:cNvSpPr>
                    <p:nvPr/>
                  </p:nvSpPr>
                  <p:spPr bwMode="hidden">
                    <a:xfrm rot="3473776" flipH="1">
                      <a:off x="1754" y="958"/>
                      <a:ext cx="1100"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93" name="Freeform 65"/>
                    <p:cNvSpPr>
                      <a:spLocks/>
                    </p:cNvSpPr>
                    <p:nvPr/>
                  </p:nvSpPr>
                  <p:spPr bwMode="hidden">
                    <a:xfrm rot="3473776" flipH="1">
                      <a:off x="1506" y="231"/>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3794" name="Group 66"/>
                  <p:cNvGrpSpPr>
                    <a:grpSpLocks/>
                  </p:cNvGrpSpPr>
                  <p:nvPr/>
                </p:nvGrpSpPr>
                <p:grpSpPr bwMode="auto">
                  <a:xfrm>
                    <a:off x="2009" y="0"/>
                    <a:ext cx="634" cy="1534"/>
                    <a:chOff x="1935" y="28"/>
                    <a:chExt cx="634" cy="1534"/>
                  </a:xfrm>
                </p:grpSpPr>
                <p:sp>
                  <p:nvSpPr>
                    <p:cNvPr id="73795" name="Freeform 67"/>
                    <p:cNvSpPr>
                      <a:spLocks/>
                    </p:cNvSpPr>
                    <p:nvPr/>
                  </p:nvSpPr>
                  <p:spPr bwMode="hidden">
                    <a:xfrm rot="4126480" flipH="1">
                      <a:off x="1931" y="924"/>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96" name="Freeform 68"/>
                    <p:cNvSpPr>
                      <a:spLocks/>
                    </p:cNvSpPr>
                    <p:nvPr/>
                  </p:nvSpPr>
                  <p:spPr bwMode="hidden">
                    <a:xfrm rot="4126480" flipH="1">
                      <a:off x="1819"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3797" name="Group 69"/>
                  <p:cNvGrpSpPr>
                    <a:grpSpLocks/>
                  </p:cNvGrpSpPr>
                  <p:nvPr/>
                </p:nvGrpSpPr>
                <p:grpSpPr bwMode="auto">
                  <a:xfrm>
                    <a:off x="2896" y="644"/>
                    <a:ext cx="1845" cy="566"/>
                    <a:chOff x="2822" y="672"/>
                    <a:chExt cx="1845" cy="566"/>
                  </a:xfrm>
                </p:grpSpPr>
                <p:sp>
                  <p:nvSpPr>
                    <p:cNvPr id="73798" name="Freeform 70"/>
                    <p:cNvSpPr>
                      <a:spLocks/>
                    </p:cNvSpPr>
                    <p:nvPr/>
                  </p:nvSpPr>
                  <p:spPr bwMode="hidden">
                    <a:xfrm rot="-1325434">
                      <a:off x="2822" y="1023"/>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799" name="Freeform 71"/>
                    <p:cNvSpPr>
                      <a:spLocks/>
                    </p:cNvSpPr>
                    <p:nvPr/>
                  </p:nvSpPr>
                  <p:spPr bwMode="hidden">
                    <a:xfrm rot="-1325434">
                      <a:off x="4005" y="672"/>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3800" name="Group 72"/>
                  <p:cNvGrpSpPr>
                    <a:grpSpLocks/>
                  </p:cNvGrpSpPr>
                  <p:nvPr/>
                </p:nvGrpSpPr>
                <p:grpSpPr bwMode="auto">
                  <a:xfrm>
                    <a:off x="2757" y="417"/>
                    <a:ext cx="1781" cy="717"/>
                    <a:chOff x="2683" y="445"/>
                    <a:chExt cx="1781" cy="717"/>
                  </a:xfrm>
                </p:grpSpPr>
                <p:sp>
                  <p:nvSpPr>
                    <p:cNvPr id="73801" name="Freeform 73"/>
                    <p:cNvSpPr>
                      <a:spLocks/>
                    </p:cNvSpPr>
                    <p:nvPr/>
                  </p:nvSpPr>
                  <p:spPr bwMode="hidden">
                    <a:xfrm rot="-1921064">
                      <a:off x="2683" y="94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802" name="Freeform 74"/>
                    <p:cNvSpPr>
                      <a:spLocks/>
                    </p:cNvSpPr>
                    <p:nvPr/>
                  </p:nvSpPr>
                  <p:spPr bwMode="hidden">
                    <a:xfrm rot="-1921064">
                      <a:off x="3802" y="445"/>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sp>
                <p:nvSpPr>
                  <p:cNvPr id="73803" name="Freeform 75"/>
                  <p:cNvSpPr>
                    <a:spLocks/>
                  </p:cNvSpPr>
                  <p:nvPr/>
                </p:nvSpPr>
                <p:spPr bwMode="hidden">
                  <a:xfrm rot="4578755" flipH="1">
                    <a:off x="2175" y="949"/>
                    <a:ext cx="1027" cy="14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endParaRPr lang="ru-RU"/>
                  </a:p>
                </p:txBody>
              </p:sp>
              <p:sp>
                <p:nvSpPr>
                  <p:cNvPr id="73804" name="Freeform 76"/>
                  <p:cNvSpPr>
                    <a:spLocks/>
                  </p:cNvSpPr>
                  <p:nvPr/>
                </p:nvSpPr>
                <p:spPr bwMode="hidden">
                  <a:xfrm rot="4578755" flipH="1">
                    <a:off x="2199" y="196"/>
                    <a:ext cx="552" cy="22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nvGrpSpPr>
                  <p:cNvPr id="73805" name="Group 77"/>
                  <p:cNvGrpSpPr>
                    <a:grpSpLocks/>
                  </p:cNvGrpSpPr>
                  <p:nvPr/>
                </p:nvGrpSpPr>
                <p:grpSpPr bwMode="auto">
                  <a:xfrm>
                    <a:off x="2874" y="13"/>
                    <a:ext cx="640" cy="1520"/>
                    <a:chOff x="2800" y="41"/>
                    <a:chExt cx="640" cy="1520"/>
                  </a:xfrm>
                </p:grpSpPr>
                <p:sp>
                  <p:nvSpPr>
                    <p:cNvPr id="73806" name="Freeform 78"/>
                    <p:cNvSpPr>
                      <a:spLocks/>
                    </p:cNvSpPr>
                    <p:nvPr/>
                  </p:nvSpPr>
                  <p:spPr bwMode="hidden">
                    <a:xfrm rot="-3857755">
                      <a:off x="2361" y="938"/>
                      <a:ext cx="1062"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807" name="Freeform 79"/>
                    <p:cNvSpPr>
                      <a:spLocks/>
                    </p:cNvSpPr>
                    <p:nvPr/>
                  </p:nvSpPr>
                  <p:spPr bwMode="hidden">
                    <a:xfrm rot="-3857755">
                      <a:off x="3011" y="181"/>
                      <a:ext cx="570" cy="2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3808" name="Group 80"/>
                  <p:cNvGrpSpPr>
                    <a:grpSpLocks/>
                  </p:cNvGrpSpPr>
                  <p:nvPr/>
                </p:nvGrpSpPr>
                <p:grpSpPr bwMode="auto">
                  <a:xfrm>
                    <a:off x="3008" y="135"/>
                    <a:ext cx="1017" cy="1464"/>
                    <a:chOff x="2934" y="163"/>
                    <a:chExt cx="1017" cy="1464"/>
                  </a:xfrm>
                </p:grpSpPr>
                <p:sp>
                  <p:nvSpPr>
                    <p:cNvPr id="73809" name="Freeform 81"/>
                    <p:cNvSpPr>
                      <a:spLocks/>
                    </p:cNvSpPr>
                    <p:nvPr/>
                  </p:nvSpPr>
                  <p:spPr bwMode="hidden">
                    <a:xfrm rot="-2777260">
                      <a:off x="2491" y="915"/>
                      <a:ext cx="1155"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810" name="Freeform 82"/>
                    <p:cNvSpPr>
                      <a:spLocks/>
                    </p:cNvSpPr>
                    <p:nvPr/>
                  </p:nvSpPr>
                  <p:spPr bwMode="hidden">
                    <a:xfrm rot="-2777260">
                      <a:off x="3430" y="261"/>
                      <a:ext cx="620" cy="42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3811" name="Group 83"/>
                  <p:cNvGrpSpPr>
                    <a:grpSpLocks/>
                  </p:cNvGrpSpPr>
                  <p:nvPr/>
                </p:nvGrpSpPr>
                <p:grpSpPr bwMode="auto">
                  <a:xfrm>
                    <a:off x="2804" y="4"/>
                    <a:ext cx="243" cy="1448"/>
                    <a:chOff x="2730" y="32"/>
                    <a:chExt cx="243" cy="1448"/>
                  </a:xfrm>
                </p:grpSpPr>
                <p:sp>
                  <p:nvSpPr>
                    <p:cNvPr id="73812" name="Freeform 84"/>
                    <p:cNvSpPr>
                      <a:spLocks/>
                    </p:cNvSpPr>
                    <p:nvPr/>
                  </p:nvSpPr>
                  <p:spPr bwMode="hidden">
                    <a:xfrm rot="-4903748">
                      <a:off x="2296" y="960"/>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813" name="Freeform 85"/>
                    <p:cNvSpPr>
                      <a:spLocks/>
                    </p:cNvSpPr>
                    <p:nvPr/>
                  </p:nvSpPr>
                  <p:spPr bwMode="hidden">
                    <a:xfrm rot="-4903748">
                      <a:off x="2650" y="220"/>
                      <a:ext cx="512" cy="1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3814" name="Group 86"/>
                  <p:cNvGrpSpPr>
                    <a:grpSpLocks/>
                  </p:cNvGrpSpPr>
                  <p:nvPr/>
                </p:nvGrpSpPr>
                <p:grpSpPr bwMode="auto">
                  <a:xfrm>
                    <a:off x="1017" y="1741"/>
                    <a:ext cx="1085" cy="2450"/>
                    <a:chOff x="943" y="1769"/>
                    <a:chExt cx="1085" cy="2450"/>
                  </a:xfrm>
                </p:grpSpPr>
                <p:sp>
                  <p:nvSpPr>
                    <p:cNvPr id="73815" name="Freeform 87"/>
                    <p:cNvSpPr>
                      <a:spLocks/>
                    </p:cNvSpPr>
                    <p:nvPr/>
                  </p:nvSpPr>
                  <p:spPr bwMode="hidden">
                    <a:xfrm rot="18335692" flipH="1">
                      <a:off x="1010" y="2475"/>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816" name="Freeform 88"/>
                    <p:cNvSpPr>
                      <a:spLocks/>
                    </p:cNvSpPr>
                    <p:nvPr/>
                  </p:nvSpPr>
                  <p:spPr bwMode="hidden">
                    <a:xfrm rot="18335692" flipH="1">
                      <a:off x="725" y="351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817" name="Group 89"/>
                  <p:cNvGrpSpPr>
                    <a:grpSpLocks/>
                  </p:cNvGrpSpPr>
                  <p:nvPr/>
                </p:nvGrpSpPr>
                <p:grpSpPr bwMode="auto">
                  <a:xfrm>
                    <a:off x="1529" y="1908"/>
                    <a:ext cx="766" cy="2373"/>
                    <a:chOff x="1455" y="1936"/>
                    <a:chExt cx="766" cy="2373"/>
                  </a:xfrm>
                </p:grpSpPr>
                <p:sp>
                  <p:nvSpPr>
                    <p:cNvPr id="73818" name="Freeform 90"/>
                    <p:cNvSpPr>
                      <a:spLocks/>
                    </p:cNvSpPr>
                    <p:nvPr/>
                  </p:nvSpPr>
                  <p:spPr bwMode="hidden">
                    <a:xfrm rot="17542885" flipH="1">
                      <a:off x="1267" y="2578"/>
                      <a:ext cx="159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819" name="Freeform 91"/>
                    <p:cNvSpPr>
                      <a:spLocks/>
                    </p:cNvSpPr>
                    <p:nvPr/>
                  </p:nvSpPr>
                  <p:spPr bwMode="hidden">
                    <a:xfrm rot="17542885" flipH="1">
                      <a:off x="1272" y="3636"/>
                      <a:ext cx="85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820" name="Group 92"/>
                  <p:cNvGrpSpPr>
                    <a:grpSpLocks/>
                  </p:cNvGrpSpPr>
                  <p:nvPr/>
                </p:nvGrpSpPr>
                <p:grpSpPr bwMode="auto">
                  <a:xfrm rot="88588">
                    <a:off x="2061" y="1962"/>
                    <a:ext cx="459" cy="2329"/>
                    <a:chOff x="1956" y="1990"/>
                    <a:chExt cx="492" cy="2604"/>
                  </a:xfrm>
                </p:grpSpPr>
                <p:sp>
                  <p:nvSpPr>
                    <p:cNvPr id="73821" name="Freeform 93"/>
                    <p:cNvSpPr>
                      <a:spLocks/>
                    </p:cNvSpPr>
                    <p:nvPr/>
                  </p:nvSpPr>
                  <p:spPr bwMode="hidden">
                    <a:xfrm rot="16782062" flipH="1">
                      <a:off x="1442" y="2695"/>
                      <a:ext cx="1711"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3822" name="Freeform 94"/>
                    <p:cNvSpPr>
                      <a:spLocks/>
                    </p:cNvSpPr>
                    <p:nvPr/>
                  </p:nvSpPr>
                  <p:spPr bwMode="hidden">
                    <a:xfrm rot="16782062" flipH="1">
                      <a:off x="1734" y="3898"/>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823" name="Group 95"/>
                  <p:cNvGrpSpPr>
                    <a:grpSpLocks/>
                  </p:cNvGrpSpPr>
                  <p:nvPr/>
                </p:nvGrpSpPr>
                <p:grpSpPr bwMode="auto">
                  <a:xfrm>
                    <a:off x="3408" y="1689"/>
                    <a:ext cx="1125" cy="2426"/>
                    <a:chOff x="3334" y="1717"/>
                    <a:chExt cx="1125" cy="2426"/>
                  </a:xfrm>
                </p:grpSpPr>
                <p:sp>
                  <p:nvSpPr>
                    <p:cNvPr id="73824" name="Freeform 96"/>
                    <p:cNvSpPr>
                      <a:spLocks/>
                    </p:cNvSpPr>
                    <p:nvPr/>
                  </p:nvSpPr>
                  <p:spPr bwMode="hidden">
                    <a:xfrm rot="3144576">
                      <a:off x="2628" y="2423"/>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73825" name="Freeform 97"/>
                    <p:cNvSpPr>
                      <a:spLocks/>
                    </p:cNvSpPr>
                    <p:nvPr/>
                  </p:nvSpPr>
                  <p:spPr bwMode="hidden">
                    <a:xfrm rot="3144576">
                      <a:off x="3751" y="3436"/>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826" name="Group 98"/>
                  <p:cNvGrpSpPr>
                    <a:grpSpLocks/>
                  </p:cNvGrpSpPr>
                  <p:nvPr/>
                </p:nvGrpSpPr>
                <p:grpSpPr bwMode="auto">
                  <a:xfrm>
                    <a:off x="3255" y="1838"/>
                    <a:ext cx="883" cy="2426"/>
                    <a:chOff x="3181" y="1866"/>
                    <a:chExt cx="883" cy="2426"/>
                  </a:xfrm>
                </p:grpSpPr>
                <p:sp>
                  <p:nvSpPr>
                    <p:cNvPr id="73827" name="Freeform 99"/>
                    <p:cNvSpPr>
                      <a:spLocks/>
                    </p:cNvSpPr>
                    <p:nvPr/>
                  </p:nvSpPr>
                  <p:spPr bwMode="hidden">
                    <a:xfrm rot="3745735">
                      <a:off x="2506" y="2541"/>
                      <a:ext cx="1650"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73828" name="Freeform 100"/>
                    <p:cNvSpPr>
                      <a:spLocks/>
                    </p:cNvSpPr>
                    <p:nvPr/>
                  </p:nvSpPr>
                  <p:spPr bwMode="hidden">
                    <a:xfrm rot="3745735">
                      <a:off x="3387" y="3615"/>
                      <a:ext cx="885" cy="46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3829" name="Group 101"/>
                  <p:cNvGrpSpPr>
                    <a:grpSpLocks/>
                  </p:cNvGrpSpPr>
                  <p:nvPr/>
                </p:nvGrpSpPr>
                <p:grpSpPr bwMode="auto">
                  <a:xfrm>
                    <a:off x="3080" y="1955"/>
                    <a:ext cx="619" cy="2386"/>
                    <a:chOff x="3006" y="1983"/>
                    <a:chExt cx="619" cy="2386"/>
                  </a:xfrm>
                </p:grpSpPr>
                <p:sp>
                  <p:nvSpPr>
                    <p:cNvPr id="73830" name="Freeform 102"/>
                    <p:cNvSpPr>
                      <a:spLocks/>
                    </p:cNvSpPr>
                    <p:nvPr/>
                  </p:nvSpPr>
                  <p:spPr bwMode="hidden">
                    <a:xfrm rot="4286818">
                      <a:off x="2328" y="2661"/>
                      <a:ext cx="160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73831" name="Freeform 103"/>
                    <p:cNvSpPr>
                      <a:spLocks/>
                    </p:cNvSpPr>
                    <p:nvPr/>
                  </p:nvSpPr>
                  <p:spPr bwMode="hidden">
                    <a:xfrm rot="4286818">
                      <a:off x="3002"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73832" name="Group 104"/>
                  <p:cNvGrpSpPr>
                    <a:grpSpLocks/>
                  </p:cNvGrpSpPr>
                  <p:nvPr/>
                </p:nvGrpSpPr>
                <p:grpSpPr bwMode="auto">
                  <a:xfrm>
                    <a:off x="2893" y="2073"/>
                    <a:ext cx="405" cy="2219"/>
                    <a:chOff x="2819" y="2101"/>
                    <a:chExt cx="405" cy="2219"/>
                  </a:xfrm>
                </p:grpSpPr>
                <p:sp>
                  <p:nvSpPr>
                    <p:cNvPr id="73833" name="Freeform 105"/>
                    <p:cNvSpPr>
                      <a:spLocks/>
                    </p:cNvSpPr>
                    <p:nvPr/>
                  </p:nvSpPr>
                  <p:spPr bwMode="hidden">
                    <a:xfrm rot="4898956">
                      <a:off x="2206" y="2714"/>
                      <a:ext cx="147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73834" name="Freeform 106"/>
                    <p:cNvSpPr>
                      <a:spLocks/>
                    </p:cNvSpPr>
                    <p:nvPr/>
                  </p:nvSpPr>
                  <p:spPr bwMode="hidden">
                    <a:xfrm rot="4898956">
                      <a:off x="2636" y="3732"/>
                      <a:ext cx="790"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73835" name="Group 107"/>
                  <p:cNvGrpSpPr>
                    <a:grpSpLocks/>
                  </p:cNvGrpSpPr>
                  <p:nvPr/>
                </p:nvGrpSpPr>
                <p:grpSpPr bwMode="auto">
                  <a:xfrm>
                    <a:off x="2372" y="2107"/>
                    <a:ext cx="426" cy="2185"/>
                    <a:chOff x="2287" y="2135"/>
                    <a:chExt cx="426" cy="2185"/>
                  </a:xfrm>
                </p:grpSpPr>
                <p:sp>
                  <p:nvSpPr>
                    <p:cNvPr id="73836" name="Freeform 108"/>
                    <p:cNvSpPr>
                      <a:spLocks/>
                    </p:cNvSpPr>
                    <p:nvPr/>
                  </p:nvSpPr>
                  <p:spPr bwMode="hidden">
                    <a:xfrm rot="5755659">
                      <a:off x="1900" y="2760"/>
                      <a:ext cx="1437"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endParaRPr lang="ru-RU"/>
                    </a:p>
                  </p:txBody>
                </p:sp>
                <p:sp>
                  <p:nvSpPr>
                    <p:cNvPr id="73837" name="Freeform 109"/>
                    <p:cNvSpPr>
                      <a:spLocks/>
                    </p:cNvSpPr>
                    <p:nvPr/>
                  </p:nvSpPr>
                  <p:spPr bwMode="hidden">
                    <a:xfrm rot="5755659">
                      <a:off x="2049" y="3787"/>
                      <a:ext cx="771" cy="29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grpSp>
          <p:grpSp>
            <p:nvGrpSpPr>
              <p:cNvPr id="73838" name="Group 110"/>
              <p:cNvGrpSpPr>
                <a:grpSpLocks/>
              </p:cNvGrpSpPr>
              <p:nvPr/>
            </p:nvGrpSpPr>
            <p:grpSpPr bwMode="auto">
              <a:xfrm>
                <a:off x="74" y="313"/>
                <a:ext cx="5459" cy="3667"/>
                <a:chOff x="74" y="313"/>
                <a:chExt cx="5459" cy="3667"/>
              </a:xfrm>
            </p:grpSpPr>
            <p:grpSp>
              <p:nvGrpSpPr>
                <p:cNvPr id="73839" name="Group 111"/>
                <p:cNvGrpSpPr>
                  <a:grpSpLocks/>
                </p:cNvGrpSpPr>
                <p:nvPr/>
              </p:nvGrpSpPr>
              <p:grpSpPr bwMode="auto">
                <a:xfrm>
                  <a:off x="74" y="313"/>
                  <a:ext cx="5459" cy="3667"/>
                  <a:chOff x="74" y="313"/>
                  <a:chExt cx="5459" cy="3667"/>
                </a:xfrm>
              </p:grpSpPr>
              <p:sp>
                <p:nvSpPr>
                  <p:cNvPr id="73840" name="Arc 112"/>
                  <p:cNvSpPr>
                    <a:spLocks/>
                  </p:cNvSpPr>
                  <p:nvPr/>
                </p:nvSpPr>
                <p:spPr bwMode="hidden">
                  <a:xfrm flipV="1">
                    <a:off x="2966" y="456"/>
                    <a:ext cx="2567" cy="2046"/>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endParaRPr lang="ru-RU"/>
                  </a:p>
                </p:txBody>
              </p:sp>
              <p:sp>
                <p:nvSpPr>
                  <p:cNvPr id="73841" name="Arc 113"/>
                  <p:cNvSpPr>
                    <a:spLocks/>
                  </p:cNvSpPr>
                  <p:nvPr/>
                </p:nvSpPr>
                <p:spPr bwMode="hidden">
                  <a:xfrm flipH="1">
                    <a:off x="388" y="1601"/>
                    <a:ext cx="2016" cy="2379"/>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endParaRPr lang="ru-RU"/>
                  </a:p>
                </p:txBody>
              </p:sp>
              <p:sp>
                <p:nvSpPr>
                  <p:cNvPr id="73842" name="Arc 114"/>
                  <p:cNvSpPr>
                    <a:spLocks/>
                  </p:cNvSpPr>
                  <p:nvPr/>
                </p:nvSpPr>
                <p:spPr bwMode="hidden">
                  <a:xfrm>
                    <a:off x="3029" y="1181"/>
                    <a:ext cx="1426"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73843" name="Arc 115"/>
                  <p:cNvSpPr>
                    <a:spLocks/>
                  </p:cNvSpPr>
                  <p:nvPr/>
                </p:nvSpPr>
                <p:spPr bwMode="hidden">
                  <a:xfrm flipH="1">
                    <a:off x="74" y="813"/>
                    <a:ext cx="2540" cy="2379"/>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endParaRPr lang="ru-RU"/>
                  </a:p>
                </p:txBody>
              </p:sp>
              <p:sp>
                <p:nvSpPr>
                  <p:cNvPr id="73844" name="Arc 116"/>
                  <p:cNvSpPr>
                    <a:spLocks/>
                  </p:cNvSpPr>
                  <p:nvPr/>
                </p:nvSpPr>
                <p:spPr bwMode="hidden">
                  <a:xfrm flipH="1">
                    <a:off x="790" y="313"/>
                    <a:ext cx="1850" cy="2304"/>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endParaRPr lang="ru-RU"/>
                  </a:p>
                </p:txBody>
              </p:sp>
              <p:sp>
                <p:nvSpPr>
                  <p:cNvPr id="73845" name="Arc 117"/>
                  <p:cNvSpPr>
                    <a:spLocks/>
                  </p:cNvSpPr>
                  <p:nvPr/>
                </p:nvSpPr>
                <p:spPr bwMode="hidden">
                  <a:xfrm>
                    <a:off x="2763" y="1281"/>
                    <a:ext cx="764" cy="23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endParaRPr lang="ru-RU"/>
                  </a:p>
                </p:txBody>
              </p:sp>
              <p:sp>
                <p:nvSpPr>
                  <p:cNvPr id="73846" name="Freeform 118"/>
                  <p:cNvSpPr>
                    <a:spLocks/>
                  </p:cNvSpPr>
                  <p:nvPr/>
                </p:nvSpPr>
                <p:spPr bwMode="hidden">
                  <a:xfrm flipH="1">
                    <a:off x="1800" y="438"/>
                    <a:ext cx="418"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grpSp>
            <p:sp>
              <p:nvSpPr>
                <p:cNvPr id="73847" name="Freeform 119"/>
                <p:cNvSpPr>
                  <a:spLocks/>
                </p:cNvSpPr>
                <p:nvPr/>
              </p:nvSpPr>
              <p:spPr bwMode="hidden">
                <a:xfrm rot="20253369">
                  <a:off x="3280" y="1529"/>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grpSp>
        </p:grpSp>
        <p:grpSp>
          <p:nvGrpSpPr>
            <p:cNvPr id="73848" name="Group 120"/>
            <p:cNvGrpSpPr>
              <a:grpSpLocks/>
            </p:cNvGrpSpPr>
            <p:nvPr/>
          </p:nvGrpSpPr>
          <p:grpSpPr bwMode="auto">
            <a:xfrm>
              <a:off x="1476" y="449"/>
              <a:ext cx="4038" cy="2966"/>
              <a:chOff x="210" y="337"/>
              <a:chExt cx="5198" cy="3818"/>
            </a:xfrm>
          </p:grpSpPr>
          <p:sp>
            <p:nvSpPr>
              <p:cNvPr id="73849" name="Freeform 121"/>
              <p:cNvSpPr>
                <a:spLocks/>
              </p:cNvSpPr>
              <p:nvPr/>
            </p:nvSpPr>
            <p:spPr bwMode="hidden">
              <a:xfrm flipH="1">
                <a:off x="1934" y="2382"/>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73850" name="Arc 122"/>
              <p:cNvSpPr>
                <a:spLocks/>
              </p:cNvSpPr>
              <p:nvPr/>
            </p:nvSpPr>
            <p:spPr bwMode="hidden">
              <a:xfrm flipH="1">
                <a:off x="1054" y="1851"/>
                <a:ext cx="2122" cy="2304"/>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endParaRPr lang="ru-RU"/>
              </a:p>
            </p:txBody>
          </p:sp>
          <p:sp>
            <p:nvSpPr>
              <p:cNvPr id="73851" name="Arc 123"/>
              <p:cNvSpPr>
                <a:spLocks/>
              </p:cNvSpPr>
              <p:nvPr/>
            </p:nvSpPr>
            <p:spPr bwMode="hidden">
              <a:xfrm flipH="1">
                <a:off x="1266" y="1480"/>
                <a:ext cx="1244" cy="2379"/>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endParaRPr lang="ru-RU"/>
              </a:p>
            </p:txBody>
          </p:sp>
          <p:sp>
            <p:nvSpPr>
              <p:cNvPr id="73852" name="Arc 124"/>
              <p:cNvSpPr>
                <a:spLocks/>
              </p:cNvSpPr>
              <p:nvPr/>
            </p:nvSpPr>
            <p:spPr bwMode="hidden">
              <a:xfrm flipH="1">
                <a:off x="210" y="1168"/>
                <a:ext cx="2376" cy="2379"/>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endParaRPr lang="ru-RU"/>
              </a:p>
            </p:txBody>
          </p:sp>
          <p:sp>
            <p:nvSpPr>
              <p:cNvPr id="73853" name="Arc 125"/>
              <p:cNvSpPr>
                <a:spLocks/>
              </p:cNvSpPr>
              <p:nvPr/>
            </p:nvSpPr>
            <p:spPr bwMode="hidden">
              <a:xfrm>
                <a:off x="2840" y="1503"/>
                <a:ext cx="381"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73854" name="Arc 126"/>
              <p:cNvSpPr>
                <a:spLocks/>
              </p:cNvSpPr>
              <p:nvPr/>
            </p:nvSpPr>
            <p:spPr bwMode="hidden">
              <a:xfrm>
                <a:off x="2940" y="1492"/>
                <a:ext cx="1004"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endParaRPr lang="ru-RU"/>
              </a:p>
            </p:txBody>
          </p:sp>
          <p:sp>
            <p:nvSpPr>
              <p:cNvPr id="73855" name="Freeform 127"/>
              <p:cNvSpPr>
                <a:spLocks/>
              </p:cNvSpPr>
              <p:nvPr/>
            </p:nvSpPr>
            <p:spPr bwMode="hidden">
              <a:xfrm>
                <a:off x="3301" y="2635"/>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73856" name="Freeform 128"/>
              <p:cNvSpPr>
                <a:spLocks/>
              </p:cNvSpPr>
              <p:nvPr/>
            </p:nvSpPr>
            <p:spPr bwMode="hidden">
              <a:xfrm rot="19660755" flipV="1">
                <a:off x="2546" y="2150"/>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sp>
            <p:nvSpPr>
              <p:cNvPr id="73857" name="Freeform 129"/>
              <p:cNvSpPr>
                <a:spLocks/>
              </p:cNvSpPr>
              <p:nvPr/>
            </p:nvSpPr>
            <p:spPr bwMode="hidden">
              <a:xfrm flipH="1">
                <a:off x="489" y="2504"/>
                <a:ext cx="1085"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73858" name="Freeform 130"/>
              <p:cNvSpPr>
                <a:spLocks/>
              </p:cNvSpPr>
              <p:nvPr/>
            </p:nvSpPr>
            <p:spPr bwMode="hidden">
              <a:xfrm flipH="1">
                <a:off x="1000" y="893"/>
                <a:ext cx="696"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73859" name="Freeform 131"/>
              <p:cNvSpPr>
                <a:spLocks/>
              </p:cNvSpPr>
              <p:nvPr/>
            </p:nvSpPr>
            <p:spPr bwMode="hidden">
              <a:xfrm>
                <a:off x="4401" y="2280"/>
                <a:ext cx="1007" cy="1601"/>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73860" name="Freeform 132"/>
              <p:cNvSpPr>
                <a:spLocks/>
              </p:cNvSpPr>
              <p:nvPr/>
            </p:nvSpPr>
            <p:spPr bwMode="hidden">
              <a:xfrm>
                <a:off x="3878" y="1470"/>
                <a:ext cx="1518" cy="106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73861" name="Freeform 133"/>
              <p:cNvSpPr>
                <a:spLocks/>
              </p:cNvSpPr>
              <p:nvPr/>
            </p:nvSpPr>
            <p:spPr bwMode="hidden">
              <a:xfrm>
                <a:off x="3934" y="337"/>
                <a:ext cx="663" cy="143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73862" name="Freeform 134"/>
              <p:cNvSpPr>
                <a:spLocks/>
              </p:cNvSpPr>
              <p:nvPr/>
            </p:nvSpPr>
            <p:spPr bwMode="hidden">
              <a:xfrm rot="1346631" flipH="1">
                <a:off x="1702" y="1506"/>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grpSp>
      </p:grpSp>
      <p:sp>
        <p:nvSpPr>
          <p:cNvPr id="73863" name="Rectangle 135"/>
          <p:cNvSpPr>
            <a:spLocks noGrp="1" noChangeArrowheads="1"/>
          </p:cNvSpPr>
          <p:nvPr>
            <p:ph type="ctrTitle" sz="quarter"/>
          </p:nvPr>
        </p:nvSpPr>
        <p:spPr>
          <a:xfrm>
            <a:off x="685800" y="1827213"/>
            <a:ext cx="7772400" cy="1627187"/>
          </a:xfrm>
        </p:spPr>
        <p:txBody>
          <a:bodyPr/>
          <a:lstStyle>
            <a:lvl1pPr>
              <a:defRPr/>
            </a:lvl1pPr>
          </a:lstStyle>
          <a:p>
            <a:r>
              <a:rPr lang="ru-RU"/>
              <a:t>Образец заголовка</a:t>
            </a:r>
          </a:p>
        </p:txBody>
      </p:sp>
      <p:sp>
        <p:nvSpPr>
          <p:cNvPr id="73864" name="Rectangle 136"/>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a:t>Образец подзаголовка</a:t>
            </a:r>
          </a:p>
        </p:txBody>
      </p:sp>
      <p:sp>
        <p:nvSpPr>
          <p:cNvPr id="73865" name="Rectangle 137"/>
          <p:cNvSpPr>
            <a:spLocks noGrp="1" noChangeArrowheads="1"/>
          </p:cNvSpPr>
          <p:nvPr>
            <p:ph type="dt" sz="quarter" idx="2"/>
          </p:nvPr>
        </p:nvSpPr>
        <p:spPr/>
        <p:txBody>
          <a:bodyPr/>
          <a:lstStyle>
            <a:lvl1pPr>
              <a:defRPr/>
            </a:lvl1pPr>
          </a:lstStyle>
          <a:p>
            <a:endParaRPr lang="ru-RU"/>
          </a:p>
        </p:txBody>
      </p:sp>
      <p:sp>
        <p:nvSpPr>
          <p:cNvPr id="73866" name="Rectangle 138"/>
          <p:cNvSpPr>
            <a:spLocks noGrp="1" noChangeArrowheads="1"/>
          </p:cNvSpPr>
          <p:nvPr>
            <p:ph type="ftr" sz="quarter" idx="3"/>
          </p:nvPr>
        </p:nvSpPr>
        <p:spPr/>
        <p:txBody>
          <a:bodyPr/>
          <a:lstStyle>
            <a:lvl1pPr>
              <a:defRPr/>
            </a:lvl1pPr>
          </a:lstStyle>
          <a:p>
            <a:endParaRPr lang="ru-RU"/>
          </a:p>
        </p:txBody>
      </p:sp>
      <p:sp>
        <p:nvSpPr>
          <p:cNvPr id="73867" name="Rectangle 139"/>
          <p:cNvSpPr>
            <a:spLocks noGrp="1" noChangeArrowheads="1"/>
          </p:cNvSpPr>
          <p:nvPr>
            <p:ph type="sldNum" sz="quarter" idx="4"/>
          </p:nvPr>
        </p:nvSpPr>
        <p:spPr/>
        <p:txBody>
          <a:bodyPr/>
          <a:lstStyle>
            <a:lvl1pPr>
              <a:defRPr/>
            </a:lvl1pPr>
          </a:lstStyle>
          <a:p>
            <a:fld id="{7C4047CC-CCE2-4846-8ACF-4254E8ED72C2}"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87D20546-257B-4134-BC2C-3172C010E8E1}"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301625"/>
            <a:ext cx="1943100" cy="57943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301625"/>
            <a:ext cx="5676900" cy="57943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2BC8094-434E-40C5-9781-DE0C8A3AF804}" type="slidenum">
              <a:rPr lang="ru-RU"/>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301625"/>
            <a:ext cx="7772400" cy="1462088"/>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685800" y="6248400"/>
            <a:ext cx="19050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8400"/>
            <a:ext cx="1905000" cy="457200"/>
          </a:xfrm>
        </p:spPr>
        <p:txBody>
          <a:bodyPr/>
          <a:lstStyle>
            <a:lvl1pPr>
              <a:defRPr/>
            </a:lvl1pPr>
          </a:lstStyle>
          <a:p>
            <a:fld id="{5F072755-78D9-43BE-B68B-6B872417178A}"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427CEFA-7302-4381-ACAA-FAEA524D155E}"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26058429-E92D-42EA-8D40-F7D6328607AE}"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ECF0A61E-0387-4B19-9D42-EA587490F0A0}"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991D8E40-8307-4BC5-BCBD-3C5B0D863624}"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121F75F1-A3EC-4B57-9C1A-F25BA2A775AB}"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0520FF78-9A69-4729-BE2A-5F2D16333C9C}"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0E6E5484-0FED-4C78-A4E6-30754C741B07}"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5BBC9872-957D-4610-8085-2DC7634AABB4}"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2706" name="Group 2"/>
          <p:cNvGrpSpPr>
            <a:grpSpLocks/>
          </p:cNvGrpSpPr>
          <p:nvPr/>
        </p:nvGrpSpPr>
        <p:grpSpPr bwMode="auto">
          <a:xfrm>
            <a:off x="6303963" y="0"/>
            <a:ext cx="2840037" cy="3254375"/>
            <a:chOff x="3115" y="0"/>
            <a:chExt cx="2170" cy="2486"/>
          </a:xfrm>
        </p:grpSpPr>
        <p:grpSp>
          <p:nvGrpSpPr>
            <p:cNvPr id="72707" name="Group 3"/>
            <p:cNvGrpSpPr>
              <a:grpSpLocks/>
            </p:cNvGrpSpPr>
            <p:nvPr/>
          </p:nvGrpSpPr>
          <p:grpSpPr bwMode="auto">
            <a:xfrm>
              <a:off x="4080" y="1910"/>
              <a:ext cx="768" cy="576"/>
              <a:chOff x="0" y="0"/>
              <a:chExt cx="768" cy="576"/>
            </a:xfrm>
          </p:grpSpPr>
          <p:sp>
            <p:nvSpPr>
              <p:cNvPr id="72708"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72709"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72710" name="Group 6"/>
            <p:cNvGrpSpPr>
              <a:grpSpLocks/>
            </p:cNvGrpSpPr>
            <p:nvPr/>
          </p:nvGrpSpPr>
          <p:grpSpPr bwMode="auto">
            <a:xfrm>
              <a:off x="4257" y="1103"/>
              <a:ext cx="768" cy="576"/>
              <a:chOff x="0" y="0"/>
              <a:chExt cx="768" cy="576"/>
            </a:xfrm>
          </p:grpSpPr>
          <p:sp>
            <p:nvSpPr>
              <p:cNvPr id="72711" name="Oval 7"/>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72712" name="Oval 8"/>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72713" name="Group 9"/>
            <p:cNvGrpSpPr>
              <a:grpSpLocks/>
            </p:cNvGrpSpPr>
            <p:nvPr/>
          </p:nvGrpSpPr>
          <p:grpSpPr bwMode="auto">
            <a:xfrm>
              <a:off x="3134" y="0"/>
              <a:ext cx="768" cy="576"/>
              <a:chOff x="0" y="0"/>
              <a:chExt cx="768" cy="576"/>
            </a:xfrm>
          </p:grpSpPr>
          <p:sp>
            <p:nvSpPr>
              <p:cNvPr id="72714" name="Oval 10"/>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72715" name="Oval 11"/>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72716" name="Group 12"/>
            <p:cNvGrpSpPr>
              <a:grpSpLocks/>
            </p:cNvGrpSpPr>
            <p:nvPr/>
          </p:nvGrpSpPr>
          <p:grpSpPr bwMode="auto">
            <a:xfrm>
              <a:off x="3115" y="0"/>
              <a:ext cx="2170" cy="1702"/>
              <a:chOff x="3115" y="0"/>
              <a:chExt cx="2170" cy="1702"/>
            </a:xfrm>
          </p:grpSpPr>
          <p:grpSp>
            <p:nvGrpSpPr>
              <p:cNvPr id="72717" name="Group 13"/>
              <p:cNvGrpSpPr>
                <a:grpSpLocks/>
              </p:cNvGrpSpPr>
              <p:nvPr/>
            </p:nvGrpSpPr>
            <p:grpSpPr bwMode="auto">
              <a:xfrm>
                <a:off x="3640" y="308"/>
                <a:ext cx="1145" cy="844"/>
                <a:chOff x="1265" y="814"/>
                <a:chExt cx="2919" cy="2151"/>
              </a:xfrm>
            </p:grpSpPr>
            <p:sp>
              <p:nvSpPr>
                <p:cNvPr id="72718" name="Oval 14"/>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72719" name="Oval 15"/>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72720" name="Group 16"/>
              <p:cNvGrpSpPr>
                <a:grpSpLocks/>
              </p:cNvGrpSpPr>
              <p:nvPr/>
            </p:nvGrpSpPr>
            <p:grpSpPr bwMode="auto">
              <a:xfrm>
                <a:off x="3115" y="0"/>
                <a:ext cx="2145" cy="1702"/>
                <a:chOff x="3115" y="0"/>
                <a:chExt cx="2145" cy="1702"/>
              </a:xfrm>
            </p:grpSpPr>
            <p:grpSp>
              <p:nvGrpSpPr>
                <p:cNvPr id="72721" name="Group 17"/>
                <p:cNvGrpSpPr>
                  <a:grpSpLocks/>
                </p:cNvGrpSpPr>
                <p:nvPr/>
              </p:nvGrpSpPr>
              <p:grpSpPr bwMode="auto">
                <a:xfrm>
                  <a:off x="4505" y="589"/>
                  <a:ext cx="493" cy="912"/>
                  <a:chOff x="3471" y="1530"/>
                  <a:chExt cx="1258" cy="2327"/>
                </a:xfrm>
              </p:grpSpPr>
              <p:sp>
                <p:nvSpPr>
                  <p:cNvPr id="72722" name="Freeform 18"/>
                  <p:cNvSpPr>
                    <a:spLocks/>
                  </p:cNvSpPr>
                  <p:nvPr/>
                </p:nvSpPr>
                <p:spPr bwMode="hidden">
                  <a:xfrm rot="2711884">
                    <a:off x="2765" y="2236"/>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72723" name="Freeform 19"/>
                  <p:cNvSpPr>
                    <a:spLocks/>
                  </p:cNvSpPr>
                  <p:nvPr/>
                </p:nvSpPr>
                <p:spPr bwMode="hidden">
                  <a:xfrm rot="2711884">
                    <a:off x="4021" y="3150"/>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724" name="Group 20"/>
                <p:cNvGrpSpPr>
                  <a:grpSpLocks/>
                </p:cNvGrpSpPr>
                <p:nvPr/>
              </p:nvGrpSpPr>
              <p:grpSpPr bwMode="auto">
                <a:xfrm>
                  <a:off x="4267" y="781"/>
                  <a:ext cx="966" cy="522"/>
                  <a:chOff x="2864" y="2019"/>
                  <a:chExt cx="2463" cy="1332"/>
                </a:xfrm>
              </p:grpSpPr>
              <p:sp>
                <p:nvSpPr>
                  <p:cNvPr id="72725" name="Freeform 21"/>
                  <p:cNvSpPr>
                    <a:spLocks/>
                  </p:cNvSpPr>
                  <p:nvPr/>
                </p:nvSpPr>
                <p:spPr bwMode="hidden">
                  <a:xfrm rot="2104081">
                    <a:off x="2864" y="2019"/>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26" name="Freeform 22"/>
                  <p:cNvSpPr>
                    <a:spLocks/>
                  </p:cNvSpPr>
                  <p:nvPr/>
                </p:nvSpPr>
                <p:spPr bwMode="hidden">
                  <a:xfrm rot="2104081">
                    <a:off x="4353" y="2806"/>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2727" name="Group 23"/>
                <p:cNvGrpSpPr>
                  <a:grpSpLocks/>
                </p:cNvGrpSpPr>
                <p:nvPr/>
              </p:nvGrpSpPr>
              <p:grpSpPr bwMode="auto">
                <a:xfrm>
                  <a:off x="4280" y="707"/>
                  <a:ext cx="971" cy="417"/>
                  <a:chOff x="2897" y="1832"/>
                  <a:chExt cx="2477" cy="1064"/>
                </a:xfrm>
              </p:grpSpPr>
              <p:sp>
                <p:nvSpPr>
                  <p:cNvPr id="72728" name="Freeform 24"/>
                  <p:cNvSpPr>
                    <a:spLocks/>
                  </p:cNvSpPr>
                  <p:nvPr/>
                </p:nvSpPr>
                <p:spPr bwMode="hidden">
                  <a:xfrm rot="1582915">
                    <a:off x="2897" y="1832"/>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29" name="Freeform 25"/>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2730" name="Group 26"/>
                <p:cNvGrpSpPr>
                  <a:grpSpLocks/>
                </p:cNvGrpSpPr>
                <p:nvPr/>
              </p:nvGrpSpPr>
              <p:grpSpPr bwMode="auto">
                <a:xfrm>
                  <a:off x="4291" y="630"/>
                  <a:ext cx="969" cy="364"/>
                  <a:chOff x="2924" y="1636"/>
                  <a:chExt cx="2472" cy="927"/>
                </a:xfrm>
              </p:grpSpPr>
              <p:sp>
                <p:nvSpPr>
                  <p:cNvPr id="72731" name="Freeform 27"/>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32" name="Freeform 28"/>
                  <p:cNvSpPr>
                    <a:spLocks/>
                  </p:cNvSpPr>
                  <p:nvPr/>
                </p:nvSpPr>
                <p:spPr bwMode="hidden">
                  <a:xfrm rot="1080363">
                    <a:off x="4495" y="2037"/>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2733" name="Group 29"/>
                <p:cNvGrpSpPr>
                  <a:grpSpLocks/>
                </p:cNvGrpSpPr>
                <p:nvPr/>
              </p:nvGrpSpPr>
              <p:grpSpPr bwMode="auto">
                <a:xfrm>
                  <a:off x="4304" y="543"/>
                  <a:ext cx="918" cy="258"/>
                  <a:chOff x="2958" y="1414"/>
                  <a:chExt cx="2342" cy="657"/>
                </a:xfrm>
              </p:grpSpPr>
              <p:sp>
                <p:nvSpPr>
                  <p:cNvPr id="72734" name="Freeform 30"/>
                  <p:cNvSpPr>
                    <a:spLocks/>
                  </p:cNvSpPr>
                  <p:nvPr/>
                </p:nvSpPr>
                <p:spPr bwMode="hidden">
                  <a:xfrm rot="463793">
                    <a:off x="2958" y="1414"/>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35" name="Freeform 31"/>
                  <p:cNvSpPr>
                    <a:spLocks/>
                  </p:cNvSpPr>
                  <p:nvPr/>
                </p:nvSpPr>
                <p:spPr bwMode="hidden">
                  <a:xfrm rot="463793">
                    <a:off x="4470"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2736" name="Group 32"/>
                <p:cNvGrpSpPr>
                  <a:grpSpLocks/>
                </p:cNvGrpSpPr>
                <p:nvPr/>
              </p:nvGrpSpPr>
              <p:grpSpPr bwMode="auto">
                <a:xfrm>
                  <a:off x="4314" y="487"/>
                  <a:ext cx="843" cy="134"/>
                  <a:chOff x="2983" y="1269"/>
                  <a:chExt cx="2150" cy="343"/>
                </a:xfrm>
              </p:grpSpPr>
              <p:sp>
                <p:nvSpPr>
                  <p:cNvPr id="72737" name="Freeform 33"/>
                  <p:cNvSpPr>
                    <a:spLocks/>
                  </p:cNvSpPr>
                  <p:nvPr/>
                </p:nvSpPr>
                <p:spPr bwMode="hidden">
                  <a:xfrm rot="-84182">
                    <a:off x="2983" y="1289"/>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38" name="Freeform 34"/>
                  <p:cNvSpPr>
                    <a:spLocks/>
                  </p:cNvSpPr>
                  <p:nvPr/>
                </p:nvSpPr>
                <p:spPr bwMode="hidden">
                  <a:xfrm rot="-84182">
                    <a:off x="4379" y="1269"/>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2739" name="Group 35"/>
                <p:cNvGrpSpPr>
                  <a:grpSpLocks/>
                </p:cNvGrpSpPr>
                <p:nvPr/>
              </p:nvGrpSpPr>
              <p:grpSpPr bwMode="auto">
                <a:xfrm>
                  <a:off x="4296" y="349"/>
                  <a:ext cx="737" cy="167"/>
                  <a:chOff x="2938" y="917"/>
                  <a:chExt cx="1879" cy="427"/>
                </a:xfrm>
              </p:grpSpPr>
              <p:sp>
                <p:nvSpPr>
                  <p:cNvPr id="72740" name="Freeform 36"/>
                  <p:cNvSpPr>
                    <a:spLocks/>
                  </p:cNvSpPr>
                  <p:nvPr/>
                </p:nvSpPr>
                <p:spPr bwMode="hidden">
                  <a:xfrm rot="-802576">
                    <a:off x="2938" y="112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41" name="Freeform 37"/>
                  <p:cNvSpPr>
                    <a:spLocks/>
                  </p:cNvSpPr>
                  <p:nvPr/>
                </p:nvSpPr>
                <p:spPr bwMode="hidden">
                  <a:xfrm rot="-802576">
                    <a:off x="4155" y="917"/>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2742" name="Group 38"/>
                <p:cNvGrpSpPr>
                  <a:grpSpLocks/>
                </p:cNvGrpSpPr>
                <p:nvPr/>
              </p:nvGrpSpPr>
              <p:grpSpPr bwMode="auto">
                <a:xfrm>
                  <a:off x="3394" y="637"/>
                  <a:ext cx="493" cy="912"/>
                  <a:chOff x="637" y="1653"/>
                  <a:chExt cx="1257" cy="2326"/>
                </a:xfrm>
              </p:grpSpPr>
              <p:sp>
                <p:nvSpPr>
                  <p:cNvPr id="72743" name="Freeform 39"/>
                  <p:cNvSpPr>
                    <a:spLocks/>
                  </p:cNvSpPr>
                  <p:nvPr/>
                </p:nvSpPr>
                <p:spPr bwMode="hidden">
                  <a:xfrm rot="18888116" flipH="1">
                    <a:off x="876" y="2359"/>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44" name="Freeform 40"/>
                  <p:cNvSpPr>
                    <a:spLocks/>
                  </p:cNvSpPr>
                  <p:nvPr/>
                </p:nvSpPr>
                <p:spPr bwMode="hidden">
                  <a:xfrm rot="18888116" flipH="1">
                    <a:off x="419" y="327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745" name="Group 41"/>
                <p:cNvGrpSpPr>
                  <a:grpSpLocks/>
                </p:cNvGrpSpPr>
                <p:nvPr/>
              </p:nvGrpSpPr>
              <p:grpSpPr bwMode="auto">
                <a:xfrm>
                  <a:off x="3142" y="850"/>
                  <a:ext cx="966" cy="522"/>
                  <a:chOff x="-5" y="2196"/>
                  <a:chExt cx="2463" cy="1332"/>
                </a:xfrm>
              </p:grpSpPr>
              <p:sp>
                <p:nvSpPr>
                  <p:cNvPr id="72746" name="Freeform 42"/>
                  <p:cNvSpPr>
                    <a:spLocks/>
                  </p:cNvSpPr>
                  <p:nvPr/>
                </p:nvSpPr>
                <p:spPr bwMode="hidden">
                  <a:xfrm rot="19495919" flipH="1">
                    <a:off x="644" y="2196"/>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47" name="Freeform 43"/>
                  <p:cNvSpPr>
                    <a:spLocks/>
                  </p:cNvSpPr>
                  <p:nvPr/>
                </p:nvSpPr>
                <p:spPr bwMode="hidden">
                  <a:xfrm rot="19495919" flipH="1">
                    <a:off x="-5" y="2983"/>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748" name="Group 44"/>
                <p:cNvGrpSpPr>
                  <a:grpSpLocks/>
                </p:cNvGrpSpPr>
                <p:nvPr/>
              </p:nvGrpSpPr>
              <p:grpSpPr bwMode="auto">
                <a:xfrm>
                  <a:off x="3124" y="777"/>
                  <a:ext cx="971" cy="417"/>
                  <a:chOff x="-52" y="2009"/>
                  <a:chExt cx="2477" cy="1064"/>
                </a:xfrm>
              </p:grpSpPr>
              <p:sp>
                <p:nvSpPr>
                  <p:cNvPr id="72749" name="Freeform 45"/>
                  <p:cNvSpPr>
                    <a:spLocks/>
                  </p:cNvSpPr>
                  <p:nvPr/>
                </p:nvSpPr>
                <p:spPr bwMode="hidden">
                  <a:xfrm rot="20017085" flipH="1">
                    <a:off x="689" y="2009"/>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50" name="Freeform 46"/>
                  <p:cNvSpPr>
                    <a:spLocks/>
                  </p:cNvSpPr>
                  <p:nvPr/>
                </p:nvSpPr>
                <p:spPr bwMode="hidden">
                  <a:xfrm rot="20017085" flipH="1">
                    <a:off x="-52" y="2597"/>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751" name="Group 47"/>
                <p:cNvGrpSpPr>
                  <a:grpSpLocks/>
                </p:cNvGrpSpPr>
                <p:nvPr/>
              </p:nvGrpSpPr>
              <p:grpSpPr bwMode="auto">
                <a:xfrm>
                  <a:off x="3115" y="700"/>
                  <a:ext cx="969" cy="363"/>
                  <a:chOff x="-74" y="1813"/>
                  <a:chExt cx="2472" cy="927"/>
                </a:xfrm>
              </p:grpSpPr>
              <p:sp>
                <p:nvSpPr>
                  <p:cNvPr id="72752" name="Freeform 48"/>
                  <p:cNvSpPr>
                    <a:spLocks/>
                  </p:cNvSpPr>
                  <p:nvPr/>
                </p:nvSpPr>
                <p:spPr bwMode="hidden">
                  <a:xfrm rot="20519637" flipH="1">
                    <a:off x="721" y="1813"/>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53" name="Freeform 49"/>
                  <p:cNvSpPr>
                    <a:spLocks/>
                  </p:cNvSpPr>
                  <p:nvPr/>
                </p:nvSpPr>
                <p:spPr bwMode="hidden">
                  <a:xfrm rot="20519637" flipH="1">
                    <a:off x="-74" y="2214"/>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754" name="Group 50"/>
                <p:cNvGrpSpPr>
                  <a:grpSpLocks/>
                </p:cNvGrpSpPr>
                <p:nvPr/>
              </p:nvGrpSpPr>
              <p:grpSpPr bwMode="auto">
                <a:xfrm>
                  <a:off x="3153" y="613"/>
                  <a:ext cx="918" cy="257"/>
                  <a:chOff x="22" y="1591"/>
                  <a:chExt cx="2342" cy="657"/>
                </a:xfrm>
              </p:grpSpPr>
              <p:sp>
                <p:nvSpPr>
                  <p:cNvPr id="72755" name="Freeform 51"/>
                  <p:cNvSpPr>
                    <a:spLocks/>
                  </p:cNvSpPr>
                  <p:nvPr/>
                </p:nvSpPr>
                <p:spPr bwMode="hidden">
                  <a:xfrm rot="21136207" flipH="1">
                    <a:off x="819" y="1591"/>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56" name="Freeform 52"/>
                  <p:cNvSpPr>
                    <a:spLocks/>
                  </p:cNvSpPr>
                  <p:nvPr/>
                </p:nvSpPr>
                <p:spPr bwMode="hidden">
                  <a:xfrm rot="21136207" flipH="1">
                    <a:off x="22" y="1759"/>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757" name="Group 53"/>
                <p:cNvGrpSpPr>
                  <a:grpSpLocks/>
                </p:cNvGrpSpPr>
                <p:nvPr/>
              </p:nvGrpSpPr>
              <p:grpSpPr bwMode="auto">
                <a:xfrm>
                  <a:off x="3218" y="556"/>
                  <a:ext cx="843" cy="134"/>
                  <a:chOff x="189" y="1446"/>
                  <a:chExt cx="2150" cy="343"/>
                </a:xfrm>
              </p:grpSpPr>
              <p:sp>
                <p:nvSpPr>
                  <p:cNvPr id="72758" name="Freeform 54"/>
                  <p:cNvSpPr>
                    <a:spLocks/>
                  </p:cNvSpPr>
                  <p:nvPr/>
                </p:nvSpPr>
                <p:spPr bwMode="hidden">
                  <a:xfrm rot="84182" flipH="1">
                    <a:off x="935" y="1466"/>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59" name="Freeform 55"/>
                  <p:cNvSpPr>
                    <a:spLocks/>
                  </p:cNvSpPr>
                  <p:nvPr/>
                </p:nvSpPr>
                <p:spPr bwMode="hidden">
                  <a:xfrm rot="84182" flipH="1">
                    <a:off x="189" y="1446"/>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760" name="Group 56"/>
                <p:cNvGrpSpPr>
                  <a:grpSpLocks/>
                </p:cNvGrpSpPr>
                <p:nvPr/>
              </p:nvGrpSpPr>
              <p:grpSpPr bwMode="auto">
                <a:xfrm>
                  <a:off x="3342" y="418"/>
                  <a:ext cx="737" cy="167"/>
                  <a:chOff x="505" y="1094"/>
                  <a:chExt cx="1879" cy="427"/>
                </a:xfrm>
              </p:grpSpPr>
              <p:sp>
                <p:nvSpPr>
                  <p:cNvPr id="72761" name="Freeform 57"/>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62" name="Freeform 58"/>
                  <p:cNvSpPr>
                    <a:spLocks/>
                  </p:cNvSpPr>
                  <p:nvPr/>
                </p:nvSpPr>
                <p:spPr bwMode="hidden">
                  <a:xfrm rot="802576" flipH="1">
                    <a:off x="505" y="1094"/>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2763" name="Group 59"/>
                <p:cNvGrpSpPr>
                  <a:grpSpLocks/>
                </p:cNvGrpSpPr>
                <p:nvPr/>
              </p:nvGrpSpPr>
              <p:grpSpPr bwMode="auto">
                <a:xfrm>
                  <a:off x="3386" y="341"/>
                  <a:ext cx="725" cy="218"/>
                  <a:chOff x="616" y="899"/>
                  <a:chExt cx="1850" cy="554"/>
                </a:xfrm>
              </p:grpSpPr>
              <p:sp>
                <p:nvSpPr>
                  <p:cNvPr id="72764" name="Freeform 60"/>
                  <p:cNvSpPr>
                    <a:spLocks/>
                  </p:cNvSpPr>
                  <p:nvPr/>
                </p:nvSpPr>
                <p:spPr bwMode="hidden">
                  <a:xfrm rot="1277471" flipH="1">
                    <a:off x="1233" y="123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65" name="Freeform 61"/>
                  <p:cNvSpPr>
                    <a:spLocks/>
                  </p:cNvSpPr>
                  <p:nvPr/>
                </p:nvSpPr>
                <p:spPr bwMode="hidden">
                  <a:xfrm rot="1277471" flipH="1">
                    <a:off x="616" y="89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2766" name="Group 62"/>
                <p:cNvGrpSpPr>
                  <a:grpSpLocks/>
                </p:cNvGrpSpPr>
                <p:nvPr/>
              </p:nvGrpSpPr>
              <p:grpSpPr bwMode="auto">
                <a:xfrm>
                  <a:off x="3472" y="231"/>
                  <a:ext cx="693" cy="291"/>
                  <a:chOff x="3472" y="231"/>
                  <a:chExt cx="693" cy="291"/>
                </a:xfrm>
              </p:grpSpPr>
              <p:sp>
                <p:nvSpPr>
                  <p:cNvPr id="72767" name="Freeform 63"/>
                  <p:cNvSpPr>
                    <a:spLocks/>
                  </p:cNvSpPr>
                  <p:nvPr/>
                </p:nvSpPr>
                <p:spPr bwMode="hidden">
                  <a:xfrm rot="2028410" flipH="1">
                    <a:off x="3681" y="438"/>
                    <a:ext cx="484"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68" name="Freeform 64"/>
                  <p:cNvSpPr>
                    <a:spLocks/>
                  </p:cNvSpPr>
                  <p:nvPr/>
                </p:nvSpPr>
                <p:spPr bwMode="hidden">
                  <a:xfrm rot="2028410" flipH="1">
                    <a:off x="3472" y="231"/>
                    <a:ext cx="260" cy="13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2769" name="Group 65"/>
                <p:cNvGrpSpPr>
                  <a:grpSpLocks/>
                </p:cNvGrpSpPr>
                <p:nvPr/>
              </p:nvGrpSpPr>
              <p:grpSpPr bwMode="auto">
                <a:xfrm>
                  <a:off x="3554" y="118"/>
                  <a:ext cx="664" cy="349"/>
                  <a:chOff x="3554" y="118"/>
                  <a:chExt cx="664" cy="349"/>
                </a:xfrm>
              </p:grpSpPr>
              <p:sp>
                <p:nvSpPr>
                  <p:cNvPr id="72770" name="Freeform 66"/>
                  <p:cNvSpPr>
                    <a:spLocks/>
                  </p:cNvSpPr>
                  <p:nvPr/>
                </p:nvSpPr>
                <p:spPr bwMode="hidden">
                  <a:xfrm rot="2664424" flipH="1">
                    <a:off x="3727" y="383"/>
                    <a:ext cx="491"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71" name="Freeform 67"/>
                  <p:cNvSpPr>
                    <a:spLocks/>
                  </p:cNvSpPr>
                  <p:nvPr/>
                </p:nvSpPr>
                <p:spPr bwMode="hidden">
                  <a:xfrm rot="2664424" flipH="1">
                    <a:off x="3554" y="118"/>
                    <a:ext cx="264" cy="13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2772" name="Group 68"/>
                <p:cNvGrpSpPr>
                  <a:grpSpLocks/>
                </p:cNvGrpSpPr>
                <p:nvPr/>
              </p:nvGrpSpPr>
              <p:grpSpPr bwMode="auto">
                <a:xfrm>
                  <a:off x="3784" y="30"/>
                  <a:ext cx="305" cy="593"/>
                  <a:chOff x="1633" y="104"/>
                  <a:chExt cx="778" cy="1512"/>
                </a:xfrm>
              </p:grpSpPr>
              <p:sp>
                <p:nvSpPr>
                  <p:cNvPr id="72773" name="Freeform 69"/>
                  <p:cNvSpPr>
                    <a:spLocks/>
                  </p:cNvSpPr>
                  <p:nvPr/>
                </p:nvSpPr>
                <p:spPr bwMode="hidden">
                  <a:xfrm rot="3473776" flipH="1">
                    <a:off x="1754" y="958"/>
                    <a:ext cx="1100"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74" name="Freeform 70"/>
                  <p:cNvSpPr>
                    <a:spLocks/>
                  </p:cNvSpPr>
                  <p:nvPr/>
                </p:nvSpPr>
                <p:spPr bwMode="hidden">
                  <a:xfrm rot="3473776" flipH="1">
                    <a:off x="1506" y="231"/>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2775" name="Group 71"/>
                <p:cNvGrpSpPr>
                  <a:grpSpLocks/>
                </p:cNvGrpSpPr>
                <p:nvPr/>
              </p:nvGrpSpPr>
              <p:grpSpPr bwMode="auto">
                <a:xfrm>
                  <a:off x="3903" y="0"/>
                  <a:ext cx="248" cy="601"/>
                  <a:chOff x="1935" y="28"/>
                  <a:chExt cx="634" cy="1534"/>
                </a:xfrm>
              </p:grpSpPr>
              <p:sp>
                <p:nvSpPr>
                  <p:cNvPr id="72776" name="Freeform 72"/>
                  <p:cNvSpPr>
                    <a:spLocks/>
                  </p:cNvSpPr>
                  <p:nvPr/>
                </p:nvSpPr>
                <p:spPr bwMode="hidden">
                  <a:xfrm rot="4126480" flipH="1">
                    <a:off x="1931" y="924"/>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77" name="Freeform 73"/>
                  <p:cNvSpPr>
                    <a:spLocks/>
                  </p:cNvSpPr>
                  <p:nvPr/>
                </p:nvSpPr>
                <p:spPr bwMode="hidden">
                  <a:xfrm rot="4126480" flipH="1">
                    <a:off x="1819"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72778" name="Group 74"/>
                <p:cNvGrpSpPr>
                  <a:grpSpLocks/>
                </p:cNvGrpSpPr>
                <p:nvPr/>
              </p:nvGrpSpPr>
              <p:grpSpPr bwMode="auto">
                <a:xfrm>
                  <a:off x="4251" y="252"/>
                  <a:ext cx="723" cy="222"/>
                  <a:chOff x="2822" y="672"/>
                  <a:chExt cx="1845" cy="566"/>
                </a:xfrm>
              </p:grpSpPr>
              <p:sp>
                <p:nvSpPr>
                  <p:cNvPr id="72779" name="Freeform 75"/>
                  <p:cNvSpPr>
                    <a:spLocks/>
                  </p:cNvSpPr>
                  <p:nvPr/>
                </p:nvSpPr>
                <p:spPr bwMode="hidden">
                  <a:xfrm rot="-1325434">
                    <a:off x="2822" y="1023"/>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80" name="Freeform 76"/>
                  <p:cNvSpPr>
                    <a:spLocks/>
                  </p:cNvSpPr>
                  <p:nvPr/>
                </p:nvSpPr>
                <p:spPr bwMode="hidden">
                  <a:xfrm rot="-1325434">
                    <a:off x="4005" y="672"/>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2781" name="Group 77"/>
                <p:cNvGrpSpPr>
                  <a:grpSpLocks/>
                </p:cNvGrpSpPr>
                <p:nvPr/>
              </p:nvGrpSpPr>
              <p:grpSpPr bwMode="auto">
                <a:xfrm>
                  <a:off x="4196" y="163"/>
                  <a:ext cx="699" cy="282"/>
                  <a:chOff x="2683" y="445"/>
                  <a:chExt cx="1781" cy="717"/>
                </a:xfrm>
              </p:grpSpPr>
              <p:sp>
                <p:nvSpPr>
                  <p:cNvPr id="72782" name="Freeform 78"/>
                  <p:cNvSpPr>
                    <a:spLocks/>
                  </p:cNvSpPr>
                  <p:nvPr/>
                </p:nvSpPr>
                <p:spPr bwMode="hidden">
                  <a:xfrm rot="-1921064">
                    <a:off x="2683" y="94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83" name="Freeform 79"/>
                  <p:cNvSpPr>
                    <a:spLocks/>
                  </p:cNvSpPr>
                  <p:nvPr/>
                </p:nvSpPr>
                <p:spPr bwMode="hidden">
                  <a:xfrm rot="-1921064">
                    <a:off x="3802" y="445"/>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sp>
              <p:nvSpPr>
                <p:cNvPr id="72784" name="Freeform 80"/>
                <p:cNvSpPr>
                  <a:spLocks/>
                </p:cNvSpPr>
                <p:nvPr/>
              </p:nvSpPr>
              <p:spPr bwMode="hidden">
                <a:xfrm rot="4578755" flipH="1">
                  <a:off x="3968" y="372"/>
                  <a:ext cx="403" cy="5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endParaRPr lang="ru-RU"/>
                </a:p>
              </p:txBody>
            </p:sp>
            <p:sp>
              <p:nvSpPr>
                <p:cNvPr id="72785" name="Freeform 81"/>
                <p:cNvSpPr>
                  <a:spLocks/>
                </p:cNvSpPr>
                <p:nvPr/>
              </p:nvSpPr>
              <p:spPr bwMode="hidden">
                <a:xfrm rot="4578755" flipH="1">
                  <a:off x="3977" y="77"/>
                  <a:ext cx="216" cy="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nvGrpSpPr>
                <p:cNvPr id="72786" name="Group 82"/>
                <p:cNvGrpSpPr>
                  <a:grpSpLocks/>
                </p:cNvGrpSpPr>
                <p:nvPr/>
              </p:nvGrpSpPr>
              <p:grpSpPr bwMode="auto">
                <a:xfrm>
                  <a:off x="4242" y="5"/>
                  <a:ext cx="251" cy="596"/>
                  <a:chOff x="2800" y="41"/>
                  <a:chExt cx="640" cy="1520"/>
                </a:xfrm>
              </p:grpSpPr>
              <p:sp>
                <p:nvSpPr>
                  <p:cNvPr id="72787" name="Freeform 83"/>
                  <p:cNvSpPr>
                    <a:spLocks/>
                  </p:cNvSpPr>
                  <p:nvPr/>
                </p:nvSpPr>
                <p:spPr bwMode="hidden">
                  <a:xfrm rot="-3857755">
                    <a:off x="2361" y="938"/>
                    <a:ext cx="1062"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88" name="Freeform 84"/>
                  <p:cNvSpPr>
                    <a:spLocks/>
                  </p:cNvSpPr>
                  <p:nvPr/>
                </p:nvSpPr>
                <p:spPr bwMode="hidden">
                  <a:xfrm rot="-3857755">
                    <a:off x="3011" y="181"/>
                    <a:ext cx="570" cy="2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2789" name="Group 85"/>
                <p:cNvGrpSpPr>
                  <a:grpSpLocks/>
                </p:cNvGrpSpPr>
                <p:nvPr/>
              </p:nvGrpSpPr>
              <p:grpSpPr bwMode="auto">
                <a:xfrm>
                  <a:off x="4295" y="53"/>
                  <a:ext cx="398" cy="574"/>
                  <a:chOff x="2934" y="163"/>
                  <a:chExt cx="1017" cy="1464"/>
                </a:xfrm>
              </p:grpSpPr>
              <p:sp>
                <p:nvSpPr>
                  <p:cNvPr id="72790" name="Freeform 86"/>
                  <p:cNvSpPr>
                    <a:spLocks/>
                  </p:cNvSpPr>
                  <p:nvPr/>
                </p:nvSpPr>
                <p:spPr bwMode="hidden">
                  <a:xfrm rot="-2777260">
                    <a:off x="2491" y="915"/>
                    <a:ext cx="1155"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91" name="Freeform 87"/>
                  <p:cNvSpPr>
                    <a:spLocks/>
                  </p:cNvSpPr>
                  <p:nvPr/>
                </p:nvSpPr>
                <p:spPr bwMode="hidden">
                  <a:xfrm rot="-2777260">
                    <a:off x="3430" y="261"/>
                    <a:ext cx="620" cy="42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2792" name="Group 88"/>
                <p:cNvGrpSpPr>
                  <a:grpSpLocks/>
                </p:cNvGrpSpPr>
                <p:nvPr/>
              </p:nvGrpSpPr>
              <p:grpSpPr bwMode="auto">
                <a:xfrm>
                  <a:off x="4215" y="2"/>
                  <a:ext cx="95" cy="567"/>
                  <a:chOff x="2730" y="32"/>
                  <a:chExt cx="243" cy="1448"/>
                </a:xfrm>
              </p:grpSpPr>
              <p:sp>
                <p:nvSpPr>
                  <p:cNvPr id="72793" name="Freeform 89"/>
                  <p:cNvSpPr>
                    <a:spLocks/>
                  </p:cNvSpPr>
                  <p:nvPr/>
                </p:nvSpPr>
                <p:spPr bwMode="hidden">
                  <a:xfrm rot="-4903748">
                    <a:off x="2296" y="960"/>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94" name="Freeform 90"/>
                  <p:cNvSpPr>
                    <a:spLocks/>
                  </p:cNvSpPr>
                  <p:nvPr/>
                </p:nvSpPr>
                <p:spPr bwMode="hidden">
                  <a:xfrm rot="-4903748">
                    <a:off x="2650" y="220"/>
                    <a:ext cx="512" cy="1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72795" name="Group 91"/>
                <p:cNvGrpSpPr>
                  <a:grpSpLocks/>
                </p:cNvGrpSpPr>
                <p:nvPr/>
              </p:nvGrpSpPr>
              <p:grpSpPr bwMode="auto">
                <a:xfrm>
                  <a:off x="3514" y="683"/>
                  <a:ext cx="425" cy="960"/>
                  <a:chOff x="943" y="1769"/>
                  <a:chExt cx="1085" cy="2450"/>
                </a:xfrm>
              </p:grpSpPr>
              <p:sp>
                <p:nvSpPr>
                  <p:cNvPr id="72796" name="Freeform 92"/>
                  <p:cNvSpPr>
                    <a:spLocks/>
                  </p:cNvSpPr>
                  <p:nvPr/>
                </p:nvSpPr>
                <p:spPr bwMode="hidden">
                  <a:xfrm rot="18335692" flipH="1">
                    <a:off x="1010" y="2475"/>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797" name="Freeform 93"/>
                  <p:cNvSpPr>
                    <a:spLocks/>
                  </p:cNvSpPr>
                  <p:nvPr/>
                </p:nvSpPr>
                <p:spPr bwMode="hidden">
                  <a:xfrm rot="18335692" flipH="1">
                    <a:off x="725" y="351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798" name="Group 94"/>
                <p:cNvGrpSpPr>
                  <a:grpSpLocks/>
                </p:cNvGrpSpPr>
                <p:nvPr/>
              </p:nvGrpSpPr>
              <p:grpSpPr bwMode="auto">
                <a:xfrm>
                  <a:off x="3715" y="748"/>
                  <a:ext cx="300" cy="930"/>
                  <a:chOff x="1455" y="1936"/>
                  <a:chExt cx="766" cy="2373"/>
                </a:xfrm>
              </p:grpSpPr>
              <p:sp>
                <p:nvSpPr>
                  <p:cNvPr id="72799" name="Freeform 95"/>
                  <p:cNvSpPr>
                    <a:spLocks/>
                  </p:cNvSpPr>
                  <p:nvPr/>
                </p:nvSpPr>
                <p:spPr bwMode="hidden">
                  <a:xfrm rot="17542885" flipH="1">
                    <a:off x="1267" y="2578"/>
                    <a:ext cx="159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800" name="Freeform 96"/>
                  <p:cNvSpPr>
                    <a:spLocks/>
                  </p:cNvSpPr>
                  <p:nvPr/>
                </p:nvSpPr>
                <p:spPr bwMode="hidden">
                  <a:xfrm rot="17542885" flipH="1">
                    <a:off x="1272" y="3636"/>
                    <a:ext cx="85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801" name="Group 97"/>
                <p:cNvGrpSpPr>
                  <a:grpSpLocks/>
                </p:cNvGrpSpPr>
                <p:nvPr/>
              </p:nvGrpSpPr>
              <p:grpSpPr bwMode="auto">
                <a:xfrm rot="88588">
                  <a:off x="3923" y="769"/>
                  <a:ext cx="180" cy="913"/>
                  <a:chOff x="1956" y="1990"/>
                  <a:chExt cx="492" cy="2604"/>
                </a:xfrm>
              </p:grpSpPr>
              <p:sp>
                <p:nvSpPr>
                  <p:cNvPr id="72802" name="Freeform 98"/>
                  <p:cNvSpPr>
                    <a:spLocks/>
                  </p:cNvSpPr>
                  <p:nvPr/>
                </p:nvSpPr>
                <p:spPr bwMode="hidden">
                  <a:xfrm rot="16782062" flipH="1">
                    <a:off x="1442" y="2695"/>
                    <a:ext cx="1711"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72803" name="Freeform 99"/>
                  <p:cNvSpPr>
                    <a:spLocks/>
                  </p:cNvSpPr>
                  <p:nvPr/>
                </p:nvSpPr>
                <p:spPr bwMode="hidden">
                  <a:xfrm rot="16782062" flipH="1">
                    <a:off x="1734" y="3898"/>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804" name="Group 100"/>
                <p:cNvGrpSpPr>
                  <a:grpSpLocks/>
                </p:cNvGrpSpPr>
                <p:nvPr/>
              </p:nvGrpSpPr>
              <p:grpSpPr bwMode="auto">
                <a:xfrm>
                  <a:off x="4451" y="662"/>
                  <a:ext cx="442" cy="951"/>
                  <a:chOff x="3334" y="1717"/>
                  <a:chExt cx="1125" cy="2426"/>
                </a:xfrm>
              </p:grpSpPr>
              <p:sp>
                <p:nvSpPr>
                  <p:cNvPr id="72805" name="Freeform 101"/>
                  <p:cNvSpPr>
                    <a:spLocks/>
                  </p:cNvSpPr>
                  <p:nvPr/>
                </p:nvSpPr>
                <p:spPr bwMode="hidden">
                  <a:xfrm rot="3144576">
                    <a:off x="2628" y="2423"/>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72806" name="Freeform 102"/>
                  <p:cNvSpPr>
                    <a:spLocks/>
                  </p:cNvSpPr>
                  <p:nvPr/>
                </p:nvSpPr>
                <p:spPr bwMode="hidden">
                  <a:xfrm rot="3144576">
                    <a:off x="3751" y="3436"/>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807" name="Group 103"/>
                <p:cNvGrpSpPr>
                  <a:grpSpLocks/>
                </p:cNvGrpSpPr>
                <p:nvPr/>
              </p:nvGrpSpPr>
              <p:grpSpPr bwMode="auto">
                <a:xfrm>
                  <a:off x="4391" y="721"/>
                  <a:ext cx="347" cy="951"/>
                  <a:chOff x="3181" y="1866"/>
                  <a:chExt cx="883" cy="2426"/>
                </a:xfrm>
              </p:grpSpPr>
              <p:sp>
                <p:nvSpPr>
                  <p:cNvPr id="72808" name="Freeform 104"/>
                  <p:cNvSpPr>
                    <a:spLocks/>
                  </p:cNvSpPr>
                  <p:nvPr/>
                </p:nvSpPr>
                <p:spPr bwMode="hidden">
                  <a:xfrm rot="3745735">
                    <a:off x="2506" y="2541"/>
                    <a:ext cx="1650"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72809" name="Freeform 105"/>
                  <p:cNvSpPr>
                    <a:spLocks/>
                  </p:cNvSpPr>
                  <p:nvPr/>
                </p:nvSpPr>
                <p:spPr bwMode="hidden">
                  <a:xfrm rot="3745735">
                    <a:off x="3387" y="3615"/>
                    <a:ext cx="885" cy="46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72810" name="Group 106"/>
                <p:cNvGrpSpPr>
                  <a:grpSpLocks/>
                </p:cNvGrpSpPr>
                <p:nvPr/>
              </p:nvGrpSpPr>
              <p:grpSpPr bwMode="auto">
                <a:xfrm>
                  <a:off x="4323" y="767"/>
                  <a:ext cx="243" cy="935"/>
                  <a:chOff x="3006" y="1983"/>
                  <a:chExt cx="619" cy="2386"/>
                </a:xfrm>
              </p:grpSpPr>
              <p:sp>
                <p:nvSpPr>
                  <p:cNvPr id="72811" name="Freeform 107"/>
                  <p:cNvSpPr>
                    <a:spLocks/>
                  </p:cNvSpPr>
                  <p:nvPr/>
                </p:nvSpPr>
                <p:spPr bwMode="hidden">
                  <a:xfrm rot="4286818">
                    <a:off x="2328" y="2661"/>
                    <a:ext cx="160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72812" name="Freeform 108"/>
                  <p:cNvSpPr>
                    <a:spLocks/>
                  </p:cNvSpPr>
                  <p:nvPr/>
                </p:nvSpPr>
                <p:spPr bwMode="hidden">
                  <a:xfrm rot="4286818">
                    <a:off x="3002"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72813" name="Group 109"/>
                <p:cNvGrpSpPr>
                  <a:grpSpLocks/>
                </p:cNvGrpSpPr>
                <p:nvPr/>
              </p:nvGrpSpPr>
              <p:grpSpPr bwMode="auto">
                <a:xfrm>
                  <a:off x="4249" y="813"/>
                  <a:ext cx="159" cy="870"/>
                  <a:chOff x="2819" y="2101"/>
                  <a:chExt cx="405" cy="2219"/>
                </a:xfrm>
              </p:grpSpPr>
              <p:sp>
                <p:nvSpPr>
                  <p:cNvPr id="72814" name="Freeform 110"/>
                  <p:cNvSpPr>
                    <a:spLocks/>
                  </p:cNvSpPr>
                  <p:nvPr/>
                </p:nvSpPr>
                <p:spPr bwMode="hidden">
                  <a:xfrm rot="4898956">
                    <a:off x="2206" y="2714"/>
                    <a:ext cx="147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72815" name="Freeform 111"/>
                  <p:cNvSpPr>
                    <a:spLocks/>
                  </p:cNvSpPr>
                  <p:nvPr/>
                </p:nvSpPr>
                <p:spPr bwMode="hidden">
                  <a:xfrm rot="4898956">
                    <a:off x="2636" y="3732"/>
                    <a:ext cx="790"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72816" name="Group 112"/>
                <p:cNvGrpSpPr>
                  <a:grpSpLocks/>
                </p:cNvGrpSpPr>
                <p:nvPr/>
              </p:nvGrpSpPr>
              <p:grpSpPr bwMode="auto">
                <a:xfrm>
                  <a:off x="4045" y="826"/>
                  <a:ext cx="167" cy="857"/>
                  <a:chOff x="2287" y="2135"/>
                  <a:chExt cx="426" cy="2185"/>
                </a:xfrm>
              </p:grpSpPr>
              <p:sp>
                <p:nvSpPr>
                  <p:cNvPr id="72817" name="Freeform 113"/>
                  <p:cNvSpPr>
                    <a:spLocks/>
                  </p:cNvSpPr>
                  <p:nvPr/>
                </p:nvSpPr>
                <p:spPr bwMode="hidden">
                  <a:xfrm rot="5755659">
                    <a:off x="1900" y="2760"/>
                    <a:ext cx="1437"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endParaRPr lang="ru-RU"/>
                  </a:p>
                </p:txBody>
              </p:sp>
              <p:sp>
                <p:nvSpPr>
                  <p:cNvPr id="72818" name="Freeform 114"/>
                  <p:cNvSpPr>
                    <a:spLocks/>
                  </p:cNvSpPr>
                  <p:nvPr/>
                </p:nvSpPr>
                <p:spPr bwMode="hidden">
                  <a:xfrm rot="5755659">
                    <a:off x="2049" y="3787"/>
                    <a:ext cx="771" cy="29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sp>
            <p:nvSpPr>
              <p:cNvPr id="72819" name="Freeform 115"/>
              <p:cNvSpPr>
                <a:spLocks/>
              </p:cNvSpPr>
              <p:nvPr/>
            </p:nvSpPr>
            <p:spPr bwMode="hidden">
              <a:xfrm flipH="1">
                <a:off x="3873" y="934"/>
                <a:ext cx="191"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72820" name="Arc 116"/>
              <p:cNvSpPr>
                <a:spLocks/>
              </p:cNvSpPr>
              <p:nvPr/>
            </p:nvSpPr>
            <p:spPr bwMode="hidden">
              <a:xfrm flipH="1">
                <a:off x="3528" y="726"/>
                <a:ext cx="833" cy="903"/>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endParaRPr lang="ru-RU"/>
              </a:p>
            </p:txBody>
          </p:sp>
          <p:sp>
            <p:nvSpPr>
              <p:cNvPr id="72821" name="Arc 117"/>
              <p:cNvSpPr>
                <a:spLocks/>
              </p:cNvSpPr>
              <p:nvPr/>
            </p:nvSpPr>
            <p:spPr bwMode="hidden">
              <a:xfrm flipV="1">
                <a:off x="4278" y="179"/>
                <a:ext cx="1007" cy="802"/>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endParaRPr lang="ru-RU"/>
              </a:p>
            </p:txBody>
          </p:sp>
          <p:sp>
            <p:nvSpPr>
              <p:cNvPr id="72822" name="Arc 118"/>
              <p:cNvSpPr>
                <a:spLocks/>
              </p:cNvSpPr>
              <p:nvPr/>
            </p:nvSpPr>
            <p:spPr bwMode="hidden">
              <a:xfrm flipH="1">
                <a:off x="3612" y="580"/>
                <a:ext cx="487" cy="933"/>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endParaRPr lang="ru-RU"/>
              </a:p>
            </p:txBody>
          </p:sp>
          <p:sp>
            <p:nvSpPr>
              <p:cNvPr id="72823" name="Arc 119"/>
              <p:cNvSpPr>
                <a:spLocks/>
              </p:cNvSpPr>
              <p:nvPr/>
            </p:nvSpPr>
            <p:spPr bwMode="hidden">
              <a:xfrm flipH="1">
                <a:off x="3267" y="628"/>
                <a:ext cx="791" cy="932"/>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endParaRPr lang="ru-RU"/>
              </a:p>
            </p:txBody>
          </p:sp>
          <p:sp>
            <p:nvSpPr>
              <p:cNvPr id="72824" name="Arc 120"/>
              <p:cNvSpPr>
                <a:spLocks/>
              </p:cNvSpPr>
              <p:nvPr/>
            </p:nvSpPr>
            <p:spPr bwMode="hidden">
              <a:xfrm flipH="1">
                <a:off x="3197" y="458"/>
                <a:ext cx="932" cy="933"/>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endParaRPr lang="ru-RU"/>
              </a:p>
            </p:txBody>
          </p:sp>
          <p:sp>
            <p:nvSpPr>
              <p:cNvPr id="72825" name="Arc 121"/>
              <p:cNvSpPr>
                <a:spLocks/>
              </p:cNvSpPr>
              <p:nvPr/>
            </p:nvSpPr>
            <p:spPr bwMode="hidden">
              <a:xfrm>
                <a:off x="4229" y="589"/>
                <a:ext cx="14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72826" name="Arc 122"/>
              <p:cNvSpPr>
                <a:spLocks/>
              </p:cNvSpPr>
              <p:nvPr/>
            </p:nvSpPr>
            <p:spPr bwMode="hidden">
              <a:xfrm>
                <a:off x="4268" y="585"/>
                <a:ext cx="394"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endParaRPr lang="ru-RU"/>
              </a:p>
            </p:txBody>
          </p:sp>
          <p:sp>
            <p:nvSpPr>
              <p:cNvPr id="72827" name="Arc 123"/>
              <p:cNvSpPr>
                <a:spLocks/>
              </p:cNvSpPr>
              <p:nvPr/>
            </p:nvSpPr>
            <p:spPr bwMode="hidden">
              <a:xfrm>
                <a:off x="4303" y="463"/>
                <a:ext cx="55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72828" name="Freeform 124"/>
              <p:cNvSpPr>
                <a:spLocks/>
              </p:cNvSpPr>
              <p:nvPr/>
            </p:nvSpPr>
            <p:spPr bwMode="hidden">
              <a:xfrm>
                <a:off x="4410" y="1033"/>
                <a:ext cx="190"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72829" name="Freeform 125"/>
              <p:cNvSpPr>
                <a:spLocks/>
              </p:cNvSpPr>
              <p:nvPr/>
            </p:nvSpPr>
            <p:spPr bwMode="hidden">
              <a:xfrm rot="19660755" flipV="1">
                <a:off x="4114" y="843"/>
                <a:ext cx="173" cy="32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sp>
            <p:nvSpPr>
              <p:cNvPr id="72830" name="Arc 126"/>
              <p:cNvSpPr>
                <a:spLocks/>
              </p:cNvSpPr>
              <p:nvPr/>
            </p:nvSpPr>
            <p:spPr bwMode="hidden">
              <a:xfrm flipH="1">
                <a:off x="3144" y="319"/>
                <a:ext cx="996" cy="933"/>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endParaRPr lang="ru-RU"/>
              </a:p>
            </p:txBody>
          </p:sp>
          <p:sp>
            <p:nvSpPr>
              <p:cNvPr id="72831" name="Arc 127"/>
              <p:cNvSpPr>
                <a:spLocks/>
              </p:cNvSpPr>
              <p:nvPr/>
            </p:nvSpPr>
            <p:spPr bwMode="hidden">
              <a:xfrm flipH="1">
                <a:off x="3425" y="123"/>
                <a:ext cx="725" cy="903"/>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endParaRPr lang="ru-RU"/>
              </a:p>
            </p:txBody>
          </p:sp>
          <p:sp>
            <p:nvSpPr>
              <p:cNvPr id="72832" name="Arc 128"/>
              <p:cNvSpPr>
                <a:spLocks/>
              </p:cNvSpPr>
              <p:nvPr/>
            </p:nvSpPr>
            <p:spPr bwMode="hidden">
              <a:xfrm>
                <a:off x="4199" y="502"/>
                <a:ext cx="299" cy="9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endParaRPr lang="ru-RU"/>
              </a:p>
            </p:txBody>
          </p:sp>
          <p:sp>
            <p:nvSpPr>
              <p:cNvPr id="72833" name="Freeform 129"/>
              <p:cNvSpPr>
                <a:spLocks/>
              </p:cNvSpPr>
              <p:nvPr/>
            </p:nvSpPr>
            <p:spPr bwMode="hidden">
              <a:xfrm flipH="1">
                <a:off x="3307" y="982"/>
                <a:ext cx="425"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72834" name="Freeform 130"/>
              <p:cNvSpPr>
                <a:spLocks/>
              </p:cNvSpPr>
              <p:nvPr/>
            </p:nvSpPr>
            <p:spPr bwMode="hidden">
              <a:xfrm flipH="1">
                <a:off x="3507" y="350"/>
                <a:ext cx="273" cy="59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72835" name="Freeform 131"/>
              <p:cNvSpPr>
                <a:spLocks/>
              </p:cNvSpPr>
              <p:nvPr/>
            </p:nvSpPr>
            <p:spPr bwMode="hidden">
              <a:xfrm flipH="1">
                <a:off x="3821" y="172"/>
                <a:ext cx="164"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72836" name="Freeform 132"/>
              <p:cNvSpPr>
                <a:spLocks/>
              </p:cNvSpPr>
              <p:nvPr/>
            </p:nvSpPr>
            <p:spPr bwMode="hidden">
              <a:xfrm>
                <a:off x="4841" y="894"/>
                <a:ext cx="395" cy="62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72837" name="Freeform 133"/>
              <p:cNvSpPr>
                <a:spLocks/>
              </p:cNvSpPr>
              <p:nvPr/>
            </p:nvSpPr>
            <p:spPr bwMode="hidden">
              <a:xfrm>
                <a:off x="4636" y="576"/>
                <a:ext cx="595" cy="41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72838" name="Freeform 134"/>
              <p:cNvSpPr>
                <a:spLocks/>
              </p:cNvSpPr>
              <p:nvPr/>
            </p:nvSpPr>
            <p:spPr bwMode="hidden">
              <a:xfrm>
                <a:off x="4658" y="132"/>
                <a:ext cx="260" cy="562"/>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72839" name="Freeform 135"/>
              <p:cNvSpPr>
                <a:spLocks/>
              </p:cNvSpPr>
              <p:nvPr/>
            </p:nvSpPr>
            <p:spPr bwMode="hidden">
              <a:xfrm rot="20253369">
                <a:off x="4401" y="599"/>
                <a:ext cx="174" cy="32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sp>
            <p:nvSpPr>
              <p:cNvPr id="72840" name="Freeform 136"/>
              <p:cNvSpPr>
                <a:spLocks/>
              </p:cNvSpPr>
              <p:nvPr/>
            </p:nvSpPr>
            <p:spPr bwMode="hidden">
              <a:xfrm rot="1346631" flipH="1">
                <a:off x="3783" y="590"/>
                <a:ext cx="173" cy="32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grpSp>
      </p:grpSp>
      <p:sp>
        <p:nvSpPr>
          <p:cNvPr id="72841" name="Rectangle 137"/>
          <p:cNvSpPr>
            <a:spLocks noGrp="1" noChangeArrowheads="1"/>
          </p:cNvSpPr>
          <p:nvPr>
            <p:ph type="title"/>
          </p:nvPr>
        </p:nvSpPr>
        <p:spPr bwMode="auto">
          <a:xfrm>
            <a:off x="685800" y="301625"/>
            <a:ext cx="7772400" cy="1462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72842" name="Rectangle 138"/>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72843" name="Rectangle 139"/>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72844" name="Rectangle 14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72845" name="Rectangle 141"/>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5EF040F-E649-4571-BD6A-8CE1B66E7A16}"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Arial Black" pitchFamily="34" charset="0"/>
        </a:defRPr>
      </a:lvl2pPr>
      <a:lvl3pPr algn="l" rtl="0" fontAlgn="base">
        <a:spcBef>
          <a:spcPct val="0"/>
        </a:spcBef>
        <a:spcAft>
          <a:spcPct val="0"/>
        </a:spcAft>
        <a:defRPr sz="4400">
          <a:solidFill>
            <a:schemeClr val="tx2"/>
          </a:solidFill>
          <a:latin typeface="Arial Black" pitchFamily="34" charset="0"/>
        </a:defRPr>
      </a:lvl3pPr>
      <a:lvl4pPr algn="l" rtl="0" fontAlgn="base">
        <a:spcBef>
          <a:spcPct val="0"/>
        </a:spcBef>
        <a:spcAft>
          <a:spcPct val="0"/>
        </a:spcAft>
        <a:defRPr sz="4400">
          <a:solidFill>
            <a:schemeClr val="tx2"/>
          </a:solidFill>
          <a:latin typeface="Arial Black" pitchFamily="34" charset="0"/>
        </a:defRPr>
      </a:lvl4pPr>
      <a:lvl5pPr algn="l" rtl="0" fontAlgn="base">
        <a:spcBef>
          <a:spcPct val="0"/>
        </a:spcBef>
        <a:spcAft>
          <a:spcPct val="0"/>
        </a:spcAft>
        <a:defRPr sz="4400">
          <a:solidFill>
            <a:schemeClr val="tx2"/>
          </a:solidFill>
          <a:latin typeface="Arial Black" pitchFamily="34" charset="0"/>
        </a:defRPr>
      </a:lvl5pPr>
      <a:lvl6pPr marL="457200" algn="l" rtl="0" fontAlgn="base">
        <a:spcBef>
          <a:spcPct val="0"/>
        </a:spcBef>
        <a:spcAft>
          <a:spcPct val="0"/>
        </a:spcAft>
        <a:defRPr sz="4400">
          <a:solidFill>
            <a:schemeClr val="tx2"/>
          </a:solidFill>
          <a:latin typeface="Arial Black" pitchFamily="34" charset="0"/>
        </a:defRPr>
      </a:lvl6pPr>
      <a:lvl7pPr marL="914400" algn="l" rtl="0" fontAlgn="base">
        <a:spcBef>
          <a:spcPct val="0"/>
        </a:spcBef>
        <a:spcAft>
          <a:spcPct val="0"/>
        </a:spcAft>
        <a:defRPr sz="4400">
          <a:solidFill>
            <a:schemeClr val="tx2"/>
          </a:solidFill>
          <a:latin typeface="Arial Black" pitchFamily="34" charset="0"/>
        </a:defRPr>
      </a:lvl7pPr>
      <a:lvl8pPr marL="1371600" algn="l" rtl="0" fontAlgn="base">
        <a:spcBef>
          <a:spcPct val="0"/>
        </a:spcBef>
        <a:spcAft>
          <a:spcPct val="0"/>
        </a:spcAft>
        <a:defRPr sz="4400">
          <a:solidFill>
            <a:schemeClr val="tx2"/>
          </a:solidFill>
          <a:latin typeface="Arial Black" pitchFamily="34" charset="0"/>
        </a:defRPr>
      </a:lvl8pPr>
      <a:lvl9pPr marL="1828800" algn="l" rtl="0" fontAlgn="base">
        <a:spcBef>
          <a:spcPct val="0"/>
        </a:spcBef>
        <a:spcAft>
          <a:spcPct val="0"/>
        </a:spcAft>
        <a:defRPr sz="4400">
          <a:solidFill>
            <a:schemeClr val="tx2"/>
          </a:solidFill>
          <a:latin typeface="Arial Black" pitchFamily="34" charset="0"/>
        </a:defRPr>
      </a:lvl9pPr>
    </p:titleStyle>
    <p:bodyStyle>
      <a:lvl1pPr marL="342900" indent="-342900" algn="l" rtl="0" fontAlgn="base">
        <a:spcBef>
          <a:spcPct val="20000"/>
        </a:spcBef>
        <a:spcAft>
          <a:spcPct val="0"/>
        </a:spcAft>
        <a:buClr>
          <a:schemeClr val="hlink"/>
        </a:buClr>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folHlink"/>
        </a:buClr>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Font typeface="Times New Roman" pitchFamily="18" charset="0"/>
        <a:buChar char="−"/>
        <a:defRPr sz="2000">
          <a:solidFill>
            <a:schemeClr val="tx1"/>
          </a:solidFill>
          <a:latin typeface="+mn-lt"/>
        </a:defRPr>
      </a:lvl4pPr>
      <a:lvl5pPr marL="2057400" indent="-228600" algn="l" rtl="0" fontAlgn="base">
        <a:spcBef>
          <a:spcPct val="20000"/>
        </a:spcBef>
        <a:spcAft>
          <a:spcPct val="0"/>
        </a:spcAft>
        <a:buFont typeface="Times New Roman" pitchFamily="18" charset="0"/>
        <a:buChar char="–"/>
        <a:defRPr sz="2000">
          <a:solidFill>
            <a:schemeClr val="tx1"/>
          </a:solidFill>
          <a:latin typeface="+mn-lt"/>
        </a:defRPr>
      </a:lvl5pPr>
      <a:lvl6pPr marL="2514600" indent="-228600" algn="l" rtl="0" fontAlgn="base">
        <a:spcBef>
          <a:spcPct val="20000"/>
        </a:spcBef>
        <a:spcAft>
          <a:spcPct val="0"/>
        </a:spcAft>
        <a:buFont typeface="Times New Roman" pitchFamily="18" charset="0"/>
        <a:buChar char="–"/>
        <a:defRPr sz="2000">
          <a:solidFill>
            <a:schemeClr val="tx1"/>
          </a:solidFill>
          <a:latin typeface="+mn-lt"/>
        </a:defRPr>
      </a:lvl6pPr>
      <a:lvl7pPr marL="2971800" indent="-228600" algn="l" rtl="0" fontAlgn="base">
        <a:spcBef>
          <a:spcPct val="20000"/>
        </a:spcBef>
        <a:spcAft>
          <a:spcPct val="0"/>
        </a:spcAft>
        <a:buFont typeface="Times New Roman" pitchFamily="18" charset="0"/>
        <a:buChar char="–"/>
        <a:defRPr sz="2000">
          <a:solidFill>
            <a:schemeClr val="tx1"/>
          </a:solidFill>
          <a:latin typeface="+mn-lt"/>
        </a:defRPr>
      </a:lvl7pPr>
      <a:lvl8pPr marL="3429000" indent="-228600" algn="l" rtl="0" fontAlgn="base">
        <a:spcBef>
          <a:spcPct val="20000"/>
        </a:spcBef>
        <a:spcAft>
          <a:spcPct val="0"/>
        </a:spcAft>
        <a:buFont typeface="Times New Roman" pitchFamily="18" charset="0"/>
        <a:buChar char="–"/>
        <a:defRPr sz="2000">
          <a:solidFill>
            <a:schemeClr val="tx1"/>
          </a:solidFill>
          <a:latin typeface="+mn-lt"/>
        </a:defRPr>
      </a:lvl8pPr>
      <a:lvl9pPr marL="3886200" indent="-228600" algn="l" rtl="0" fontAlgn="base">
        <a:spcBef>
          <a:spcPct val="20000"/>
        </a:spcBef>
        <a:spcAft>
          <a:spcPct val="0"/>
        </a:spcAft>
        <a:buFont typeface="Times New Roman" pitchFamily="18" charset="0"/>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hyperlink" Target="http://www.dianochka.ru/forum/userpix/22_0006_1.jpg" TargetMode="External"/></Relationships>
</file>

<file path=ppt/slides/_rels/slide20.xml.rels><?xml version="1.0" encoding="UTF-8" standalone="yes"?>
<Relationships xmlns="http://schemas.openxmlformats.org/package/2006/relationships"><Relationship Id="rId8" Type="http://schemas.openxmlformats.org/officeDocument/2006/relationships/hyperlink" Target="http://ru.wikipedia.org/wiki/%D0%93%D0%B5%D1%80%D0%BE%D0%B9_%D0%A1%D0%BE%D1%86%D0%B8%D0%B0%D0%BB%D0%B8%D1%81%D1%82%D0%B8%D1%87%D0%B5%D1%81%D0%BA%D0%BE%D0%B3%D0%BE_%D0%A2%D1%80%D1%83%D0%B4%D0%B0" TargetMode="External"/><Relationship Id="rId3" Type="http://schemas.openxmlformats.org/officeDocument/2006/relationships/image" Target="../media/image29.jpeg"/><Relationship Id="rId7" Type="http://schemas.openxmlformats.org/officeDocument/2006/relationships/hyperlink" Target="http://ru.wikipedia.org/wiki/1961" TargetMode="External"/><Relationship Id="rId12" Type="http://schemas.openxmlformats.org/officeDocument/2006/relationships/hyperlink" Target="http://ru.wikipedia.org/wiki/%D0%90%D0%BA%D0%B0%D0%B4%D0%B5%D0%BC%D0%B8%D0%BA_%D0%98%D0%BE%D1%84%D1%84%D0%B5_%28%D1%81%D1%83%D0%B4%D0%BD%D0%BE%29" TargetMode="External"/><Relationship Id="rId2" Type="http://schemas.openxmlformats.org/officeDocument/2006/relationships/image" Target="../media/image28.jpeg"/><Relationship Id="rId1" Type="http://schemas.openxmlformats.org/officeDocument/2006/relationships/slideLayout" Target="../slideLayouts/slideLayout1.xml"/><Relationship Id="rId6" Type="http://schemas.openxmlformats.org/officeDocument/2006/relationships/hyperlink" Target="http://ru.wikipedia.org/wiki/%D0%9B%D0%B5%D0%BD%D0%B8%D0%BD%D1%81%D0%BA%D0%B0%D1%8F_%D0%BF%D1%80%D0%B5%D0%BC%D0%B8%D1%8F" TargetMode="External"/><Relationship Id="rId11" Type="http://schemas.openxmlformats.org/officeDocument/2006/relationships/hyperlink" Target="http://ru.wikipedia.org/wiki/%D0%9B%D1%83%D0%BD%D0%B0" TargetMode="External"/><Relationship Id="rId5" Type="http://schemas.openxmlformats.org/officeDocument/2006/relationships/hyperlink" Target="http://ru.wikipedia.org/wiki/1942" TargetMode="External"/><Relationship Id="rId10" Type="http://schemas.openxmlformats.org/officeDocument/2006/relationships/hyperlink" Target="http://ru.wikipedia.org/w/index.php?title=%D0%98%D0%BE%D1%84%D1%84%D0%B5_%28%D0%BA%D1%80%D0%B0%D1%82%D0%B5%D1%80%29&amp;action=edit&amp;redlink=1" TargetMode="External"/><Relationship Id="rId4" Type="http://schemas.openxmlformats.org/officeDocument/2006/relationships/hyperlink" Target="http://ru.wikipedia.org/wiki/%D0%A1%D1%82%D0%B0%D0%BB%D0%B8%D0%BD%D1%81%D0%BA%D0%B0%D1%8F_%D0%BF%D1%80%D0%B5%D0%BC%D0%B8%D1%8F" TargetMode="External"/><Relationship Id="rId9" Type="http://schemas.openxmlformats.org/officeDocument/2006/relationships/hyperlink" Target="http://ru.wikipedia.org/wiki/1955"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ru.wikipedia.org/wiki/1906" TargetMode="External"/><Relationship Id="rId13" Type="http://schemas.openxmlformats.org/officeDocument/2006/relationships/hyperlink" Target="http://ru.wikipedia.org/wiki/1921" TargetMode="External"/><Relationship Id="rId18" Type="http://schemas.openxmlformats.org/officeDocument/2006/relationships/hyperlink" Target="http://ru.wikipedia.org/wiki/1930" TargetMode="External"/><Relationship Id="rId26" Type="http://schemas.openxmlformats.org/officeDocument/2006/relationships/hyperlink" Target="http://ru.wikipedia.org/wiki/1954" TargetMode="External"/><Relationship Id="rId3" Type="http://schemas.openxmlformats.org/officeDocument/2006/relationships/hyperlink" Target="http://ru.wikipedia.org/wiki/1902" TargetMode="External"/><Relationship Id="rId21" Type="http://schemas.openxmlformats.org/officeDocument/2006/relationships/hyperlink" Target="http://ru.wikipedia.org/wiki/%D0%92%D0%B5%D0%BB%D0%B8%D0%BA%D0%B0%D1%8F_%D0%9E%D1%82%D0%B5%D1%87%D0%B5%D1%81%D1%82%D0%B2%D0%B5%D0%BD%D0%BD%D0%B0%D1%8F_%D0%B2%D0%BE%D0%B9%D0%BD%D0%B0" TargetMode="External"/><Relationship Id="rId7" Type="http://schemas.openxmlformats.org/officeDocument/2006/relationships/hyperlink" Target="http://ru.wikipedia.org/wiki/%D0%A0%D1%91%D0%BD%D1%82%D0%B3%D0%B5%D0%BD%2C_%D0%92%D0%B8%D0%BB%D1%8C%D0%B3%D0%B5%D0%BB%D1%8C%D0%BC_%D0%9A%D0%BE%D0%BD%D1%80%D0%B0%D0%B4" TargetMode="External"/><Relationship Id="rId12" Type="http://schemas.openxmlformats.org/officeDocument/2006/relationships/hyperlink" Target="http://ru.wikipedia.org/wiki/1920" TargetMode="External"/><Relationship Id="rId17" Type="http://schemas.openxmlformats.org/officeDocument/2006/relationships/hyperlink" Target="http://ru.wikipedia.org/wiki/1924" TargetMode="External"/><Relationship Id="rId25" Type="http://schemas.openxmlformats.org/officeDocument/2006/relationships/hyperlink" Target="http://ru.wikipedia.org/wiki/%D0%90%D0%9D_%D0%A1%D0%A1%D0%A1%D0%A0" TargetMode="External"/><Relationship Id="rId2" Type="http://schemas.openxmlformats.org/officeDocument/2006/relationships/hyperlink" Target="http://ru.wikipedia.org/wiki/1880_%D0%B3%D0%BE%D0%B4" TargetMode="External"/><Relationship Id="rId16" Type="http://schemas.openxmlformats.org/officeDocument/2006/relationships/hyperlink" Target="http://ru.wikipedia.org/wiki/1923" TargetMode="External"/><Relationship Id="rId20" Type="http://schemas.openxmlformats.org/officeDocument/2006/relationships/hyperlink" Target="http://ru.wikipedia.org/wiki/1934" TargetMode="External"/><Relationship Id="rId29" Type="http://schemas.openxmlformats.org/officeDocument/2006/relationships/hyperlink" Target="http://ru.wikipedia.org/wiki/1909" TargetMode="External"/><Relationship Id="rId1" Type="http://schemas.openxmlformats.org/officeDocument/2006/relationships/slideLayout" Target="../slideLayouts/slideLayout2.xml"/><Relationship Id="rId6" Type="http://schemas.openxmlformats.org/officeDocument/2006/relationships/hyperlink" Target="http://ru.wikipedia.org/wiki/%D0%9C%D1%8E%D0%BD%D1%85%D0%B5%D0%BD%D1%81%D0%BA%D0%B8%D0%B9_%D1%83%D0%BD%D0%B8%D0%B2%D0%B5%D1%80%D1%81%D0%B8%D1%82%D0%B5%D1%82" TargetMode="External"/><Relationship Id="rId11" Type="http://schemas.openxmlformats.org/officeDocument/2006/relationships/hyperlink" Target="http://ru.wikipedia.org/wiki/1913" TargetMode="External"/><Relationship Id="rId24" Type="http://schemas.openxmlformats.org/officeDocument/2006/relationships/hyperlink" Target="http://ru.wikipedia.org/wiki/1955" TargetMode="External"/><Relationship Id="rId32" Type="http://schemas.openxmlformats.org/officeDocument/2006/relationships/hyperlink" Target="http://ru.wikipedia.org/wiki/%D0%9F%D0%BE%D0%BB%D1%83%D0%BF%D1%80%D0%BE%D0%B2%D0%BE%D0%B4%D0%BD%D0%B8%D0%BA" TargetMode="External"/><Relationship Id="rId5" Type="http://schemas.openxmlformats.org/officeDocument/2006/relationships/hyperlink" Target="http://ru.wikipedia.org/wiki/1905" TargetMode="External"/><Relationship Id="rId15" Type="http://schemas.openxmlformats.org/officeDocument/2006/relationships/hyperlink" Target="http://ru.wikipedia.org/wiki/1919" TargetMode="External"/><Relationship Id="rId23" Type="http://schemas.openxmlformats.org/officeDocument/2006/relationships/hyperlink" Target="http://ru.wikipedia.org/wiki/1952" TargetMode="External"/><Relationship Id="rId28" Type="http://schemas.openxmlformats.org/officeDocument/2006/relationships/hyperlink" Target="http://ru.wikipedia.org/wiki/%D0%A4%D0%B8%D0%B7%D0%B8%D0%BA%D0%BE-%D1%82%D0%B5%D1%85%D0%BD%D0%B8%D1%87%D0%B5%D1%81%D0%BA%D0%B8%D0%B9_%D0%B8%D0%BD%D1%81%D1%82%D0%B8%D1%82%D1%83%D1%82_%D0%B8%D0%BC._%D0%90._%D0%A4._%D0%98%D0%BE%D1%84%D1%84%D0%B5_%D0%A0%D0%90%D0%9D" TargetMode="External"/><Relationship Id="rId10" Type="http://schemas.openxmlformats.org/officeDocument/2006/relationships/hyperlink" Target="http://ru.wikipedia.org/wiki/1918" TargetMode="External"/><Relationship Id="rId19" Type="http://schemas.openxmlformats.org/officeDocument/2006/relationships/hyperlink" Target="http://ru.wikipedia.org/wiki/1932" TargetMode="External"/><Relationship Id="rId31" Type="http://schemas.openxmlformats.org/officeDocument/2006/relationships/hyperlink" Target="http://ru.wikipedia.org/wiki/%D0%94%D0%B8%D1%8D%D0%BB%D0%B5%D0%BA%D1%82%D1%80%D0%B8%D0%BA" TargetMode="External"/><Relationship Id="rId4" Type="http://schemas.openxmlformats.org/officeDocument/2006/relationships/hyperlink" Target="http://ru.wikipedia.org/w/index.php?title=%D0%A1%D0%B0%D0%BD%D0%BA%D1%82-%D0%9F%D0%B5%D1%82%D0%B5%D1%80%D0%B1%D1%83%D1%80%D0%B3%D1%81%D0%BA%D0%B8%D0%B9_%D0%B3%D0%BE%D1%81%D1%83%D0%B4%D0%B0%D1%80%D1%81%D1%82%D0%B2%D0%B5%D0%BD%D0%BD%D1%8B%D0%B9_%D1%82%D0%B5%D1%85%D0%BD%D0%BE%D0%BB%D0%BE%D0%B3%D0%B8%D1%87%D0%B5%D1%81%D0%BA%D0%B8%D0%B9_%D0%B8%D0%BD%D1%81%D1%82%D0%B8%D1%82%D1%83%D1%82&amp;action=edit&amp;redlink=1" TargetMode="External"/><Relationship Id="rId9" Type="http://schemas.openxmlformats.org/officeDocument/2006/relationships/hyperlink" Target="http://ru.wikipedia.org/wiki/%D0%A1%D0%B0%D0%BD%D0%BA%D1%82-%D0%9F%D0%B5%D1%82%D0%B5%D1%80%D0%B1%D1%83%D1%80%D0%B3%D1%81%D0%BA%D0%B8%D0%B9_%D0%B3%D0%BE%D1%81%D1%83%D0%B4%D0%B0%D1%80%D1%81%D1%82%D0%B2%D0%B5%D0%BD%D0%BD%D1%8B%D0%B9_%D0%BF%D0%BE%D0%BB%D0%B8%D1%82%D0%B5%D1%85%D0%BD%D0%B8%D1%87%D0%B5%D1%81%D0%BA%D0%B8%D0%B9_%D1%83%D0%BD%D0%B8%D0%B2%D0%B5%D1%80%D1%81%D0%B8%D1%82%D0%B5%D1%82" TargetMode="External"/><Relationship Id="rId14" Type="http://schemas.openxmlformats.org/officeDocument/2006/relationships/hyperlink" Target="http://ru.wikipedia.org/wiki/%D0%A4%D0%B8%D0%B7%D0%B8%D0%BA%D0%BE-%D1%82%D0%B5%D1%85%D0%BD%D0%B8%D1%87%D0%B5%D1%81%D0%BA%D0%B8%D0%B9_%D0%B8%D0%BD%D1%81%D1%82%D0%B8%D1%82%D1%83%D1%82_%D0%B8%D0%BC._%D0%98%D0%BE%D1%84%D1%84%D0%B5" TargetMode="External"/><Relationship Id="rId22" Type="http://schemas.openxmlformats.org/officeDocument/2006/relationships/hyperlink" Target="http://ru.wikipedia.org/wiki/1942" TargetMode="External"/><Relationship Id="rId27" Type="http://schemas.openxmlformats.org/officeDocument/2006/relationships/hyperlink" Target="http://ru.wikipedia.org/wiki/1964" TargetMode="External"/><Relationship Id="rId30" Type="http://schemas.openxmlformats.org/officeDocument/2006/relationships/hyperlink" Target="http://ru.wikipedia.org/wiki/%D0%A4%D0%B8%D0%B7%D0%B8%D0%BA%D0%B0_%D1%82%D0%B2%D1%91%D1%80%D0%B4%D0%BE%D0%B3%D0%BE_%D1%82%D0%B5%D0%BB%D0%B0"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hyperlink" Target="http://www.streamphoto.ru/users/1gfhjkm1/395/" TargetMode="External"/><Relationship Id="rId13" Type="http://schemas.openxmlformats.org/officeDocument/2006/relationships/hyperlink" Target="http://www.music.ru/" TargetMode="External"/><Relationship Id="rId3" Type="http://schemas.openxmlformats.org/officeDocument/2006/relationships/hyperlink" Target="http://front.uz/Gogolev/1944/April_25" TargetMode="External"/><Relationship Id="rId7" Type="http://schemas.openxmlformats.org/officeDocument/2006/relationships/hyperlink" Target="http://www.sevportal.info/index.php?news&amp;id=180" TargetMode="External"/><Relationship Id="rId12" Type="http://schemas.openxmlformats.org/officeDocument/2006/relationships/hyperlink" Target="http://www.mou034.omsk.edu.ru/" TargetMode="External"/><Relationship Id="rId2" Type="http://schemas.openxmlformats.org/officeDocument/2006/relationships/hyperlink" Target="http://blogs.mail.ru/" TargetMode="External"/><Relationship Id="rId1" Type="http://schemas.openxmlformats.org/officeDocument/2006/relationships/slideLayout" Target="../slideLayouts/slideLayout2.xml"/><Relationship Id="rId6" Type="http://schemas.openxmlformats.org/officeDocument/2006/relationships/hyperlink" Target="http://redo.ucoz.ru/photo/2-0-812" TargetMode="External"/><Relationship Id="rId11" Type="http://schemas.openxmlformats.org/officeDocument/2006/relationships/hyperlink" Target="http://www.taxi35.ru/" TargetMode="External"/><Relationship Id="rId5" Type="http://schemas.openxmlformats.org/officeDocument/2006/relationships/hyperlink" Target="http://www.vvv.ru/" TargetMode="External"/><Relationship Id="rId10" Type="http://schemas.openxmlformats.org/officeDocument/2006/relationships/hyperlink" Target="http://bestlugansk.narod.ru/000839.shtml.htm" TargetMode="External"/><Relationship Id="rId4" Type="http://schemas.openxmlformats.org/officeDocument/2006/relationships/hyperlink" Target="http://www.newslab.ru/news/161334" TargetMode="External"/><Relationship Id="rId9" Type="http://schemas.openxmlformats.org/officeDocument/2006/relationships/hyperlink" Target="http://www.izbrannoe.ru/28219.html" TargetMode="External"/><Relationship Id="rId14" Type="http://schemas.openxmlformats.org/officeDocument/2006/relationships/hyperlink" Target="http://www.rus-music.ru/"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7" descr="Картинка 71 из 1584"/>
          <p:cNvPicPr>
            <a:picLocks noChangeAspect="1" noChangeArrowheads="1"/>
          </p:cNvPicPr>
          <p:nvPr/>
        </p:nvPicPr>
        <p:blipFill>
          <a:blip r:embed="rId2"/>
          <a:srcRect/>
          <a:stretch>
            <a:fillRect/>
          </a:stretch>
        </p:blipFill>
        <p:spPr bwMode="auto">
          <a:xfrm>
            <a:off x="533400" y="228600"/>
            <a:ext cx="8236749" cy="5486400"/>
          </a:xfrm>
          <a:prstGeom prst="rect">
            <a:avLst/>
          </a:prstGeom>
          <a:noFill/>
        </p:spPr>
      </p:pic>
      <p:sp>
        <p:nvSpPr>
          <p:cNvPr id="5122" name="Rectangle 2"/>
          <p:cNvSpPr>
            <a:spLocks noGrp="1" noChangeArrowheads="1"/>
          </p:cNvSpPr>
          <p:nvPr>
            <p:ph type="ctrTitle"/>
          </p:nvPr>
        </p:nvSpPr>
        <p:spPr/>
        <p:txBody>
          <a:bodyPr/>
          <a:lstStyle/>
          <a:p>
            <a:pPr algn="ctr"/>
            <a:r>
              <a:rPr lang="ru-RU" dirty="0" smtClean="0">
                <a:solidFill>
                  <a:srgbClr val="000066"/>
                </a:solidFill>
              </a:rPr>
              <a:t>Физика и Великая Отечественная война</a:t>
            </a:r>
            <a:endParaRPr lang="ru-RU" dirty="0">
              <a:solidFill>
                <a:srgbClr val="000066"/>
              </a:solidFill>
            </a:endParaRPr>
          </a:p>
        </p:txBody>
      </p:sp>
      <p:sp>
        <p:nvSpPr>
          <p:cNvPr id="5123" name="Rectangle 3"/>
          <p:cNvSpPr>
            <a:spLocks noGrp="1" noChangeArrowheads="1"/>
          </p:cNvSpPr>
          <p:nvPr>
            <p:ph type="subTitle" idx="1"/>
          </p:nvPr>
        </p:nvSpPr>
        <p:spPr/>
        <p:txBody>
          <a:bodyPr/>
          <a:lstStyle/>
          <a:p>
            <a:r>
              <a:rPr lang="ru-RU" sz="2000" dirty="0" smtClean="0">
                <a:solidFill>
                  <a:srgbClr val="000000"/>
                </a:solidFill>
              </a:rPr>
              <a:t>Учитель физики:</a:t>
            </a:r>
          </a:p>
          <a:p>
            <a:r>
              <a:rPr lang="ru-RU" sz="2000" dirty="0" smtClean="0">
                <a:solidFill>
                  <a:srgbClr val="000000"/>
                </a:solidFill>
              </a:rPr>
              <a:t> Эленбергер Марина Александровна</a:t>
            </a:r>
            <a:endParaRPr lang="ru-RU" sz="2000" dirty="0">
              <a:solidFill>
                <a:srgbClr val="000000"/>
              </a:solidFill>
            </a:endParaRPr>
          </a:p>
        </p:txBody>
      </p:sp>
      <p:pic>
        <p:nvPicPr>
          <p:cNvPr id="6" name="Picture 5" descr="Картинка 23 из 583"/>
          <p:cNvPicPr>
            <a:picLocks noChangeAspect="1" noChangeArrowheads="1"/>
          </p:cNvPicPr>
          <p:nvPr/>
        </p:nvPicPr>
        <p:blipFill>
          <a:blip r:embed="rId3"/>
          <a:srcRect/>
          <a:stretch>
            <a:fillRect/>
          </a:stretch>
        </p:blipFill>
        <p:spPr bwMode="auto">
          <a:xfrm>
            <a:off x="0" y="3810000"/>
            <a:ext cx="1911096" cy="2895600"/>
          </a:xfrm>
          <a:prstGeom prst="rect">
            <a:avLst/>
          </a:prstGeom>
          <a:noFill/>
        </p:spPr>
      </p:pic>
      <p:pic>
        <p:nvPicPr>
          <p:cNvPr id="7" name="Picture 4" descr="Картинка 68 из 1584"/>
          <p:cNvPicPr>
            <a:picLocks noChangeAspect="1" noChangeArrowheads="1"/>
          </p:cNvPicPr>
          <p:nvPr/>
        </p:nvPicPr>
        <p:blipFill>
          <a:blip r:embed="rId4"/>
          <a:srcRect/>
          <a:stretch>
            <a:fillRect/>
          </a:stretch>
        </p:blipFill>
        <p:spPr bwMode="auto">
          <a:xfrm>
            <a:off x="152400" y="0"/>
            <a:ext cx="3047999" cy="1957916"/>
          </a:xfrm>
          <a:prstGeom prst="rect">
            <a:avLst/>
          </a:prstGeom>
          <a:noFill/>
        </p:spPr>
      </p:pic>
      <p:pic>
        <p:nvPicPr>
          <p:cNvPr id="8" name="Picture 3" descr="Картинка 4 из 2527"/>
          <p:cNvPicPr>
            <a:picLocks noChangeAspect="1" noChangeArrowheads="1"/>
          </p:cNvPicPr>
          <p:nvPr/>
        </p:nvPicPr>
        <p:blipFill>
          <a:blip r:embed="rId5"/>
          <a:srcRect/>
          <a:stretch>
            <a:fillRect/>
          </a:stretch>
        </p:blipFill>
        <p:spPr bwMode="auto">
          <a:xfrm>
            <a:off x="3886200" y="4800600"/>
            <a:ext cx="2971800" cy="184569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endParaRPr lang="ru-RU"/>
          </a:p>
        </p:txBody>
      </p:sp>
      <p:sp>
        <p:nvSpPr>
          <p:cNvPr id="14339" name="Rectangle 3"/>
          <p:cNvSpPr>
            <a:spLocks noGrp="1" noChangeArrowheads="1"/>
          </p:cNvSpPr>
          <p:nvPr>
            <p:ph type="body" idx="1"/>
          </p:nvPr>
        </p:nvSpPr>
        <p:spPr>
          <a:xfrm>
            <a:off x="685800" y="228600"/>
            <a:ext cx="7772400" cy="5867400"/>
          </a:xfrm>
        </p:spPr>
        <p:txBody>
          <a:bodyPr/>
          <a:lstStyle/>
          <a:p>
            <a:endParaRPr lang="ru-RU" sz="1600" dirty="0" smtClean="0">
              <a:solidFill>
                <a:srgbClr val="E9E7ED"/>
              </a:solidFill>
            </a:endParaRPr>
          </a:p>
          <a:p>
            <a:endParaRPr lang="ru-RU" sz="1600" dirty="0">
              <a:solidFill>
                <a:srgbClr val="E9E7ED"/>
              </a:solidFill>
            </a:endParaRPr>
          </a:p>
          <a:p>
            <a:r>
              <a:rPr lang="ru-RU" sz="1600" dirty="0" smtClean="0">
                <a:solidFill>
                  <a:srgbClr val="E9E7ED"/>
                </a:solidFill>
              </a:rPr>
              <a:t>27 </a:t>
            </a:r>
            <a:r>
              <a:rPr lang="ru-RU" sz="1600" dirty="0">
                <a:solidFill>
                  <a:srgbClr val="E9E7ED"/>
                </a:solidFill>
              </a:rPr>
              <a:t>июня 1941 г. Был издан приказ об организации бригад по срочной установке размагничивающих устройств на всех кораблях флота. В их состав входили офицеры, учёные ленинградского </a:t>
            </a:r>
            <a:r>
              <a:rPr lang="ru-RU" sz="1600" dirty="0" err="1">
                <a:solidFill>
                  <a:srgbClr val="E9E7ED"/>
                </a:solidFill>
              </a:rPr>
              <a:t>Физтеха</a:t>
            </a:r>
            <a:r>
              <a:rPr lang="ru-RU" sz="1600" dirty="0">
                <a:solidFill>
                  <a:srgbClr val="E9E7ED"/>
                </a:solidFill>
              </a:rPr>
              <a:t>, инженеры, монтажники. Научным руководителем работ был назначен А.П. Александров. В одну из бригад добровольно вошел физик профессор И.В. Курчатов.</a:t>
            </a:r>
          </a:p>
          <a:p>
            <a:r>
              <a:rPr lang="ru-RU" sz="1600" dirty="0">
                <a:solidFill>
                  <a:srgbClr val="E9E7ED"/>
                </a:solidFill>
              </a:rPr>
              <a:t>Бригады размагничивания приступили к выполнению обязанностей</a:t>
            </a:r>
            <a:r>
              <a:rPr lang="en-US" sz="1600" dirty="0">
                <a:solidFill>
                  <a:srgbClr val="E9E7ED"/>
                </a:solidFill>
                <a:latin typeface="Book Antiqua" pitchFamily="18" charset="0"/>
              </a:rPr>
              <a:t>:</a:t>
            </a:r>
            <a:r>
              <a:rPr lang="ru-RU" sz="1600" dirty="0">
                <a:solidFill>
                  <a:srgbClr val="E9E7ED"/>
                </a:solidFill>
              </a:rPr>
              <a:t> Балтийская – 27 июня, Черноморская – 1 июля, Тихоокеанская – 14 августа. Работа велась при нехватке специалистов, кабеля, оборудования, зачастую под бомбёжками и обстрелами, по жёстко ограниченному графику,- вспоминают её участники В.Р. </a:t>
            </a:r>
            <a:r>
              <a:rPr lang="ru-RU" sz="1600" dirty="0" err="1">
                <a:solidFill>
                  <a:srgbClr val="E9E7ED"/>
                </a:solidFill>
              </a:rPr>
              <a:t>Регель</a:t>
            </a:r>
            <a:r>
              <a:rPr lang="ru-RU" sz="1600" dirty="0">
                <a:solidFill>
                  <a:srgbClr val="E9E7ED"/>
                </a:solidFill>
              </a:rPr>
              <a:t> и Б.А. Ткаченко. Но самоотверженно преодолевая трудности, специалисты уже к августу 1941 г. защитили от магнитных мин врага основную часть боевых кораблей на всех действующих флотах и флотилиях. Это была героическая победа научных знаний и практического мастерства!</a:t>
            </a:r>
          </a:p>
          <a:p>
            <a:endParaRPr lang="ru-RU"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6_is-2_1"/>
          <p:cNvPicPr>
            <a:picLocks noChangeAspect="1" noChangeArrowheads="1"/>
          </p:cNvPicPr>
          <p:nvPr/>
        </p:nvPicPr>
        <p:blipFill>
          <a:blip r:embed="rId2"/>
          <a:srcRect/>
          <a:stretch>
            <a:fillRect/>
          </a:stretch>
        </p:blipFill>
        <p:spPr bwMode="auto">
          <a:xfrm>
            <a:off x="3048000" y="2209800"/>
            <a:ext cx="5899628" cy="4419600"/>
          </a:xfrm>
          <a:prstGeom prst="rect">
            <a:avLst/>
          </a:prstGeom>
          <a:noFill/>
          <a:ln w="9525">
            <a:noFill/>
            <a:miter lim="800000"/>
            <a:headEnd/>
            <a:tailEnd/>
          </a:ln>
        </p:spPr>
      </p:pic>
      <p:sp>
        <p:nvSpPr>
          <p:cNvPr id="15362" name="Rectangle 2"/>
          <p:cNvSpPr>
            <a:spLocks noGrp="1" noChangeArrowheads="1"/>
          </p:cNvSpPr>
          <p:nvPr>
            <p:ph type="title"/>
          </p:nvPr>
        </p:nvSpPr>
        <p:spPr/>
        <p:txBody>
          <a:bodyPr/>
          <a:lstStyle/>
          <a:p>
            <a:endParaRPr lang="ru-RU"/>
          </a:p>
        </p:txBody>
      </p:sp>
      <p:sp>
        <p:nvSpPr>
          <p:cNvPr id="15363" name="Rectangle 3"/>
          <p:cNvSpPr>
            <a:spLocks noGrp="1" noChangeArrowheads="1"/>
          </p:cNvSpPr>
          <p:nvPr>
            <p:ph type="body" idx="1"/>
          </p:nvPr>
        </p:nvSpPr>
        <p:spPr>
          <a:xfrm>
            <a:off x="533400" y="381000"/>
            <a:ext cx="7772400" cy="5791200"/>
          </a:xfrm>
        </p:spPr>
        <p:txBody>
          <a:bodyPr/>
          <a:lstStyle/>
          <a:p>
            <a:pPr>
              <a:lnSpc>
                <a:spcPct val="80000"/>
              </a:lnSpc>
            </a:pPr>
            <a:r>
              <a:rPr lang="ru-RU" sz="2000" b="1" dirty="0">
                <a:solidFill>
                  <a:srgbClr val="FFFF00"/>
                </a:solidFill>
                <a:latin typeface="Times New Roman" pitchFamily="18" charset="0"/>
              </a:rPr>
              <a:t>В 1943г. под руководством инженеров </a:t>
            </a:r>
            <a:r>
              <a:rPr lang="ru-RU" sz="2000" b="1" dirty="0" err="1">
                <a:solidFill>
                  <a:srgbClr val="FFFF00"/>
                </a:solidFill>
                <a:latin typeface="Times New Roman" pitchFamily="18" charset="0"/>
              </a:rPr>
              <a:t>Ж.Я.Котина</a:t>
            </a:r>
            <a:r>
              <a:rPr lang="ru-RU" sz="2000" b="1" dirty="0">
                <a:solidFill>
                  <a:srgbClr val="FFFF00"/>
                </a:solidFill>
                <a:latin typeface="Times New Roman" pitchFamily="18" charset="0"/>
              </a:rPr>
              <a:t> , А.И.Благонравова, Н.Л.Духова в очень короткие сроки был создан новый тяжелый танк ИС-2</a:t>
            </a:r>
          </a:p>
          <a:p>
            <a:pPr>
              <a:lnSpc>
                <a:spcPct val="80000"/>
              </a:lnSpc>
            </a:pPr>
            <a:r>
              <a:rPr lang="ru-RU" sz="2000" b="1" dirty="0">
                <a:solidFill>
                  <a:srgbClr val="FFFF00"/>
                </a:solidFill>
              </a:rPr>
              <a:t>Боевая масса, т 46</a:t>
            </a:r>
            <a:br>
              <a:rPr lang="ru-RU" sz="2000" b="1" dirty="0">
                <a:solidFill>
                  <a:srgbClr val="FFFF00"/>
                </a:solidFill>
              </a:rPr>
            </a:br>
            <a:r>
              <a:rPr lang="ru-RU" sz="2000" b="1" dirty="0">
                <a:solidFill>
                  <a:srgbClr val="FFFF00"/>
                </a:solidFill>
              </a:rPr>
              <a:t>Экипаж, чел. 4</a:t>
            </a:r>
            <a:br>
              <a:rPr lang="ru-RU" sz="2000" b="1" dirty="0">
                <a:solidFill>
                  <a:srgbClr val="FFFF00"/>
                </a:solidFill>
              </a:rPr>
            </a:br>
            <a:r>
              <a:rPr lang="ru-RU" sz="2000" b="1" dirty="0">
                <a:solidFill>
                  <a:srgbClr val="FFFF00"/>
                </a:solidFill>
              </a:rPr>
              <a:t>Длина, мм 9830</a:t>
            </a:r>
            <a:br>
              <a:rPr lang="ru-RU" sz="2000" b="1" dirty="0">
                <a:solidFill>
                  <a:srgbClr val="FFFF00"/>
                </a:solidFill>
              </a:rPr>
            </a:br>
            <a:r>
              <a:rPr lang="ru-RU" sz="2000" b="1" dirty="0">
                <a:solidFill>
                  <a:srgbClr val="FFFF00"/>
                </a:solidFill>
              </a:rPr>
              <a:t>Ширина, мм 3070</a:t>
            </a:r>
            <a:br>
              <a:rPr lang="ru-RU" sz="2000" b="1" dirty="0">
                <a:solidFill>
                  <a:srgbClr val="FFFF00"/>
                </a:solidFill>
              </a:rPr>
            </a:br>
            <a:r>
              <a:rPr lang="ru-RU" sz="2000" b="1" dirty="0">
                <a:solidFill>
                  <a:srgbClr val="FFFF00"/>
                </a:solidFill>
              </a:rPr>
              <a:t>Высота, мм 2730</a:t>
            </a:r>
            <a:br>
              <a:rPr lang="ru-RU" sz="2000" b="1" dirty="0">
                <a:solidFill>
                  <a:srgbClr val="FFFF00"/>
                </a:solidFill>
              </a:rPr>
            </a:br>
            <a:r>
              <a:rPr lang="ru-RU" sz="2000" b="1" dirty="0">
                <a:solidFill>
                  <a:srgbClr val="FFFF00"/>
                </a:solidFill>
              </a:rPr>
              <a:t>Клиренс, мм 420</a:t>
            </a:r>
            <a:br>
              <a:rPr lang="ru-RU" sz="2000" b="1" dirty="0">
                <a:solidFill>
                  <a:srgbClr val="FFFF00"/>
                </a:solidFill>
              </a:rPr>
            </a:br>
            <a:r>
              <a:rPr lang="ru-RU" sz="2000" b="1" dirty="0">
                <a:solidFill>
                  <a:srgbClr val="FFFF00"/>
                </a:solidFill>
              </a:rPr>
              <a:t>Броня, мм: 20-160</a:t>
            </a:r>
            <a:br>
              <a:rPr lang="ru-RU" sz="2000" b="1" dirty="0">
                <a:solidFill>
                  <a:srgbClr val="FFFF00"/>
                </a:solidFill>
              </a:rPr>
            </a:br>
            <a:r>
              <a:rPr lang="ru-RU" sz="2000" b="1" dirty="0">
                <a:solidFill>
                  <a:srgbClr val="FFFF00"/>
                </a:solidFill>
              </a:rPr>
              <a:t>Лоб 120</a:t>
            </a:r>
            <a:br>
              <a:rPr lang="ru-RU" sz="2000" b="1" dirty="0">
                <a:solidFill>
                  <a:srgbClr val="FFFF00"/>
                </a:solidFill>
              </a:rPr>
            </a:br>
            <a:r>
              <a:rPr lang="ru-RU" sz="2000" b="1" dirty="0">
                <a:solidFill>
                  <a:srgbClr val="FFFF00"/>
                </a:solidFill>
              </a:rPr>
              <a:t>Борт 90</a:t>
            </a:r>
            <a:br>
              <a:rPr lang="ru-RU" sz="2000" b="1" dirty="0">
                <a:solidFill>
                  <a:srgbClr val="FFFF00"/>
                </a:solidFill>
              </a:rPr>
            </a:br>
            <a:r>
              <a:rPr lang="ru-RU" sz="2000" b="1" dirty="0">
                <a:solidFill>
                  <a:srgbClr val="FFFF00"/>
                </a:solidFill>
              </a:rPr>
              <a:t>Корма 60</a:t>
            </a:r>
            <a:br>
              <a:rPr lang="ru-RU" sz="2000" b="1" dirty="0">
                <a:solidFill>
                  <a:srgbClr val="FFFF00"/>
                </a:solidFill>
              </a:rPr>
            </a:br>
            <a:r>
              <a:rPr lang="ru-RU" sz="2000" b="1" dirty="0">
                <a:solidFill>
                  <a:srgbClr val="FFFF00"/>
                </a:solidFill>
              </a:rPr>
              <a:t>Крыша, днище 20-30</a:t>
            </a:r>
            <a:br>
              <a:rPr lang="ru-RU" sz="2000" b="1" dirty="0">
                <a:solidFill>
                  <a:srgbClr val="FFFF00"/>
                </a:solidFill>
              </a:rPr>
            </a:br>
            <a:r>
              <a:rPr lang="ru-RU" sz="2000" b="1" dirty="0">
                <a:solidFill>
                  <a:srgbClr val="FFFF00"/>
                </a:solidFill>
              </a:rPr>
              <a:t>Башня 160-90</a:t>
            </a:r>
            <a:br>
              <a:rPr lang="ru-RU" sz="2000" b="1" dirty="0">
                <a:solidFill>
                  <a:srgbClr val="FFFF00"/>
                </a:solidFill>
              </a:rPr>
            </a:br>
            <a:r>
              <a:rPr lang="ru-RU" sz="2000" b="1" dirty="0">
                <a:solidFill>
                  <a:srgbClr val="FFFF00"/>
                </a:solidFill>
              </a:rPr>
              <a:t>Скорость (по шоссе), км/ч 37</a:t>
            </a:r>
            <a:br>
              <a:rPr lang="ru-RU" sz="2000" b="1" dirty="0">
                <a:solidFill>
                  <a:srgbClr val="FFFF00"/>
                </a:solidFill>
              </a:rPr>
            </a:br>
            <a:r>
              <a:rPr lang="ru-RU" sz="2000" b="1" dirty="0">
                <a:solidFill>
                  <a:srgbClr val="FFFF00"/>
                </a:solidFill>
              </a:rPr>
              <a:t>Запас хода (по шоссе), км 240</a:t>
            </a:r>
            <a:br>
              <a:rPr lang="ru-RU" sz="2000" b="1" dirty="0">
                <a:solidFill>
                  <a:srgbClr val="FFFF00"/>
                </a:solidFill>
              </a:rPr>
            </a:br>
            <a:r>
              <a:rPr lang="ru-RU" sz="2000" b="1" dirty="0">
                <a:solidFill>
                  <a:srgbClr val="FFFF00"/>
                </a:solidFill>
              </a:rPr>
              <a:t>Подъем, град. 36</a:t>
            </a:r>
            <a:br>
              <a:rPr lang="ru-RU" sz="2000" b="1" dirty="0">
                <a:solidFill>
                  <a:srgbClr val="FFFF00"/>
                </a:solidFill>
              </a:rPr>
            </a:br>
            <a:r>
              <a:rPr lang="ru-RU" sz="2000" b="1" dirty="0">
                <a:solidFill>
                  <a:srgbClr val="FFFF00"/>
                </a:solidFill>
              </a:rPr>
              <a:t>Высота стенки, м 1,0</a:t>
            </a:r>
            <a:br>
              <a:rPr lang="ru-RU" sz="2000" b="1" dirty="0">
                <a:solidFill>
                  <a:srgbClr val="FFFF00"/>
                </a:solidFill>
              </a:rPr>
            </a:br>
            <a:r>
              <a:rPr lang="ru-RU" sz="2000" b="1" dirty="0">
                <a:solidFill>
                  <a:srgbClr val="FFFF00"/>
                </a:solidFill>
              </a:rPr>
              <a:t>Ширина, мм рва, м 2,50</a:t>
            </a:r>
            <a:br>
              <a:rPr lang="ru-RU" sz="2000" b="1" dirty="0">
                <a:solidFill>
                  <a:srgbClr val="FFFF00"/>
                </a:solidFill>
              </a:rPr>
            </a:br>
            <a:r>
              <a:rPr lang="ru-RU" sz="2000" b="1" dirty="0">
                <a:solidFill>
                  <a:srgbClr val="FFFF00"/>
                </a:solidFill>
              </a:rPr>
              <a:t>Глубина брода, м 1,30</a:t>
            </a:r>
            <a:r>
              <a:rPr lang="ru-RU" sz="2000" dirty="0">
                <a:solidFill>
                  <a:srgbClr val="FFFF00"/>
                </a:solidFill>
              </a:rPr>
              <a:t> </a:t>
            </a:r>
          </a:p>
          <a:p>
            <a:pPr>
              <a:lnSpc>
                <a:spcPct val="80000"/>
              </a:lnSpc>
            </a:pPr>
            <a:endParaRPr lang="ru-RU"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endParaRPr lang="ru-RU"/>
          </a:p>
        </p:txBody>
      </p:sp>
      <p:sp>
        <p:nvSpPr>
          <p:cNvPr id="16387" name="Rectangle 3"/>
          <p:cNvSpPr>
            <a:spLocks noGrp="1" noChangeArrowheads="1"/>
          </p:cNvSpPr>
          <p:nvPr>
            <p:ph type="body" idx="1"/>
          </p:nvPr>
        </p:nvSpPr>
        <p:spPr>
          <a:xfrm>
            <a:off x="685800" y="304800"/>
            <a:ext cx="7772400" cy="6096000"/>
          </a:xfrm>
        </p:spPr>
        <p:txBody>
          <a:bodyPr/>
          <a:lstStyle/>
          <a:p>
            <a:r>
              <a:rPr lang="ru-RU" sz="2800" dirty="0"/>
              <a:t>Создание ИС-2 считалось выдающимся научно-техническим достижением. Эта машина была признана одной из самых удачных и совершенных в истории военной техники тех лет.</a:t>
            </a:r>
          </a:p>
          <a:p>
            <a:pPr algn="just"/>
            <a:r>
              <a:rPr lang="ru-RU" sz="2800" dirty="0"/>
              <a:t>На базе танка ИС-2 было создано несколько тяжёлых самоходных установок, в том числе ИСУ-152.эта машина совмещала в себе мощь пулевого орудия, подвижность и надёжную броневую защиту. Её прозвали «царь-пушка»</a:t>
            </a:r>
          </a:p>
          <a:p>
            <a:pPr>
              <a:lnSpc>
                <a:spcPct val="90000"/>
              </a:lnSpc>
            </a:pPr>
            <a:endParaRPr lang="ru-RU"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Рисунок 2" descr="180px-BM_13_TBiU_7.jpg"/>
          <p:cNvPicPr>
            <a:picLocks noChangeAspect="1"/>
          </p:cNvPicPr>
          <p:nvPr/>
        </p:nvPicPr>
        <p:blipFill>
          <a:blip r:embed="rId2"/>
          <a:srcRect/>
          <a:stretch>
            <a:fillRect/>
          </a:stretch>
        </p:blipFill>
        <p:spPr bwMode="auto">
          <a:xfrm>
            <a:off x="304800" y="609600"/>
            <a:ext cx="4229100" cy="5486400"/>
          </a:xfrm>
          <a:prstGeom prst="rect">
            <a:avLst/>
          </a:prstGeom>
          <a:noFill/>
          <a:ln w="9525">
            <a:noFill/>
            <a:miter lim="800000"/>
            <a:headEnd/>
            <a:tailEnd/>
          </a:ln>
        </p:spPr>
      </p:pic>
      <p:sp>
        <p:nvSpPr>
          <p:cNvPr id="17410" name="Rectangle 2"/>
          <p:cNvSpPr>
            <a:spLocks noGrp="1" noChangeArrowheads="1"/>
          </p:cNvSpPr>
          <p:nvPr>
            <p:ph type="title"/>
          </p:nvPr>
        </p:nvSpPr>
        <p:spPr/>
        <p:txBody>
          <a:bodyPr/>
          <a:lstStyle/>
          <a:p>
            <a:endParaRPr lang="ru-RU"/>
          </a:p>
        </p:txBody>
      </p:sp>
      <p:sp>
        <p:nvSpPr>
          <p:cNvPr id="17411" name="Rectangle 3"/>
          <p:cNvSpPr>
            <a:spLocks noGrp="1" noChangeArrowheads="1"/>
          </p:cNvSpPr>
          <p:nvPr>
            <p:ph type="body" idx="1"/>
          </p:nvPr>
        </p:nvSpPr>
        <p:spPr>
          <a:xfrm>
            <a:off x="4419600" y="457200"/>
            <a:ext cx="4038600" cy="5638800"/>
          </a:xfrm>
        </p:spPr>
        <p:txBody>
          <a:bodyPr/>
          <a:lstStyle/>
          <a:p>
            <a:endParaRPr lang="ru-RU" sz="1800" dirty="0" smtClean="0"/>
          </a:p>
          <a:p>
            <a:endParaRPr lang="ru-RU" sz="1800" dirty="0"/>
          </a:p>
          <a:p>
            <a:endParaRPr lang="ru-RU" sz="1800" dirty="0" smtClean="0"/>
          </a:p>
          <a:p>
            <a:r>
              <a:rPr lang="ru-RU" sz="1800" dirty="0" smtClean="0"/>
              <a:t>Установка </a:t>
            </a:r>
            <a:r>
              <a:rPr lang="ru-RU" sz="1800" dirty="0"/>
              <a:t>БМ-13 образца 1941г. Представляла собой ферму из 16 направляющих (8 балок), на которой располагались 132-миллиметровые реактивные снаряды массой 42,5кг. Она монтировалась на трехосном грузовом автомобиле ЗИС-6.</a:t>
            </a:r>
            <a:br>
              <a:rPr lang="ru-RU" sz="1800" dirty="0"/>
            </a:br>
            <a:r>
              <a:rPr lang="ru-RU" sz="1800" dirty="0"/>
              <a:t>За несколько секунд установка выпускала 16 мощных снарядов (с каждой балки по 2 снаряда: один шел сверху, другой – снизу).</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4"/>
          <p:cNvPicPr>
            <a:picLocks noChangeAspect="1" noChangeArrowheads="1"/>
          </p:cNvPicPr>
          <p:nvPr/>
        </p:nvPicPr>
        <p:blipFill>
          <a:blip r:embed="rId2"/>
          <a:srcRect/>
          <a:stretch>
            <a:fillRect/>
          </a:stretch>
        </p:blipFill>
        <p:spPr bwMode="auto">
          <a:xfrm>
            <a:off x="304800" y="990600"/>
            <a:ext cx="3962400" cy="4878401"/>
          </a:xfrm>
          <a:prstGeom prst="rect">
            <a:avLst/>
          </a:prstGeom>
          <a:noFill/>
          <a:ln w="9525">
            <a:noFill/>
            <a:miter lim="800000"/>
            <a:headEnd/>
            <a:tailEnd/>
          </a:ln>
        </p:spPr>
      </p:pic>
      <p:sp>
        <p:nvSpPr>
          <p:cNvPr id="2050" name="Rectangle 2"/>
          <p:cNvSpPr>
            <a:spLocks noGrp="1" noChangeArrowheads="1"/>
          </p:cNvSpPr>
          <p:nvPr>
            <p:ph type="ctrTitle" idx="4294967295"/>
          </p:nvPr>
        </p:nvSpPr>
        <p:spPr>
          <a:xfrm>
            <a:off x="4038600" y="1524000"/>
            <a:ext cx="4648200" cy="2819400"/>
          </a:xfrm>
        </p:spPr>
        <p:txBody>
          <a:bodyPr/>
          <a:lstStyle/>
          <a:p>
            <a:r>
              <a:rPr lang="ru-RU" b="1"/>
              <a:t>Капица, Петр Леонидович</a:t>
            </a:r>
            <a:br>
              <a:rPr lang="ru-RU" b="1"/>
            </a:br>
            <a:r>
              <a:rPr lang="ru-RU" b="1"/>
              <a:t>(1894-1984)</a:t>
            </a:r>
            <a:r>
              <a:rPr lang="ru-RU" sz="4800"/>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noChangeArrowheads="1"/>
          </p:cNvSpPr>
          <p:nvPr>
            <p:ph type="body" sz="half" idx="4294967295"/>
          </p:nvPr>
        </p:nvSpPr>
        <p:spPr>
          <a:xfrm>
            <a:off x="0" y="0"/>
            <a:ext cx="6084888" cy="6858000"/>
          </a:xfrm>
        </p:spPr>
        <p:txBody>
          <a:bodyPr/>
          <a:lstStyle/>
          <a:p>
            <a:pPr>
              <a:lnSpc>
                <a:spcPct val="80000"/>
              </a:lnSpc>
            </a:pPr>
            <a:r>
              <a:rPr lang="ru-RU" sz="2000"/>
              <a:t>Капица Петр Леонидович (1894-1984), российский физик, один из основателей физики низких температур и физики сильных магнитных полей, академик АН СССР (1939), дважды Герой Социалистического Труда (1945, 1974). </a:t>
            </a:r>
          </a:p>
          <a:p>
            <a:pPr>
              <a:lnSpc>
                <a:spcPct val="80000"/>
              </a:lnSpc>
            </a:pPr>
            <a:r>
              <a:rPr lang="ru-RU" sz="2000"/>
              <a:t>В 1921-34 в научной командировке в Великобритании. Организатор и первый директор (1935-46 и с 1955) Института физических проблем АН СССР. Открыл сверхтекучесть жидкого гелия (1938). Разработал способ сжижения воздуха с помощью турбодетандера, новый тип мощного сверхвысокочастотного генератора. Обнаружил, что при высокочастотном разряде в плотных газах образуется стабильный плазменный шнур с температурой электронов 105—106 К. Государственная премия СССР (1941, 1943), Нобелевская премия (1978). Золотая медаль имени Ломоносова АН СССР (1959). </a:t>
            </a:r>
          </a:p>
        </p:txBody>
      </p:sp>
      <p:pic>
        <p:nvPicPr>
          <p:cNvPr id="2" name="Picture 4"/>
          <p:cNvPicPr>
            <a:picLocks noChangeAspect="1" noChangeArrowheads="1"/>
          </p:cNvPicPr>
          <p:nvPr>
            <p:ph sz="half" idx="4294967295"/>
          </p:nvPr>
        </p:nvPicPr>
        <p:blipFill>
          <a:blip r:embed="rId2"/>
          <a:srcRect/>
          <a:stretch>
            <a:fillRect/>
          </a:stretch>
        </p:blipFill>
        <p:spPr>
          <a:xfrm>
            <a:off x="6113463" y="476250"/>
            <a:ext cx="3030537" cy="4464050"/>
          </a:xfr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4294967295"/>
          </p:nvPr>
        </p:nvSpPr>
        <p:spPr>
          <a:xfrm>
            <a:off x="0" y="0"/>
            <a:ext cx="9144000" cy="6958013"/>
          </a:xfrm>
        </p:spPr>
        <p:txBody>
          <a:bodyPr/>
          <a:lstStyle/>
          <a:p>
            <a:pPr>
              <a:lnSpc>
                <a:spcPct val="80000"/>
              </a:lnSpc>
            </a:pPr>
            <a:r>
              <a:rPr lang="ru-RU" sz="2000"/>
              <a:t>Петр Леонидович Капица родился 9 июля 1894 года в Кронштадте в семье военного инженера, генерала Леонида Петровича Капицы, строителя кронштадтских укреплений. Петр сначала учился год в гимназии, а затем в Кронштадтском реальном училище.</a:t>
            </a:r>
          </a:p>
          <a:p>
            <a:pPr>
              <a:lnSpc>
                <a:spcPct val="80000"/>
              </a:lnSpc>
            </a:pPr>
            <a:r>
              <a:rPr lang="ru-RU" sz="2000"/>
              <a:t>В 1912 году Капица поступил в Санкт-Петербургский политехнический институт. В том же году в "Журнале русского физико-химического общества" появилась первая статья Капицы.</a:t>
            </a:r>
          </a:p>
          <a:p>
            <a:pPr>
              <a:lnSpc>
                <a:spcPct val="80000"/>
              </a:lnSpc>
            </a:pPr>
            <a:r>
              <a:rPr lang="ru-RU" sz="2000"/>
              <a:t>В 1918 году Иоффе основал в Петрограде один из первых в России научно-исследовательских физических институтов. Закончив в том же году Политехнический институт, Петр был оставлен в нем в должности преподавателя физико-механического факультета.</a:t>
            </a:r>
          </a:p>
          <a:p>
            <a:pPr>
              <a:lnSpc>
                <a:spcPct val="80000"/>
              </a:lnSpc>
            </a:pPr>
            <a:r>
              <a:rPr lang="ru-RU" sz="2000"/>
              <a:t>В 1920 году Капица и Н.Н. Семенов разработали метод определения магнитного момента атома, используя в нем взаимодействие пучка атомов с неоднородным магнитным полем.</a:t>
            </a:r>
          </a:p>
          <a:p>
            <a:pPr>
              <a:lnSpc>
                <a:spcPct val="80000"/>
              </a:lnSpc>
            </a:pPr>
            <a:r>
              <a:rPr lang="ru-RU" sz="2000"/>
              <a:t>В мае 1921 года Капица приехал в Англию. Он попал в лабораторию Резерфорда.</a:t>
            </a:r>
          </a:p>
          <a:p>
            <a:pPr>
              <a:lnSpc>
                <a:spcPct val="80000"/>
              </a:lnSpc>
            </a:pPr>
            <a:r>
              <a:rPr lang="ru-RU" sz="2000"/>
              <a:t>По поручению Резерфорда Капица занялся изучением альфа-частиц. Он должен был определить импульс альфа-частицы.</a:t>
            </a:r>
          </a:p>
          <a:p>
            <a:pPr>
              <a:lnSpc>
                <a:spcPct val="80000"/>
              </a:lnSpc>
            </a:pPr>
            <a:r>
              <a:rPr lang="ru-RU" sz="2000"/>
              <a:t>Темой его докторской диссертации, которую он защитил в Кембридже в 1922 году, было "Прохождение альфа-частиц через вещество и методы получения магнитных полей".</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4294967295"/>
          </p:nvPr>
        </p:nvSpPr>
        <p:spPr>
          <a:xfrm>
            <a:off x="0" y="0"/>
            <a:ext cx="9144000" cy="6858000"/>
          </a:xfrm>
        </p:spPr>
        <p:txBody>
          <a:bodyPr/>
          <a:lstStyle/>
          <a:p>
            <a:pPr>
              <a:lnSpc>
                <a:spcPct val="80000"/>
              </a:lnSpc>
            </a:pPr>
            <a:r>
              <a:rPr lang="ru-RU" sz="1800"/>
              <a:t>В 1923 году он стал доктором наук. В 1924 году он был назначен заместителем директора Кавендишской лаборатории по магнитным исследованиям, а в 1925 году стал членом Тринити-колледжа. В 1928 году Академия наук СССР присвоила Капице ученую степень доктора физико-математических наук и в 1929 году избрала его своим членом-корреспондентом. В следующем году Капица становится профессором-исследователем Лондонского королевского общества.</a:t>
            </a:r>
          </a:p>
          <a:p>
            <a:pPr>
              <a:lnSpc>
                <a:spcPct val="80000"/>
              </a:lnSpc>
            </a:pPr>
            <a:r>
              <a:rPr lang="ru-RU" sz="1800"/>
              <a:t>Создание уникального оборудования для измерения температурных эффектов, связанных с влиянием сильных магнитных полей на свойства вещества привело Капицу к изучению проблем физики низких температур. Чтобы достичь таких температур, необходимо было располагать большим количеством сжиженных газов. Разрабатывая новые холодильные машины и установки, Капица использовал весь свой талант физика и инженера. Вершиной его творчества в этой области явилось создание в 1934 году необычайно производительной установки для сжижения гелия, который кипит или сжижается при температуре около 4,3 градусов Кельвина.</a:t>
            </a:r>
          </a:p>
          <a:p>
            <a:pPr>
              <a:lnSpc>
                <a:spcPct val="80000"/>
              </a:lnSpc>
            </a:pPr>
            <a:r>
              <a:rPr lang="ru-RU" sz="1800"/>
              <a:t>За время своего тринадцатилетнего пребывания в Англии Капица несколько раз возвращался в Советский Союз, чтобы прочитать лекции, навестить мать и провести каникулы на каком-нибудь русском курорте. В конце лета 1934 года Капица приехал в Советский Союз - обратно его не выпустили. В 1935 году Капице предложили стать директором вновь созданного Института физических проблем Академии наук СССР. Капица почти год отказывался от предлагаемого поста.</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4294967295"/>
          </p:nvPr>
        </p:nvSpPr>
        <p:spPr>
          <a:xfrm>
            <a:off x="0" y="0"/>
            <a:ext cx="9144000" cy="6858000"/>
          </a:xfrm>
        </p:spPr>
        <p:txBody>
          <a:bodyPr/>
          <a:lstStyle/>
          <a:p>
            <a:r>
              <a:rPr lang="ru-RU" sz="2400"/>
              <a:t>На установке, доставленной в Москву из Кавендишской лаборатории, Капица продолжал исследования в области сверхсильных магнитных полей. Ему удалось обнаружить уменьшение вязкости жидкого гелия при охлаждении до температуры ниже 2,17 К, при которой он переходит в форму, называемую гелием-2. Утрата вязкости позволяет ему беспрепятственно вытекать через мельчайшие отверстия и даже взбираться по стенкам контейнера, как бы "не чувствуя" действия силы тяжести. Отсутствие вязкости сопровождается также увеличением теплопроводности.</a:t>
            </a:r>
          </a:p>
          <a:p>
            <a:r>
              <a:rPr lang="ru-RU" sz="2400"/>
              <a:t>В 1945 году в Советском Союзе активизировались работы по созданию ядерного оружия. Капица был смещен с поста директора института и в течение восьми лет находился под домашним арестом.</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4294967295"/>
          </p:nvPr>
        </p:nvSpPr>
        <p:spPr>
          <a:xfrm>
            <a:off x="0" y="0"/>
            <a:ext cx="9144000" cy="6858000"/>
          </a:xfrm>
        </p:spPr>
        <p:txBody>
          <a:bodyPr/>
          <a:lstStyle/>
          <a:p>
            <a:pPr>
              <a:lnSpc>
                <a:spcPct val="80000"/>
              </a:lnSpc>
            </a:pPr>
            <a:r>
              <a:rPr lang="ru-RU" sz="2000"/>
              <a:t>Работая в пятидесятые годы над созданием микроволнового генератора, ученый обнаружил, что микроволны большой интенсивности порождают в гелии отчетливо наблюдаемый светящийся разряд. Измеряя температуру в центре гелиевого разряда, он установил, что на расстоянии в несколько миллиметров от границы разряда температура изменяется примерно на два миллиона градусов Кельвина. Это открытие легло в основу проекта термоядерного реактора с непрерывным подогревом плазмы.</a:t>
            </a:r>
            <a:endParaRPr lang="en-US" sz="2000"/>
          </a:p>
          <a:p>
            <a:pPr>
              <a:lnSpc>
                <a:spcPct val="80000"/>
              </a:lnSpc>
            </a:pPr>
            <a:r>
              <a:rPr lang="ru-RU" sz="2000"/>
              <a:t>В 1965 году, впервые после более чем тридцатилетнего перерыва, Капица получил разрешение на выезд из Советского Союза в Данию для получения Международной золотой медали Нильса Бора. 17 октября 1978 года Шведская академия наук направила из Стокгольма Петру Леонидовичу Капице телеграмму о присуждении ему Нобелевской премии по физике за фундаментальные исследования в области физики низких температур.</a:t>
            </a:r>
          </a:p>
          <a:p>
            <a:pPr>
              <a:lnSpc>
                <a:spcPct val="80000"/>
              </a:lnSpc>
            </a:pPr>
            <a:r>
              <a:rPr lang="ru-RU" sz="2000"/>
              <a:t>Умер он 8 апреля 1984 года.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endParaRPr lang="ru-RU"/>
          </a:p>
        </p:txBody>
      </p:sp>
      <p:sp>
        <p:nvSpPr>
          <p:cNvPr id="77827" name="Rectangle 3"/>
          <p:cNvSpPr>
            <a:spLocks noGrp="1" noChangeArrowheads="1"/>
          </p:cNvSpPr>
          <p:nvPr>
            <p:ph type="body" idx="1"/>
          </p:nvPr>
        </p:nvSpPr>
        <p:spPr>
          <a:xfrm>
            <a:off x="0" y="152400"/>
            <a:ext cx="7772400" cy="5715000"/>
          </a:xfrm>
        </p:spPr>
        <p:txBody>
          <a:bodyPr/>
          <a:lstStyle/>
          <a:p>
            <a:pPr algn="ctr">
              <a:spcBef>
                <a:spcPct val="50000"/>
              </a:spcBef>
              <a:buFontTx/>
              <a:buNone/>
            </a:pPr>
            <a:endParaRPr lang="en-US" sz="2000" b="1">
              <a:solidFill>
                <a:schemeClr val="hlink"/>
              </a:solidFill>
              <a:latin typeface="Tahoma" charset="0"/>
              <a:cs typeface="Tahoma" charset="0"/>
            </a:endParaRPr>
          </a:p>
          <a:p>
            <a:pPr algn="ctr">
              <a:spcBef>
                <a:spcPct val="50000"/>
              </a:spcBef>
              <a:buFontTx/>
              <a:buNone/>
            </a:pPr>
            <a:r>
              <a:rPr lang="ru-RU" sz="2000" b="1">
                <a:solidFill>
                  <a:schemeClr val="hlink"/>
                </a:solidFill>
                <a:latin typeface="Tahoma" charset="0"/>
                <a:cs typeface="Tahoma" charset="0"/>
              </a:rPr>
              <a:t>От бескрайней равнины Сибирской</a:t>
            </a:r>
          </a:p>
          <a:p>
            <a:pPr algn="ctr">
              <a:spcBef>
                <a:spcPct val="50000"/>
              </a:spcBef>
              <a:buFontTx/>
              <a:buNone/>
            </a:pPr>
            <a:r>
              <a:rPr lang="ru-RU" sz="2000" b="1">
                <a:solidFill>
                  <a:schemeClr val="hlink"/>
                </a:solidFill>
                <a:latin typeface="Tahoma" charset="0"/>
                <a:cs typeface="Tahoma" charset="0"/>
              </a:rPr>
              <a:t>До полесских лесов и полей</a:t>
            </a:r>
          </a:p>
          <a:p>
            <a:pPr algn="ctr">
              <a:spcBef>
                <a:spcPct val="50000"/>
              </a:spcBef>
              <a:buFontTx/>
              <a:buNone/>
            </a:pPr>
            <a:r>
              <a:rPr lang="ru-RU" sz="2000" b="1">
                <a:solidFill>
                  <a:schemeClr val="hlink"/>
                </a:solidFill>
                <a:latin typeface="Tahoma" charset="0"/>
                <a:cs typeface="Tahoma" charset="0"/>
              </a:rPr>
              <a:t>Поднимался народ богатырский,</a:t>
            </a:r>
          </a:p>
          <a:p>
            <a:pPr algn="ctr">
              <a:spcBef>
                <a:spcPct val="50000"/>
              </a:spcBef>
              <a:buFontTx/>
              <a:buNone/>
            </a:pPr>
            <a:r>
              <a:rPr lang="ru-RU" sz="2000" b="1">
                <a:solidFill>
                  <a:schemeClr val="hlink"/>
                </a:solidFill>
                <a:latin typeface="Tahoma" charset="0"/>
                <a:cs typeface="Tahoma" charset="0"/>
              </a:rPr>
              <a:t>Наш великий советский народ.</a:t>
            </a:r>
          </a:p>
          <a:p>
            <a:pPr algn="ctr">
              <a:spcBef>
                <a:spcPct val="50000"/>
              </a:spcBef>
              <a:buFontTx/>
              <a:buNone/>
            </a:pPr>
            <a:r>
              <a:rPr lang="ru-RU" sz="2000" b="1">
                <a:solidFill>
                  <a:schemeClr val="hlink"/>
                </a:solidFill>
                <a:latin typeface="Tahoma" charset="0"/>
                <a:cs typeface="Tahoma" charset="0"/>
              </a:rPr>
              <a:t>Выходил он свободный и правый,</a:t>
            </a:r>
          </a:p>
          <a:p>
            <a:pPr algn="ctr">
              <a:spcBef>
                <a:spcPct val="50000"/>
              </a:spcBef>
              <a:buFontTx/>
              <a:buNone/>
            </a:pPr>
            <a:r>
              <a:rPr lang="ru-RU" sz="2000" b="1">
                <a:solidFill>
                  <a:schemeClr val="hlink"/>
                </a:solidFill>
                <a:latin typeface="Tahoma" charset="0"/>
                <a:cs typeface="Tahoma" charset="0"/>
              </a:rPr>
              <a:t>Отвечая войной на войну,</a:t>
            </a:r>
          </a:p>
          <a:p>
            <a:pPr algn="ctr">
              <a:spcBef>
                <a:spcPct val="50000"/>
              </a:spcBef>
              <a:buFontTx/>
              <a:buNone/>
            </a:pPr>
            <a:r>
              <a:rPr lang="ru-RU" sz="2000" b="1">
                <a:solidFill>
                  <a:schemeClr val="hlink"/>
                </a:solidFill>
                <a:latin typeface="Tahoma" charset="0"/>
                <a:cs typeface="Tahoma" charset="0"/>
              </a:rPr>
              <a:t>Постоять за родную державу,</a:t>
            </a:r>
          </a:p>
          <a:p>
            <a:pPr algn="ctr">
              <a:spcBef>
                <a:spcPct val="50000"/>
              </a:spcBef>
              <a:buFontTx/>
              <a:buNone/>
            </a:pPr>
            <a:r>
              <a:rPr lang="ru-RU" sz="2000" b="1">
                <a:solidFill>
                  <a:schemeClr val="hlink"/>
                </a:solidFill>
                <a:latin typeface="Tahoma" charset="0"/>
                <a:cs typeface="Tahoma" charset="0"/>
              </a:rPr>
              <a:t>За могучую нашу страну!</a:t>
            </a:r>
          </a:p>
          <a:p>
            <a:endParaRPr lang="ru-RU" sz="2000">
              <a:solidFill>
                <a:schemeClr val="hlink"/>
              </a:solidFill>
            </a:endParaRPr>
          </a:p>
        </p:txBody>
      </p:sp>
      <p:pic>
        <p:nvPicPr>
          <p:cNvPr id="10242" name="Рисунок 8" descr="1.jpg"/>
          <p:cNvPicPr>
            <a:picLocks noChangeAspect="1"/>
          </p:cNvPicPr>
          <p:nvPr/>
        </p:nvPicPr>
        <p:blipFill>
          <a:blip r:embed="rId2"/>
          <a:srcRect r="14000"/>
          <a:stretch>
            <a:fillRect/>
          </a:stretch>
        </p:blipFill>
        <p:spPr bwMode="auto">
          <a:xfrm>
            <a:off x="5528474" y="4127224"/>
            <a:ext cx="3570277" cy="26786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5" descr="Картинка 122 из 1584"/>
          <p:cNvPicPr>
            <a:picLocks noChangeAspect="1" noChangeArrowheads="1"/>
          </p:cNvPicPr>
          <p:nvPr/>
        </p:nvPicPr>
        <p:blipFill>
          <a:blip r:embed="rId3"/>
          <a:srcRect/>
          <a:stretch>
            <a:fillRect/>
          </a:stretch>
        </p:blipFill>
        <p:spPr bwMode="auto">
          <a:xfrm>
            <a:off x="457200" y="4191000"/>
            <a:ext cx="1957388" cy="2479239"/>
          </a:xfrm>
          <a:prstGeom prst="rect">
            <a:avLst/>
          </a:prstGeom>
          <a:noFill/>
        </p:spPr>
      </p:pic>
      <p:pic>
        <p:nvPicPr>
          <p:cNvPr id="8" name="Picture 11" descr="Картинка 46 из 1098">
            <a:hlinkClick r:id="rId4"/>
          </p:cNvPr>
          <p:cNvPicPr>
            <a:picLocks noChangeAspect="1" noChangeArrowheads="1"/>
          </p:cNvPicPr>
          <p:nvPr/>
        </p:nvPicPr>
        <p:blipFill>
          <a:blip r:embed="rId5"/>
          <a:srcRect/>
          <a:stretch>
            <a:fillRect/>
          </a:stretch>
        </p:blipFill>
        <p:spPr bwMode="auto">
          <a:xfrm>
            <a:off x="2743200" y="4419600"/>
            <a:ext cx="2362200" cy="1789545"/>
          </a:xfrm>
          <a:prstGeom prst="rect">
            <a:avLst/>
          </a:prstGeom>
          <a:noFill/>
        </p:spPr>
      </p:pic>
      <p:pic>
        <p:nvPicPr>
          <p:cNvPr id="9" name="Picture 7" descr="плакат СПАСИ"/>
          <p:cNvPicPr>
            <a:picLocks noChangeAspect="1" noChangeArrowheads="1"/>
          </p:cNvPicPr>
          <p:nvPr/>
        </p:nvPicPr>
        <p:blipFill>
          <a:blip r:embed="rId6"/>
          <a:srcRect/>
          <a:stretch>
            <a:fillRect/>
          </a:stretch>
        </p:blipFill>
        <p:spPr bwMode="auto">
          <a:xfrm>
            <a:off x="7010400" y="2057400"/>
            <a:ext cx="1839786" cy="2590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3" descr="А. Ф. Иоффе"/>
          <p:cNvPicPr>
            <a:picLocks noChangeAspect="1" noChangeArrowheads="1"/>
          </p:cNvPicPr>
          <p:nvPr/>
        </p:nvPicPr>
        <p:blipFill>
          <a:blip r:embed="rId2"/>
          <a:srcRect/>
          <a:stretch>
            <a:fillRect/>
          </a:stretch>
        </p:blipFill>
        <p:spPr bwMode="auto">
          <a:xfrm>
            <a:off x="6524625" y="0"/>
            <a:ext cx="2619375" cy="3571875"/>
          </a:xfrm>
          <a:prstGeom prst="rect">
            <a:avLst/>
          </a:prstGeom>
          <a:noFill/>
          <a:ln w="9525">
            <a:noFill/>
            <a:miter lim="800000"/>
            <a:headEnd/>
            <a:tailEnd/>
          </a:ln>
        </p:spPr>
      </p:pic>
      <p:pic>
        <p:nvPicPr>
          <p:cNvPr id="25604" name="Picture 4" descr="ioffe_1"/>
          <p:cNvPicPr>
            <a:picLocks noChangeAspect="1" noChangeArrowheads="1"/>
          </p:cNvPicPr>
          <p:nvPr/>
        </p:nvPicPr>
        <p:blipFill>
          <a:blip r:embed="rId3"/>
          <a:srcRect/>
          <a:stretch>
            <a:fillRect/>
          </a:stretch>
        </p:blipFill>
        <p:spPr bwMode="auto">
          <a:xfrm>
            <a:off x="0" y="0"/>
            <a:ext cx="3327400" cy="4445000"/>
          </a:xfrm>
          <a:prstGeom prst="rect">
            <a:avLst/>
          </a:prstGeom>
          <a:noFill/>
        </p:spPr>
      </p:pic>
      <p:sp>
        <p:nvSpPr>
          <p:cNvPr id="25605" name="Rectangle 5"/>
          <p:cNvSpPr>
            <a:spLocks noGrp="1" noChangeArrowheads="1"/>
          </p:cNvSpPr>
          <p:nvPr>
            <p:ph type="ctrTitle"/>
          </p:nvPr>
        </p:nvSpPr>
        <p:spPr/>
        <p:txBody>
          <a:bodyPr/>
          <a:lstStyle/>
          <a:p>
            <a:r>
              <a:rPr lang="ru-RU">
                <a:solidFill>
                  <a:schemeClr val="accent1"/>
                </a:solidFill>
              </a:rPr>
              <a:t>Абра</a:t>
            </a:r>
            <a:r>
              <a:rPr lang="ru-RU">
                <a:solidFill>
                  <a:schemeClr val="hlink"/>
                </a:solidFill>
              </a:rPr>
              <a:t>м</a:t>
            </a:r>
            <a:r>
              <a:rPr lang="ru-RU"/>
              <a:t> Федоро</a:t>
            </a:r>
            <a:r>
              <a:rPr lang="ru-RU">
                <a:solidFill>
                  <a:schemeClr val="accent1"/>
                </a:solidFill>
              </a:rPr>
              <a:t>вич</a:t>
            </a:r>
            <a:r>
              <a:rPr lang="ru-RU"/>
              <a:t> Иоффе</a:t>
            </a:r>
          </a:p>
        </p:txBody>
      </p:sp>
      <p:sp>
        <p:nvSpPr>
          <p:cNvPr id="25606" name="Rectangle 6"/>
          <p:cNvSpPr>
            <a:spLocks noGrp="1" noChangeArrowheads="1"/>
          </p:cNvSpPr>
          <p:nvPr>
            <p:ph type="subTitle" idx="1"/>
          </p:nvPr>
        </p:nvSpPr>
        <p:spPr>
          <a:xfrm>
            <a:off x="1371600" y="3886200"/>
            <a:ext cx="7086600" cy="2819400"/>
          </a:xfrm>
        </p:spPr>
        <p:txBody>
          <a:bodyPr/>
          <a:lstStyle/>
          <a:p>
            <a:pPr>
              <a:lnSpc>
                <a:spcPct val="80000"/>
              </a:lnSpc>
            </a:pPr>
            <a:endParaRPr lang="ru-RU" sz="2000" dirty="0" smtClean="0">
              <a:solidFill>
                <a:srgbClr val="3366FF"/>
              </a:solidFill>
            </a:endParaRPr>
          </a:p>
          <a:p>
            <a:pPr>
              <a:lnSpc>
                <a:spcPct val="80000"/>
              </a:lnSpc>
            </a:pPr>
            <a:r>
              <a:rPr lang="ru-RU" sz="2000" dirty="0" smtClean="0">
                <a:solidFill>
                  <a:srgbClr val="3366FF"/>
                </a:solidFill>
              </a:rPr>
              <a:t>Советский </a:t>
            </a:r>
            <a:r>
              <a:rPr lang="ru-RU" sz="2000" dirty="0">
                <a:solidFill>
                  <a:srgbClr val="3366FF"/>
                </a:solidFill>
              </a:rPr>
              <a:t>физик</a:t>
            </a:r>
            <a:r>
              <a:rPr lang="ru-RU" sz="2000" dirty="0"/>
              <a:t>, академик АН СССР (1920; </a:t>
            </a:r>
            <a:r>
              <a:rPr lang="ru-RU" sz="2000" dirty="0">
                <a:solidFill>
                  <a:srgbClr val="3366FF"/>
                </a:solidFill>
              </a:rPr>
              <a:t>член-корреспондент 1918),</a:t>
            </a:r>
            <a:r>
              <a:rPr lang="ru-RU" sz="2000" dirty="0"/>
              <a:t> вице-президент АН СССР (1926 – 1929, 1942 – 1945), Герой Социалистического Труда (1955) лауреат </a:t>
            </a:r>
            <a:r>
              <a:rPr lang="ru-RU" sz="2000" dirty="0">
                <a:hlinkClick r:id="rId4" tooltip="Сталинская премия"/>
              </a:rPr>
              <a:t>Сталинской премии</a:t>
            </a:r>
            <a:r>
              <a:rPr lang="ru-RU" sz="2000" dirty="0"/>
              <a:t> (</a:t>
            </a:r>
            <a:r>
              <a:rPr lang="ru-RU" sz="2000" dirty="0">
                <a:hlinkClick r:id="rId5" tooltip="1942"/>
              </a:rPr>
              <a:t>1942</a:t>
            </a:r>
            <a:r>
              <a:rPr lang="ru-RU" sz="2000" dirty="0"/>
              <a:t>), </a:t>
            </a:r>
            <a:r>
              <a:rPr lang="ru-RU" sz="2000" dirty="0">
                <a:hlinkClick r:id="rId6" tooltip="Ленинская премия"/>
              </a:rPr>
              <a:t>Ленинской </a:t>
            </a:r>
            <a:r>
              <a:rPr lang="ru-RU" sz="2000" dirty="0">
                <a:solidFill>
                  <a:srgbClr val="3366FF"/>
                </a:solidFill>
                <a:hlinkClick r:id="rId6" tooltip="Ленинская премия"/>
              </a:rPr>
              <a:t>пр</a:t>
            </a:r>
            <a:r>
              <a:rPr lang="ru-RU" sz="2000" dirty="0">
                <a:hlinkClick r:id="rId6" tooltip="Ленинская премия"/>
              </a:rPr>
              <a:t>емии</a:t>
            </a:r>
            <a:r>
              <a:rPr lang="ru-RU" sz="2000" dirty="0"/>
              <a:t> (посмертно, </a:t>
            </a:r>
            <a:r>
              <a:rPr lang="ru-RU" sz="2000" dirty="0">
                <a:hlinkClick r:id="rId7" tooltip="1961"/>
              </a:rPr>
              <a:t>1961</a:t>
            </a:r>
            <a:r>
              <a:rPr lang="ru-RU" sz="2000" dirty="0"/>
              <a:t>) </a:t>
            </a:r>
            <a:r>
              <a:rPr lang="ru-RU" sz="2000" dirty="0">
                <a:hlinkClick r:id="rId8" tooltip="Герой Социалистического Труда"/>
              </a:rPr>
              <a:t>Герой Социалистического Труда</a:t>
            </a:r>
            <a:r>
              <a:rPr lang="ru-RU" sz="2000" dirty="0"/>
              <a:t> (</a:t>
            </a:r>
            <a:r>
              <a:rPr lang="ru-RU" sz="2000" dirty="0">
                <a:hlinkClick r:id="rId9" tooltip="1955"/>
              </a:rPr>
              <a:t>1955</a:t>
            </a:r>
            <a:r>
              <a:rPr lang="ru-RU" sz="2000" dirty="0"/>
              <a:t>) В честь Абрама Иоффе был назван </a:t>
            </a:r>
            <a:r>
              <a:rPr lang="ru-RU" sz="2000" dirty="0">
                <a:hlinkClick r:id="rId10" tooltip="Иоффе (кратер) (страница отсутствует)"/>
              </a:rPr>
              <a:t>кратер Иоффе</a:t>
            </a:r>
            <a:r>
              <a:rPr lang="ru-RU" sz="2000" dirty="0"/>
              <a:t> на </a:t>
            </a:r>
            <a:r>
              <a:rPr lang="ru-RU" sz="2000" dirty="0">
                <a:hlinkClick r:id="rId11" tooltip="Луна"/>
              </a:rPr>
              <a:t>Луне</a:t>
            </a:r>
            <a:r>
              <a:rPr lang="ru-RU" sz="2000" dirty="0"/>
              <a:t> и Научно-исследовательское судно </a:t>
            </a:r>
            <a:r>
              <a:rPr lang="ru-RU" sz="2000" dirty="0">
                <a:hlinkClick r:id="rId12" tooltip="Академик Иоффе (судно)"/>
              </a:rPr>
              <a:t>«Академик Иоффе»</a:t>
            </a:r>
            <a:r>
              <a:rPr lang="ru-RU" sz="2000" dirty="0"/>
              <a:t>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5605"/>
                                        </p:tgtEl>
                                        <p:attrNameLst>
                                          <p:attrName>style.visibility</p:attrName>
                                        </p:attrNameLst>
                                      </p:cBhvr>
                                      <p:to>
                                        <p:strVal val="visible"/>
                                      </p:to>
                                    </p:set>
                                    <p:anim calcmode="lin" valueType="num">
                                      <p:cBhvr>
                                        <p:cTn id="7" dur="500" fill="hold"/>
                                        <p:tgtEl>
                                          <p:spTgt spid="25605"/>
                                        </p:tgtEl>
                                        <p:attrNameLst>
                                          <p:attrName>ppt_w</p:attrName>
                                        </p:attrNameLst>
                                      </p:cBhvr>
                                      <p:tavLst>
                                        <p:tav tm="0">
                                          <p:val>
                                            <p:strVal val="#ppt_w*0.05"/>
                                          </p:val>
                                        </p:tav>
                                        <p:tav tm="100000">
                                          <p:val>
                                            <p:strVal val="#ppt_w"/>
                                          </p:val>
                                        </p:tav>
                                      </p:tavLst>
                                    </p:anim>
                                    <p:anim calcmode="lin" valueType="num">
                                      <p:cBhvr>
                                        <p:cTn id="8" dur="500" fill="hold"/>
                                        <p:tgtEl>
                                          <p:spTgt spid="25605"/>
                                        </p:tgtEl>
                                        <p:attrNameLst>
                                          <p:attrName>ppt_h</p:attrName>
                                        </p:attrNameLst>
                                      </p:cBhvr>
                                      <p:tavLst>
                                        <p:tav tm="0">
                                          <p:val>
                                            <p:strVal val="#ppt_h"/>
                                          </p:val>
                                        </p:tav>
                                        <p:tav tm="100000">
                                          <p:val>
                                            <p:strVal val="#ppt_h"/>
                                          </p:val>
                                        </p:tav>
                                      </p:tavLst>
                                    </p:anim>
                                    <p:anim calcmode="lin" valueType="num">
                                      <p:cBhvr>
                                        <p:cTn id="9" dur="500" fill="hold"/>
                                        <p:tgtEl>
                                          <p:spTgt spid="25605"/>
                                        </p:tgtEl>
                                        <p:attrNameLst>
                                          <p:attrName>ppt_x</p:attrName>
                                        </p:attrNameLst>
                                      </p:cBhvr>
                                      <p:tavLst>
                                        <p:tav tm="0">
                                          <p:val>
                                            <p:strVal val="#ppt_x-.2"/>
                                          </p:val>
                                        </p:tav>
                                        <p:tav tm="100000">
                                          <p:val>
                                            <p:strVal val="#ppt_x"/>
                                          </p:val>
                                        </p:tav>
                                      </p:tavLst>
                                    </p:anim>
                                    <p:anim calcmode="lin" valueType="num">
                                      <p:cBhvr>
                                        <p:cTn id="10" dur="500" fill="hold"/>
                                        <p:tgtEl>
                                          <p:spTgt spid="25605"/>
                                        </p:tgtEl>
                                        <p:attrNameLst>
                                          <p:attrName>ppt_y</p:attrName>
                                        </p:attrNameLst>
                                      </p:cBhvr>
                                      <p:tavLst>
                                        <p:tav tm="0">
                                          <p:val>
                                            <p:strVal val="#ppt_y"/>
                                          </p:val>
                                        </p:tav>
                                        <p:tav tm="100000">
                                          <p:val>
                                            <p:strVal val="#ppt_y"/>
                                          </p:val>
                                        </p:tav>
                                      </p:tavLst>
                                    </p:anim>
                                    <p:animEffect transition="in" filter="fade">
                                      <p:cBhvr>
                                        <p:cTn id="11" dur="500"/>
                                        <p:tgtEl>
                                          <p:spTgt spid="25605"/>
                                        </p:tgtEl>
                                      </p:cBhvr>
                                    </p:animEffect>
                                  </p:childTnLst>
                                </p:cTn>
                              </p:par>
                              <p:par>
                                <p:cTn id="12" presetID="49" presetClass="entr" presetSubtype="0" decel="100000" fill="hold" grpId="0" nodeType="withEffect">
                                  <p:stCondLst>
                                    <p:cond delay="0"/>
                                  </p:stCondLst>
                                  <p:childTnLst>
                                    <p:set>
                                      <p:cBhvr>
                                        <p:cTn id="13" dur="1" fill="hold">
                                          <p:stCondLst>
                                            <p:cond delay="0"/>
                                          </p:stCondLst>
                                        </p:cTn>
                                        <p:tgtEl>
                                          <p:spTgt spid="25606">
                                            <p:txEl>
                                              <p:pRg st="1" end="1"/>
                                            </p:txEl>
                                          </p:spTgt>
                                        </p:tgtEl>
                                        <p:attrNameLst>
                                          <p:attrName>style.visibility</p:attrName>
                                        </p:attrNameLst>
                                      </p:cBhvr>
                                      <p:to>
                                        <p:strVal val="visible"/>
                                      </p:to>
                                    </p:set>
                                    <p:anim calcmode="lin" valueType="num">
                                      <p:cBhvr>
                                        <p:cTn id="14" dur="500" fill="hold"/>
                                        <p:tgtEl>
                                          <p:spTgt spid="25606">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5606">
                                            <p:txEl>
                                              <p:pRg st="1" end="1"/>
                                            </p:txEl>
                                          </p:spTgt>
                                        </p:tgtEl>
                                        <p:attrNameLst>
                                          <p:attrName>ppt_h</p:attrName>
                                        </p:attrNameLst>
                                      </p:cBhvr>
                                      <p:tavLst>
                                        <p:tav tm="0">
                                          <p:val>
                                            <p:fltVal val="0"/>
                                          </p:val>
                                        </p:tav>
                                        <p:tav tm="100000">
                                          <p:val>
                                            <p:strVal val="#ppt_h"/>
                                          </p:val>
                                        </p:tav>
                                      </p:tavLst>
                                    </p:anim>
                                    <p:anim calcmode="lin" valueType="num">
                                      <p:cBhvr>
                                        <p:cTn id="16" dur="500" fill="hold"/>
                                        <p:tgtEl>
                                          <p:spTgt spid="25606">
                                            <p:txEl>
                                              <p:pRg st="1" end="1"/>
                                            </p:txEl>
                                          </p:spTgt>
                                        </p:tgtEl>
                                        <p:attrNameLst>
                                          <p:attrName>style.rotation</p:attrName>
                                        </p:attrNameLst>
                                      </p:cBhvr>
                                      <p:tavLst>
                                        <p:tav tm="0">
                                          <p:val>
                                            <p:fltVal val="360"/>
                                          </p:val>
                                        </p:tav>
                                        <p:tav tm="100000">
                                          <p:val>
                                            <p:fltVal val="0"/>
                                          </p:val>
                                        </p:tav>
                                      </p:tavLst>
                                    </p:anim>
                                    <p:animEffect transition="in" filter="fade">
                                      <p:cBhvr>
                                        <p:cTn id="17" dur="500"/>
                                        <p:tgtEl>
                                          <p:spTgt spid="2560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25604"/>
                                        </p:tgtEl>
                                        <p:attrNameLst>
                                          <p:attrName>style.visibility</p:attrName>
                                        </p:attrNameLst>
                                      </p:cBhvr>
                                      <p:to>
                                        <p:strVal val="visible"/>
                                      </p:to>
                                    </p:set>
                                    <p:animEffect transition="in" filter="randombar(horizontal)">
                                      <p:cBhvr>
                                        <p:cTn id="22" dur="500"/>
                                        <p:tgtEl>
                                          <p:spTgt spid="25604"/>
                                        </p:tgtEl>
                                      </p:cBhvr>
                                    </p:animEffect>
                                  </p:childTnLst>
                                </p:cTn>
                              </p:par>
                            </p:childTnLst>
                          </p:cTn>
                        </p:par>
                        <p:par>
                          <p:cTn id="23" fill="hold">
                            <p:stCondLst>
                              <p:cond delay="500"/>
                            </p:stCondLst>
                            <p:childTnLst>
                              <p:par>
                                <p:cTn id="24" presetID="3" presetClass="entr" presetSubtype="10" fill="hold" nodeType="afterEffect">
                                  <p:stCondLst>
                                    <p:cond delay="0"/>
                                  </p:stCondLst>
                                  <p:childTnLst>
                                    <p:set>
                                      <p:cBhvr>
                                        <p:cTn id="25" dur="1" fill="hold">
                                          <p:stCondLst>
                                            <p:cond delay="0"/>
                                          </p:stCondLst>
                                        </p:cTn>
                                        <p:tgtEl>
                                          <p:spTgt spid="25603"/>
                                        </p:tgtEl>
                                        <p:attrNameLst>
                                          <p:attrName>style.visibility</p:attrName>
                                        </p:attrNameLst>
                                      </p:cBhvr>
                                      <p:to>
                                        <p:strVal val="visible"/>
                                      </p:to>
                                    </p:set>
                                    <p:animEffect transition="in" filter="blinds(horizontal)">
                                      <p:cBhvr>
                                        <p:cTn id="26" dur="500"/>
                                        <p:tgtEl>
                                          <p:spTgt spid="25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p:bldP spid="2560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endParaRPr lang="ru-RU"/>
          </a:p>
        </p:txBody>
      </p:sp>
      <p:sp>
        <p:nvSpPr>
          <p:cNvPr id="26627" name="Rectangle 3"/>
          <p:cNvSpPr>
            <a:spLocks noGrp="1" noChangeArrowheads="1"/>
          </p:cNvSpPr>
          <p:nvPr>
            <p:ph type="body" idx="1"/>
          </p:nvPr>
        </p:nvSpPr>
        <p:spPr>
          <a:xfrm>
            <a:off x="228600" y="152400"/>
            <a:ext cx="8534400" cy="6400800"/>
          </a:xfrm>
        </p:spPr>
        <p:txBody>
          <a:bodyPr/>
          <a:lstStyle/>
          <a:p>
            <a:pPr>
              <a:lnSpc>
                <a:spcPct val="80000"/>
              </a:lnSpc>
            </a:pPr>
            <a:endParaRPr lang="ru-RU" sz="1400" b="1" dirty="0" smtClean="0"/>
          </a:p>
          <a:p>
            <a:pPr>
              <a:lnSpc>
                <a:spcPct val="80000"/>
              </a:lnSpc>
            </a:pPr>
            <a:r>
              <a:rPr lang="ru-RU" sz="1400" b="1" dirty="0" smtClean="0"/>
              <a:t>Родился </a:t>
            </a:r>
            <a:r>
              <a:rPr lang="ru-RU" sz="1400" b="1" dirty="0"/>
              <a:t>в </a:t>
            </a:r>
            <a:r>
              <a:rPr lang="ru-RU" sz="1400" b="1" dirty="0">
                <a:hlinkClick r:id="rId2" tooltip="1880 год"/>
              </a:rPr>
              <a:t>1880 году</a:t>
            </a:r>
            <a:r>
              <a:rPr lang="ru-RU" sz="1400" b="1" dirty="0"/>
              <a:t> в городе Ромны Полтавской губернии в семье купца второй гильдии Файвиша (Фёдора Васильевича) Иоффе и домохозяйки Рашели Абрамовны Вайнштейн. </a:t>
            </a:r>
            <a:r>
              <a:rPr lang="ru-RU" sz="1400" b="1" dirty="0">
                <a:hlinkClick r:id="rId3" tooltip="1902"/>
              </a:rPr>
              <a:t>1902</a:t>
            </a:r>
            <a:r>
              <a:rPr lang="ru-RU" sz="1400" b="1" dirty="0"/>
              <a:t> — окончил </a:t>
            </a:r>
            <a:r>
              <a:rPr lang="ru-RU" sz="1400" b="1" dirty="0">
                <a:hlinkClick r:id="rId4" tooltip="Санкт-Петербургский государственный технологический институт (страница отсутствует)"/>
              </a:rPr>
              <a:t>Санкт-Петербургский технологический институт</a:t>
            </a:r>
            <a:r>
              <a:rPr lang="ru-RU" sz="1400" b="1" dirty="0"/>
              <a:t>. </a:t>
            </a:r>
            <a:r>
              <a:rPr lang="ru-RU" sz="1400" b="1" dirty="0">
                <a:hlinkClick r:id="rId5" tooltip="1905"/>
              </a:rPr>
              <a:t>1905</a:t>
            </a:r>
            <a:r>
              <a:rPr lang="ru-RU" sz="1400" b="1" dirty="0"/>
              <a:t> — окончил </a:t>
            </a:r>
            <a:r>
              <a:rPr lang="ru-RU" sz="1400" b="1" dirty="0">
                <a:hlinkClick r:id="rId6" tooltip="Мюнхенский университет"/>
              </a:rPr>
              <a:t>Мюнхенский университет</a:t>
            </a:r>
            <a:r>
              <a:rPr lang="ru-RU" sz="1400" b="1" dirty="0"/>
              <a:t> в Германии, где работал под руководством </a:t>
            </a:r>
            <a:r>
              <a:rPr lang="ru-RU" sz="1400" b="1" dirty="0">
                <a:hlinkClick r:id="rId7" tooltip="Рёнтген, Вильгельм Конрад"/>
              </a:rPr>
              <a:t>В. К. Рёнтгена</a:t>
            </a:r>
            <a:r>
              <a:rPr lang="ru-RU" sz="1400" b="1" dirty="0"/>
              <a:t> и получил степень доктора философии.</a:t>
            </a:r>
          </a:p>
          <a:p>
            <a:pPr>
              <a:lnSpc>
                <a:spcPct val="80000"/>
              </a:lnSpc>
            </a:pPr>
            <a:r>
              <a:rPr lang="ru-RU" sz="1400" b="1" dirty="0"/>
              <a:t>С </a:t>
            </a:r>
            <a:r>
              <a:rPr lang="ru-RU" sz="1400" b="1" dirty="0">
                <a:hlinkClick r:id="rId8" tooltip="1906"/>
              </a:rPr>
              <a:t>1906</a:t>
            </a:r>
            <a:r>
              <a:rPr lang="ru-RU" sz="1400" b="1" dirty="0"/>
              <a:t> работал в </a:t>
            </a:r>
            <a:r>
              <a:rPr lang="ru-RU" sz="1400" b="1" dirty="0">
                <a:hlinkClick r:id="rId9" tooltip="Санкт-Петербургский государственный политехнический университет"/>
              </a:rPr>
              <a:t>Политехническом институте</a:t>
            </a:r>
            <a:r>
              <a:rPr lang="ru-RU" sz="1400" b="1" dirty="0"/>
              <a:t>, где в </a:t>
            </a:r>
            <a:r>
              <a:rPr lang="ru-RU" sz="1400" b="1" dirty="0">
                <a:hlinkClick r:id="rId10" tooltip="1918"/>
              </a:rPr>
              <a:t>1918</a:t>
            </a:r>
            <a:r>
              <a:rPr lang="ru-RU" sz="1400" b="1" dirty="0"/>
              <a:t> организовал </a:t>
            </a:r>
            <a:r>
              <a:rPr lang="ru-RU" sz="1400" b="1" dirty="0" err="1"/>
              <a:t>физико</a:t>
            </a:r>
            <a:r>
              <a:rPr lang="ru-RU" sz="1400" b="1" dirty="0"/>
              <a:t> — механический факультет для подготовки инженеров — физиков, профессор с </a:t>
            </a:r>
            <a:r>
              <a:rPr lang="ru-RU" sz="1400" b="1" dirty="0">
                <a:hlinkClick r:id="rId11" tooltip="1913"/>
              </a:rPr>
              <a:t>1913</a:t>
            </a:r>
            <a:r>
              <a:rPr lang="ru-RU" sz="1400" b="1" dirty="0"/>
              <a:t>.</a:t>
            </a:r>
          </a:p>
          <a:p>
            <a:pPr>
              <a:lnSpc>
                <a:spcPct val="80000"/>
              </a:lnSpc>
            </a:pPr>
            <a:r>
              <a:rPr lang="ru-RU" sz="1400" b="1" dirty="0"/>
              <a:t>В </a:t>
            </a:r>
            <a:r>
              <a:rPr lang="ru-RU" sz="1400" b="1" dirty="0">
                <a:hlinkClick r:id="rId11" tooltip="1913"/>
              </a:rPr>
              <a:t>1913</a:t>
            </a:r>
            <a:r>
              <a:rPr lang="ru-RU" sz="1400" b="1" dirty="0"/>
              <a:t> защитил магистерскую и в 1915 г. докторскую диссертации по физике. С </a:t>
            </a:r>
            <a:r>
              <a:rPr lang="ru-RU" sz="1400" b="1" dirty="0">
                <a:hlinkClick r:id="rId10" tooltip="1918"/>
              </a:rPr>
              <a:t>1918</a:t>
            </a:r>
            <a:r>
              <a:rPr lang="ru-RU" sz="1400" b="1" dirty="0"/>
              <a:t> — член-корреспондент, а с </a:t>
            </a:r>
            <a:r>
              <a:rPr lang="ru-RU" sz="1400" b="1" dirty="0">
                <a:hlinkClick r:id="rId12" tooltip="1920"/>
              </a:rPr>
              <a:t>1920</a:t>
            </a:r>
            <a:r>
              <a:rPr lang="ru-RU" sz="1400" b="1" dirty="0"/>
              <a:t> — действительный член Российской Академии наук.</a:t>
            </a:r>
          </a:p>
          <a:p>
            <a:pPr>
              <a:lnSpc>
                <a:spcPct val="80000"/>
              </a:lnSpc>
            </a:pPr>
            <a:r>
              <a:rPr lang="ru-RU" sz="1400" b="1" dirty="0"/>
              <a:t>В </a:t>
            </a:r>
            <a:r>
              <a:rPr lang="ru-RU" sz="1400" b="1" dirty="0">
                <a:hlinkClick r:id="rId10" tooltip="1918"/>
              </a:rPr>
              <a:t>1918</a:t>
            </a:r>
            <a:r>
              <a:rPr lang="ru-RU" sz="1400" b="1" dirty="0"/>
              <a:t> создаёт и возглавляет физико-технический отдел при Государственном рентгенологическом и радиологическом институте. В </a:t>
            </a:r>
            <a:r>
              <a:rPr lang="ru-RU" sz="1400" b="1" dirty="0">
                <a:hlinkClick r:id="rId13" tooltip="1921"/>
              </a:rPr>
              <a:t>1921</a:t>
            </a:r>
            <a:r>
              <a:rPr lang="ru-RU" sz="1400" b="1" dirty="0"/>
              <a:t> стал директором </a:t>
            </a:r>
            <a:r>
              <a:rPr lang="ru-RU" sz="1400" b="1" dirty="0">
                <a:hlinkClick r:id="rId14" tooltip="Физико-технический институт им. Иоффе"/>
              </a:rPr>
              <a:t>Физико-технического института АН СССР</a:t>
            </a:r>
            <a:r>
              <a:rPr lang="ru-RU" sz="1400" b="1" dirty="0"/>
              <a:t>, созданного на основе отдела и названного теперь его именем. В </a:t>
            </a:r>
            <a:r>
              <a:rPr lang="ru-RU" sz="1400" b="1" dirty="0">
                <a:hlinkClick r:id="rId15" tooltip="1919"/>
              </a:rPr>
              <a:t>1919</a:t>
            </a:r>
            <a:r>
              <a:rPr lang="ru-RU" sz="1400" b="1" dirty="0"/>
              <a:t>—</a:t>
            </a:r>
            <a:r>
              <a:rPr lang="ru-RU" sz="1400" b="1" dirty="0">
                <a:hlinkClick r:id="rId16" tooltip="1923"/>
              </a:rPr>
              <a:t>1923</a:t>
            </a:r>
            <a:r>
              <a:rPr lang="ru-RU" sz="1400" b="1" dirty="0"/>
              <a:t> — председатель Научно-технического комитета </a:t>
            </a:r>
            <a:r>
              <a:rPr lang="ru-RU" sz="1400" b="1" dirty="0" err="1"/>
              <a:t>петроградской</a:t>
            </a:r>
            <a:r>
              <a:rPr lang="ru-RU" sz="1400" b="1" dirty="0"/>
              <a:t> промышленности, в </a:t>
            </a:r>
            <a:r>
              <a:rPr lang="ru-RU" sz="1400" b="1" dirty="0">
                <a:hlinkClick r:id="rId17" tooltip="1924"/>
              </a:rPr>
              <a:t>1924</a:t>
            </a:r>
            <a:r>
              <a:rPr lang="ru-RU" sz="1400" b="1" dirty="0"/>
              <a:t>—</a:t>
            </a:r>
            <a:r>
              <a:rPr lang="ru-RU" sz="1400" b="1" dirty="0">
                <a:hlinkClick r:id="rId18" tooltip="1930"/>
              </a:rPr>
              <a:t>1930</a:t>
            </a:r>
            <a:r>
              <a:rPr lang="ru-RU" sz="1400" b="1" dirty="0"/>
              <a:t> — председатель Всероссийской ассоциации физиков, с </a:t>
            </a:r>
            <a:r>
              <a:rPr lang="ru-RU" sz="1400" b="1" dirty="0">
                <a:hlinkClick r:id="rId19" tooltip="1932"/>
              </a:rPr>
              <a:t>1932</a:t>
            </a:r>
            <a:r>
              <a:rPr lang="ru-RU" sz="1400" b="1" dirty="0"/>
              <a:t> — директор Агрофизического института.</a:t>
            </a:r>
          </a:p>
          <a:p>
            <a:pPr>
              <a:lnSpc>
                <a:spcPct val="80000"/>
              </a:lnSpc>
            </a:pPr>
            <a:r>
              <a:rPr lang="ru-RU" sz="1400" b="1" dirty="0"/>
              <a:t>Абрам Иоффе — один из инициаторов создания Дома учёных в Ленинграде (</a:t>
            </a:r>
            <a:r>
              <a:rPr lang="ru-RU" sz="1400" b="1" dirty="0">
                <a:hlinkClick r:id="rId20" tooltip="1934"/>
              </a:rPr>
              <a:t>1934</a:t>
            </a:r>
            <a:r>
              <a:rPr lang="ru-RU" sz="1400" b="1" dirty="0"/>
              <a:t>). В начале </a:t>
            </a:r>
            <a:r>
              <a:rPr lang="ru-RU" sz="1400" b="1" dirty="0">
                <a:hlinkClick r:id="rId21" tooltip="Великая Отечественная война"/>
              </a:rPr>
              <a:t>Отечественной войны</a:t>
            </a:r>
            <a:r>
              <a:rPr lang="ru-RU" sz="1400" b="1" dirty="0"/>
              <a:t> назначен председателем Комиссии по военной технике, в </a:t>
            </a:r>
            <a:r>
              <a:rPr lang="ru-RU" sz="1400" b="1" dirty="0">
                <a:hlinkClick r:id="rId22" tooltip="1942"/>
              </a:rPr>
              <a:t>1942</a:t>
            </a:r>
            <a:r>
              <a:rPr lang="ru-RU" sz="1400" b="1" dirty="0"/>
              <a:t> — председателем военной и военно-инженерной комиссии при Ленинградском горкоме партии.</a:t>
            </a:r>
          </a:p>
          <a:p>
            <a:pPr>
              <a:lnSpc>
                <a:spcPct val="80000"/>
              </a:lnSpc>
            </a:pPr>
            <a:r>
              <a:rPr lang="ru-RU" sz="1400" b="1" dirty="0"/>
              <a:t>В </a:t>
            </a:r>
            <a:r>
              <a:rPr lang="ru-RU" sz="1400" b="1" dirty="0">
                <a:hlinkClick r:id="rId23" tooltip="1952"/>
              </a:rPr>
              <a:t>1952</a:t>
            </a:r>
            <a:r>
              <a:rPr lang="ru-RU" sz="1400" b="1" dirty="0"/>
              <a:t>—</a:t>
            </a:r>
            <a:r>
              <a:rPr lang="ru-RU" sz="1400" b="1" dirty="0">
                <a:hlinkClick r:id="rId24" tooltip="1955"/>
              </a:rPr>
              <a:t>1955</a:t>
            </a:r>
            <a:r>
              <a:rPr lang="ru-RU" sz="1400" b="1" dirty="0"/>
              <a:t> годах возглавлял лабораторию полупроводников </a:t>
            </a:r>
            <a:r>
              <a:rPr lang="ru-RU" sz="1400" b="1" dirty="0">
                <a:hlinkClick r:id="rId25" tooltip="АН СССР"/>
              </a:rPr>
              <a:t>АН СССР</a:t>
            </a:r>
            <a:r>
              <a:rPr lang="ru-RU" sz="1400" b="1" dirty="0"/>
              <a:t>. В </a:t>
            </a:r>
            <a:r>
              <a:rPr lang="ru-RU" sz="1400" b="1" dirty="0">
                <a:hlinkClick r:id="rId26" tooltip="1954"/>
              </a:rPr>
              <a:t>1954</a:t>
            </a:r>
            <a:r>
              <a:rPr lang="ru-RU" sz="1400" b="1" dirty="0"/>
              <a:t> на основе лаборатории организован Институт полупроводников </a:t>
            </a:r>
            <a:r>
              <a:rPr lang="ru-RU" sz="1400" b="1" dirty="0">
                <a:hlinkClick r:id="rId25" tooltip="АН СССР"/>
              </a:rPr>
              <a:t>АН СССР</a:t>
            </a:r>
            <a:r>
              <a:rPr lang="ru-RU" sz="1400" b="1" dirty="0"/>
              <a:t>. В </a:t>
            </a:r>
            <a:r>
              <a:rPr lang="ru-RU" sz="1400" b="1" dirty="0">
                <a:hlinkClick r:id="rId27" tooltip="1964"/>
              </a:rPr>
              <a:t>1964</a:t>
            </a:r>
            <a:r>
              <a:rPr lang="ru-RU" sz="1400" b="1" dirty="0"/>
              <a:t> — перед зданием </a:t>
            </a:r>
            <a:r>
              <a:rPr lang="ru-RU" sz="1400" b="1" dirty="0">
                <a:hlinkClick r:id="rId28" tooltip="Физико-технический институт им. А. Ф. Иоффе РАН"/>
              </a:rPr>
              <a:t>ФТИ</a:t>
            </a:r>
            <a:r>
              <a:rPr lang="ru-RU" sz="1400" b="1" dirty="0"/>
              <a:t> установлен памятник А. Иоффе. </a:t>
            </a:r>
          </a:p>
          <a:p>
            <a:pPr>
              <a:lnSpc>
                <a:spcPct val="80000"/>
              </a:lnSpc>
            </a:pPr>
            <a:r>
              <a:rPr lang="ru-RU" sz="1400" b="1" dirty="0"/>
              <a:t>Автор работ по экспериментальному обоснованию теории света (</a:t>
            </a:r>
            <a:r>
              <a:rPr lang="ru-RU" sz="1400" b="1" dirty="0">
                <a:hlinkClick r:id="rId29" tooltip="1909"/>
              </a:rPr>
              <a:t>1909</a:t>
            </a:r>
            <a:r>
              <a:rPr lang="ru-RU" sz="1400" b="1" dirty="0"/>
              <a:t>—</a:t>
            </a:r>
            <a:r>
              <a:rPr lang="ru-RU" sz="1400" b="1" dirty="0">
                <a:hlinkClick r:id="rId11" tooltip="1913"/>
              </a:rPr>
              <a:t>1913</a:t>
            </a:r>
            <a:r>
              <a:rPr lang="ru-RU" sz="1400" b="1" dirty="0"/>
              <a:t>), </a:t>
            </a:r>
            <a:r>
              <a:rPr lang="ru-RU" sz="1400" b="1" dirty="0">
                <a:hlinkClick r:id="rId30" tooltip="Физика твёрдого тела"/>
              </a:rPr>
              <a:t>физике твёрдого тела</a:t>
            </a:r>
            <a:r>
              <a:rPr lang="ru-RU" sz="1400" b="1" dirty="0"/>
              <a:t>, </a:t>
            </a:r>
            <a:r>
              <a:rPr lang="ru-RU" sz="1400" b="1" dirty="0">
                <a:hlinkClick r:id="rId31" tooltip="Диэлектрик"/>
              </a:rPr>
              <a:t>диэлектрикам</a:t>
            </a:r>
            <a:r>
              <a:rPr lang="ru-RU" sz="1400" b="1" dirty="0"/>
              <a:t> и </a:t>
            </a:r>
            <a:r>
              <a:rPr lang="ru-RU" sz="1400" b="1" dirty="0">
                <a:hlinkClick r:id="rId32" tooltip="Полупроводник"/>
              </a:rPr>
              <a:t>полупроводникам</a:t>
            </a:r>
            <a:r>
              <a:rPr lang="ru-RU" sz="1400" b="1" dirty="0"/>
              <a:t>. Иоффе был редактором многих научных журналов, автором ряда монографий, учебников и популярных книг, в том числе «Основные представления современной физики» (1949), «Физика полупроводников» (1957) и другие.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animEffect transition="in" filter="fade">
                                      <p:cBhvr>
                                        <p:cTn id="7" dur="2000"/>
                                        <p:tgtEl>
                                          <p:spTgt spid="2662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6627">
                                            <p:txEl>
                                              <p:pRg st="2" end="2"/>
                                            </p:txEl>
                                          </p:spTgt>
                                        </p:tgtEl>
                                        <p:attrNameLst>
                                          <p:attrName>style.visibility</p:attrName>
                                        </p:attrNameLst>
                                      </p:cBhvr>
                                      <p:to>
                                        <p:strVal val="visible"/>
                                      </p:to>
                                    </p:set>
                                    <p:animEffect transition="in" filter="fade">
                                      <p:cBhvr>
                                        <p:cTn id="10" dur="2000"/>
                                        <p:tgtEl>
                                          <p:spTgt spid="2662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6627">
                                            <p:txEl>
                                              <p:pRg st="3" end="3"/>
                                            </p:txEl>
                                          </p:spTgt>
                                        </p:tgtEl>
                                        <p:attrNameLst>
                                          <p:attrName>style.visibility</p:attrName>
                                        </p:attrNameLst>
                                      </p:cBhvr>
                                      <p:to>
                                        <p:strVal val="visible"/>
                                      </p:to>
                                    </p:set>
                                    <p:animEffect transition="in" filter="fade">
                                      <p:cBhvr>
                                        <p:cTn id="13" dur="2000"/>
                                        <p:tgtEl>
                                          <p:spTgt spid="2662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6627">
                                            <p:txEl>
                                              <p:pRg st="4" end="4"/>
                                            </p:txEl>
                                          </p:spTgt>
                                        </p:tgtEl>
                                        <p:attrNameLst>
                                          <p:attrName>style.visibility</p:attrName>
                                        </p:attrNameLst>
                                      </p:cBhvr>
                                      <p:to>
                                        <p:strVal val="visible"/>
                                      </p:to>
                                    </p:set>
                                    <p:animEffect transition="in" filter="fade">
                                      <p:cBhvr>
                                        <p:cTn id="16" dur="2000"/>
                                        <p:tgtEl>
                                          <p:spTgt spid="26627">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6627">
                                            <p:txEl>
                                              <p:pRg st="5" end="5"/>
                                            </p:txEl>
                                          </p:spTgt>
                                        </p:tgtEl>
                                        <p:attrNameLst>
                                          <p:attrName>style.visibility</p:attrName>
                                        </p:attrNameLst>
                                      </p:cBhvr>
                                      <p:to>
                                        <p:strVal val="visible"/>
                                      </p:to>
                                    </p:set>
                                    <p:animEffect transition="in" filter="fade">
                                      <p:cBhvr>
                                        <p:cTn id="19" dur="2000"/>
                                        <p:tgtEl>
                                          <p:spTgt spid="26627">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26627">
                                            <p:txEl>
                                              <p:pRg st="6" end="6"/>
                                            </p:txEl>
                                          </p:spTgt>
                                        </p:tgtEl>
                                        <p:attrNameLst>
                                          <p:attrName>style.visibility</p:attrName>
                                        </p:attrNameLst>
                                      </p:cBhvr>
                                      <p:to>
                                        <p:strVal val="visible"/>
                                      </p:to>
                                    </p:set>
                                    <p:animEffect transition="in" filter="fade">
                                      <p:cBhvr>
                                        <p:cTn id="22" dur="2000"/>
                                        <p:tgtEl>
                                          <p:spTgt spid="26627">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6627">
                                            <p:txEl>
                                              <p:pRg st="7" end="7"/>
                                            </p:txEl>
                                          </p:spTgt>
                                        </p:tgtEl>
                                        <p:attrNameLst>
                                          <p:attrName>style.visibility</p:attrName>
                                        </p:attrNameLst>
                                      </p:cBhvr>
                                      <p:to>
                                        <p:strVal val="visible"/>
                                      </p:to>
                                    </p:set>
                                    <p:animEffect transition="in" filter="fade">
                                      <p:cBhvr>
                                        <p:cTn id="25" dur="2000"/>
                                        <p:tgtEl>
                                          <p:spTgt spid="2662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vedro2-1"/>
          <p:cNvPicPr>
            <a:picLocks noChangeAspect="1" noChangeArrowheads="1"/>
          </p:cNvPicPr>
          <p:nvPr/>
        </p:nvPicPr>
        <p:blipFill>
          <a:blip r:embed="rId2"/>
          <a:srcRect/>
          <a:stretch>
            <a:fillRect/>
          </a:stretch>
        </p:blipFill>
        <p:spPr bwMode="auto">
          <a:xfrm>
            <a:off x="533400" y="2057400"/>
            <a:ext cx="2286000" cy="2971800"/>
          </a:xfrm>
          <a:prstGeom prst="rect">
            <a:avLst/>
          </a:prstGeom>
          <a:noFill/>
          <a:ln w="9525">
            <a:noFill/>
            <a:miter lim="800000"/>
            <a:headEnd/>
            <a:tailEnd/>
          </a:ln>
        </p:spPr>
      </p:pic>
      <p:sp>
        <p:nvSpPr>
          <p:cNvPr id="27651" name="Rectangle 3"/>
          <p:cNvSpPr>
            <a:spLocks noGrp="1" noChangeArrowheads="1"/>
          </p:cNvSpPr>
          <p:nvPr>
            <p:ph type="title"/>
          </p:nvPr>
        </p:nvSpPr>
        <p:spPr/>
        <p:txBody>
          <a:bodyPr/>
          <a:lstStyle/>
          <a:p>
            <a:r>
              <a:rPr lang="ru-RU" sz="4000" dirty="0"/>
              <a:t> </a:t>
            </a:r>
            <a:r>
              <a:rPr lang="ru-RU" sz="3200" b="1" dirty="0"/>
              <a:t>Термоэлектрические генераторы</a:t>
            </a:r>
          </a:p>
        </p:txBody>
      </p:sp>
      <p:sp>
        <p:nvSpPr>
          <p:cNvPr id="27652" name="Rectangle 4"/>
          <p:cNvSpPr>
            <a:spLocks noGrp="1" noChangeArrowheads="1"/>
          </p:cNvSpPr>
          <p:nvPr>
            <p:ph type="body" idx="1"/>
          </p:nvPr>
        </p:nvSpPr>
        <p:spPr>
          <a:xfrm>
            <a:off x="914400" y="1600200"/>
            <a:ext cx="7772400" cy="4495800"/>
          </a:xfrm>
        </p:spPr>
        <p:txBody>
          <a:bodyPr/>
          <a:lstStyle/>
          <a:p>
            <a:pPr lvl="4">
              <a:lnSpc>
                <a:spcPct val="90000"/>
              </a:lnSpc>
            </a:pPr>
            <a:r>
              <a:rPr lang="ru-RU" sz="1600" dirty="0">
                <a:solidFill>
                  <a:schemeClr val="tx2"/>
                </a:solidFill>
              </a:rPr>
              <a:t>А.Ф. Иоффе</a:t>
            </a:r>
            <a:r>
              <a:rPr lang="ru-RU" sz="1600" dirty="0"/>
              <a:t> впервые выдвинул идею о том , что с помощью </a:t>
            </a:r>
            <a:r>
              <a:rPr lang="ru-RU" sz="1600" dirty="0">
                <a:solidFill>
                  <a:schemeClr val="tx2"/>
                </a:solidFill>
              </a:rPr>
              <a:t>полупроводников</a:t>
            </a:r>
            <a:r>
              <a:rPr lang="ru-RU" sz="1600" dirty="0"/>
              <a:t> можно сделать серьезный и реальный шаг на </a:t>
            </a:r>
            <a:r>
              <a:rPr lang="ru-RU" sz="1600" dirty="0">
                <a:solidFill>
                  <a:schemeClr val="tx2"/>
                </a:solidFill>
              </a:rPr>
              <a:t>пути превращения</a:t>
            </a:r>
            <a:r>
              <a:rPr lang="ru-RU" sz="1600" dirty="0"/>
              <a:t> тепловой (в том числе и солнечной) энергии в электрическую.</a:t>
            </a:r>
            <a:br>
              <a:rPr lang="ru-RU" sz="1600" dirty="0"/>
            </a:br>
            <a:r>
              <a:rPr lang="ru-RU" sz="1600" dirty="0"/>
              <a:t>Первое практическое применение полупроводниковых термоэлементов было осуществлено в СССР в период Великой Отечественной войны под непосредственным руководством А.Ф. Иоффе. Это был, ныне широко известный, «партизанский котелок» - </a:t>
            </a:r>
            <a:r>
              <a:rPr lang="ru-RU" sz="1600" dirty="0" err="1"/>
              <a:t>термопреобразователь</a:t>
            </a:r>
            <a:r>
              <a:rPr lang="ru-RU" sz="1600" dirty="0"/>
              <a:t> на основе термоэлементов из </a:t>
            </a:r>
            <a:r>
              <a:rPr lang="ru-RU" sz="1600" dirty="0" err="1"/>
              <a:t>SbZn</a:t>
            </a:r>
            <a:r>
              <a:rPr lang="ru-RU" sz="1600" dirty="0"/>
              <a:t> и константа. Такое устройство, несмотря на сравнительно невысокий к.п.д. (1,5-2%), с успехом обеспечивало электропитанием ряд портативных партизанских радиостанций. Примерно в это же время в США велись работы по созданию небольших переносных </a:t>
            </a:r>
            <a:r>
              <a:rPr lang="ru-RU" sz="1600" dirty="0" err="1"/>
              <a:t>термоэлектрогенераторов</a:t>
            </a:r>
            <a:r>
              <a:rPr lang="ru-RU" sz="1600" dirty="0"/>
              <a:t> военного назначения на основе </a:t>
            </a:r>
            <a:r>
              <a:rPr lang="ru-RU" sz="1600" dirty="0" err="1"/>
              <a:t>теллуристого</a:t>
            </a:r>
            <a:r>
              <a:rPr lang="ru-RU" sz="1600" dirty="0"/>
              <a:t> свинца.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7651"/>
                                        </p:tgtEl>
                                        <p:attrNameLst>
                                          <p:attrName>style.visibility</p:attrName>
                                        </p:attrNameLst>
                                      </p:cBhvr>
                                      <p:to>
                                        <p:strVal val="visible"/>
                                      </p:to>
                                    </p:set>
                                    <p:anim calcmode="lin" valueType="num">
                                      <p:cBhvr>
                                        <p:cTn id="7" dur="500" fill="hold"/>
                                        <p:tgtEl>
                                          <p:spTgt spid="2765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651"/>
                                        </p:tgtEl>
                                        <p:attrNameLst>
                                          <p:attrName>ppt_y</p:attrName>
                                        </p:attrNameLst>
                                      </p:cBhvr>
                                      <p:tavLst>
                                        <p:tav tm="0">
                                          <p:val>
                                            <p:strVal val="#ppt_y"/>
                                          </p:val>
                                        </p:tav>
                                        <p:tav tm="100000">
                                          <p:val>
                                            <p:strVal val="#ppt_y"/>
                                          </p:val>
                                        </p:tav>
                                      </p:tavLst>
                                    </p:anim>
                                    <p:anim calcmode="lin" valueType="num">
                                      <p:cBhvr>
                                        <p:cTn id="9" dur="500" fill="hold"/>
                                        <p:tgtEl>
                                          <p:spTgt spid="2765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65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651"/>
                                        </p:tgtEl>
                                      </p:cBhvr>
                                    </p:animEffect>
                                  </p:childTnLst>
                                </p:cTn>
                              </p:par>
                              <p:par>
                                <p:cTn id="12" presetID="25" presetClass="entr" presetSubtype="0" fill="hold" grpId="0" nodeType="withEffect">
                                  <p:stCondLst>
                                    <p:cond delay="0"/>
                                  </p:stCondLst>
                                  <p:childTnLst>
                                    <p:set>
                                      <p:cBhvr>
                                        <p:cTn id="13" dur="1" fill="hold">
                                          <p:stCondLst>
                                            <p:cond delay="0"/>
                                          </p:stCondLst>
                                        </p:cTn>
                                        <p:tgtEl>
                                          <p:spTgt spid="27652">
                                            <p:txEl>
                                              <p:pRg st="0" end="0"/>
                                            </p:txEl>
                                          </p:spTgt>
                                        </p:tgtEl>
                                        <p:attrNameLst>
                                          <p:attrName>style.visibility</p:attrName>
                                        </p:attrNameLst>
                                      </p:cBhvr>
                                      <p:to>
                                        <p:strVal val="visible"/>
                                      </p:to>
                                    </p:set>
                                    <p:anim calcmode="lin" valueType="num">
                                      <p:cBhvr>
                                        <p:cTn id="14" dur="500" decel="50000" fill="hold">
                                          <p:stCondLst>
                                            <p:cond delay="0"/>
                                          </p:stCondLst>
                                        </p:cTn>
                                        <p:tgtEl>
                                          <p:spTgt spid="27652">
                                            <p:txEl>
                                              <p:pRg st="0" end="0"/>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27652">
                                            <p:txEl>
                                              <p:pRg st="0" end="0"/>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27652">
                                            <p:txEl>
                                              <p:pRg st="0" end="0"/>
                                            </p:txEl>
                                          </p:spTgt>
                                        </p:tgtEl>
                                        <p:attrNameLst>
                                          <p:attrName>ppt_w</p:attrName>
                                        </p:attrNameLst>
                                      </p:cBhvr>
                                      <p:tavLst>
                                        <p:tav tm="0">
                                          <p:val>
                                            <p:strVal val="#ppt_w*.05"/>
                                          </p:val>
                                        </p:tav>
                                        <p:tav tm="100000">
                                          <p:val>
                                            <p:strVal val="#ppt_w"/>
                                          </p:val>
                                        </p:tav>
                                      </p:tavLst>
                                    </p:anim>
                                    <p:anim calcmode="lin" valueType="num">
                                      <p:cBhvr>
                                        <p:cTn id="17" dur="1000" fill="hold"/>
                                        <p:tgtEl>
                                          <p:spTgt spid="27652">
                                            <p:txEl>
                                              <p:pRg st="0" end="0"/>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27652">
                                            <p:txEl>
                                              <p:pRg st="0" end="0"/>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27652">
                                            <p:txEl>
                                              <p:pRg st="0" end="0"/>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27652">
                                            <p:txEl>
                                              <p:pRg st="0" end="0"/>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27652">
                                            <p:txEl>
                                              <p:pRg st="0" end="0"/>
                                            </p:txEl>
                                          </p:spTgt>
                                        </p:tgtEl>
                                      </p:cBhvr>
                                    </p:animEffect>
                                  </p:childTnLst>
                                </p:cTn>
                              </p:par>
                            </p:childTnLst>
                          </p:cTn>
                        </p:par>
                        <p:par>
                          <p:cTn id="22" fill="hold">
                            <p:stCondLst>
                              <p:cond delay="1850"/>
                            </p:stCondLst>
                            <p:childTnLst>
                              <p:par>
                                <p:cTn id="23" presetID="26" presetClass="entr" presetSubtype="0" fill="hold" nodeType="afterEffect">
                                  <p:stCondLst>
                                    <p:cond delay="0"/>
                                  </p:stCondLst>
                                  <p:childTnLst>
                                    <p:set>
                                      <p:cBhvr>
                                        <p:cTn id="24" dur="1" fill="hold">
                                          <p:stCondLst>
                                            <p:cond delay="0"/>
                                          </p:stCondLst>
                                        </p:cTn>
                                        <p:tgtEl>
                                          <p:spTgt spid="27650"/>
                                        </p:tgtEl>
                                        <p:attrNameLst>
                                          <p:attrName>style.visibility</p:attrName>
                                        </p:attrNameLst>
                                      </p:cBhvr>
                                      <p:to>
                                        <p:strVal val="visible"/>
                                      </p:to>
                                    </p:set>
                                    <p:animEffect transition="in" filter="wipe(down)">
                                      <p:cBhvr>
                                        <p:cTn id="25" dur="580">
                                          <p:stCondLst>
                                            <p:cond delay="0"/>
                                          </p:stCondLst>
                                        </p:cTn>
                                        <p:tgtEl>
                                          <p:spTgt spid="27650"/>
                                        </p:tgtEl>
                                      </p:cBhvr>
                                    </p:animEffect>
                                    <p:anim calcmode="lin" valueType="num">
                                      <p:cBhvr>
                                        <p:cTn id="26" dur="1822" tmFilter="0,0; 0.14,0.36; 0.43,0.73; 0.71,0.91; 1.0,1.0">
                                          <p:stCondLst>
                                            <p:cond delay="0"/>
                                          </p:stCondLst>
                                        </p:cTn>
                                        <p:tgtEl>
                                          <p:spTgt spid="27650"/>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7650"/>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7650"/>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7650"/>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7650"/>
                                        </p:tgtEl>
                                        <p:attrNameLst>
                                          <p:attrName>ppt_y</p:attrName>
                                        </p:attrNameLst>
                                      </p:cBhvr>
                                      <p:tavLst>
                                        <p:tav tm="0" fmla="#ppt_y-sin(pi*$)/81">
                                          <p:val>
                                            <p:fltVal val="0"/>
                                          </p:val>
                                        </p:tav>
                                        <p:tav tm="100000">
                                          <p:val>
                                            <p:fltVal val="1"/>
                                          </p:val>
                                        </p:tav>
                                      </p:tavLst>
                                    </p:anim>
                                    <p:animScale>
                                      <p:cBhvr>
                                        <p:cTn id="31" dur="26">
                                          <p:stCondLst>
                                            <p:cond delay="650"/>
                                          </p:stCondLst>
                                        </p:cTn>
                                        <p:tgtEl>
                                          <p:spTgt spid="27650"/>
                                        </p:tgtEl>
                                      </p:cBhvr>
                                      <p:to x="100000" y="60000"/>
                                    </p:animScale>
                                    <p:animScale>
                                      <p:cBhvr>
                                        <p:cTn id="32" dur="166" decel="50000">
                                          <p:stCondLst>
                                            <p:cond delay="676"/>
                                          </p:stCondLst>
                                        </p:cTn>
                                        <p:tgtEl>
                                          <p:spTgt spid="27650"/>
                                        </p:tgtEl>
                                      </p:cBhvr>
                                      <p:to x="100000" y="100000"/>
                                    </p:animScale>
                                    <p:animScale>
                                      <p:cBhvr>
                                        <p:cTn id="33" dur="26">
                                          <p:stCondLst>
                                            <p:cond delay="1312"/>
                                          </p:stCondLst>
                                        </p:cTn>
                                        <p:tgtEl>
                                          <p:spTgt spid="27650"/>
                                        </p:tgtEl>
                                      </p:cBhvr>
                                      <p:to x="100000" y="80000"/>
                                    </p:animScale>
                                    <p:animScale>
                                      <p:cBhvr>
                                        <p:cTn id="34" dur="166" decel="50000">
                                          <p:stCondLst>
                                            <p:cond delay="1338"/>
                                          </p:stCondLst>
                                        </p:cTn>
                                        <p:tgtEl>
                                          <p:spTgt spid="27650"/>
                                        </p:tgtEl>
                                      </p:cBhvr>
                                      <p:to x="100000" y="100000"/>
                                    </p:animScale>
                                    <p:animScale>
                                      <p:cBhvr>
                                        <p:cTn id="35" dur="26">
                                          <p:stCondLst>
                                            <p:cond delay="1642"/>
                                          </p:stCondLst>
                                        </p:cTn>
                                        <p:tgtEl>
                                          <p:spTgt spid="27650"/>
                                        </p:tgtEl>
                                      </p:cBhvr>
                                      <p:to x="100000" y="90000"/>
                                    </p:animScale>
                                    <p:animScale>
                                      <p:cBhvr>
                                        <p:cTn id="36" dur="166" decel="50000">
                                          <p:stCondLst>
                                            <p:cond delay="1668"/>
                                          </p:stCondLst>
                                        </p:cTn>
                                        <p:tgtEl>
                                          <p:spTgt spid="27650"/>
                                        </p:tgtEl>
                                      </p:cBhvr>
                                      <p:to x="100000" y="100000"/>
                                    </p:animScale>
                                    <p:animScale>
                                      <p:cBhvr>
                                        <p:cTn id="37" dur="26">
                                          <p:stCondLst>
                                            <p:cond delay="1808"/>
                                          </p:stCondLst>
                                        </p:cTn>
                                        <p:tgtEl>
                                          <p:spTgt spid="27650"/>
                                        </p:tgtEl>
                                      </p:cBhvr>
                                      <p:to x="100000" y="95000"/>
                                    </p:animScale>
                                    <p:animScale>
                                      <p:cBhvr>
                                        <p:cTn id="38" dur="166" decel="50000">
                                          <p:stCondLst>
                                            <p:cond delay="1834"/>
                                          </p:stCondLst>
                                        </p:cTn>
                                        <p:tgtEl>
                                          <p:spTgt spid="2765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p:bldP spid="2765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descr="shema2"/>
          <p:cNvPicPr>
            <a:picLocks noChangeAspect="1" noChangeArrowheads="1"/>
          </p:cNvPicPr>
          <p:nvPr/>
        </p:nvPicPr>
        <p:blipFill>
          <a:blip r:embed="rId2"/>
          <a:srcRect/>
          <a:stretch>
            <a:fillRect/>
          </a:stretch>
        </p:blipFill>
        <p:spPr bwMode="auto">
          <a:xfrm>
            <a:off x="179388" y="4652963"/>
            <a:ext cx="2484437" cy="2052637"/>
          </a:xfrm>
          <a:prstGeom prst="rect">
            <a:avLst/>
          </a:prstGeom>
          <a:noFill/>
          <a:ln w="9525">
            <a:noFill/>
            <a:miter lim="800000"/>
            <a:headEnd/>
            <a:tailEnd/>
          </a:ln>
        </p:spPr>
      </p:pic>
      <p:pic>
        <p:nvPicPr>
          <p:cNvPr id="28677" name="Picture 5" descr="vedro1-1"/>
          <p:cNvPicPr>
            <a:picLocks noChangeAspect="1" noChangeArrowheads="1"/>
          </p:cNvPicPr>
          <p:nvPr/>
        </p:nvPicPr>
        <p:blipFill>
          <a:blip r:embed="rId3"/>
          <a:srcRect/>
          <a:stretch>
            <a:fillRect/>
          </a:stretch>
        </p:blipFill>
        <p:spPr bwMode="auto">
          <a:xfrm>
            <a:off x="0" y="1447800"/>
            <a:ext cx="1835150" cy="2708275"/>
          </a:xfrm>
          <a:prstGeom prst="rect">
            <a:avLst/>
          </a:prstGeom>
          <a:noFill/>
          <a:ln w="9525">
            <a:noFill/>
            <a:miter lim="800000"/>
            <a:headEnd/>
            <a:tailEnd/>
          </a:ln>
        </p:spPr>
      </p:pic>
      <p:sp>
        <p:nvSpPr>
          <p:cNvPr id="28674" name="Rectangle 2"/>
          <p:cNvSpPr>
            <a:spLocks noGrp="1" noChangeArrowheads="1"/>
          </p:cNvSpPr>
          <p:nvPr>
            <p:ph type="title"/>
          </p:nvPr>
        </p:nvSpPr>
        <p:spPr/>
        <p:txBody>
          <a:bodyPr/>
          <a:lstStyle/>
          <a:p>
            <a:r>
              <a:rPr lang="ru-RU" sz="4000"/>
              <a:t>Принцип действия термоэлектрического генератора </a:t>
            </a:r>
          </a:p>
        </p:txBody>
      </p:sp>
      <p:sp>
        <p:nvSpPr>
          <p:cNvPr id="28675" name="Rectangle 3"/>
          <p:cNvSpPr>
            <a:spLocks noGrp="1" noChangeArrowheads="1"/>
          </p:cNvSpPr>
          <p:nvPr>
            <p:ph type="body" idx="1"/>
          </p:nvPr>
        </p:nvSpPr>
        <p:spPr/>
        <p:txBody>
          <a:bodyPr/>
          <a:lstStyle/>
          <a:p>
            <a:r>
              <a:rPr lang="ru-RU" sz="1800"/>
              <a:t>Он заключается в появлении э.д.с. в замкнутой цепи из двух разнородных материалов, если места контактов поддерживаются при разных температурах. Эффект возникает вследствие зависимости энергии свободных электронов или “дырок” от температуры. В местах контактов различных материалов заряды переходят от проводника, где они имели более высокую энергию, в проводник с меньшей энергией зарядов. Если один контакт нагрет больше, чем другой, то разность энергий зарядов между двумя веществами больше на горячем контакте, чем на холодном, в результате чего в замкнутой цепи возникает ток. </a:t>
            </a:r>
          </a:p>
        </p:txBody>
      </p:sp>
      <p:pic>
        <p:nvPicPr>
          <p:cNvPr id="28678" name="Picture 6" descr="form1-1"/>
          <p:cNvPicPr>
            <a:picLocks noChangeAspect="1" noChangeArrowheads="1"/>
          </p:cNvPicPr>
          <p:nvPr/>
        </p:nvPicPr>
        <p:blipFill>
          <a:blip r:embed="rId4"/>
          <a:srcRect/>
          <a:stretch>
            <a:fillRect/>
          </a:stretch>
        </p:blipFill>
        <p:spPr bwMode="auto">
          <a:xfrm>
            <a:off x="6324600" y="1219200"/>
            <a:ext cx="2640013" cy="779419"/>
          </a:xfrm>
          <a:prstGeom prst="rect">
            <a:avLst/>
          </a:prstGeom>
          <a:noFill/>
          <a:ln w="9525">
            <a:noFill/>
            <a:miter lim="800000"/>
            <a:headEnd/>
            <a:tailEnd/>
          </a:ln>
        </p:spPr>
      </p:pic>
      <p:pic>
        <p:nvPicPr>
          <p:cNvPr id="28679" name="Picture 7" descr="form2"/>
          <p:cNvPicPr>
            <a:picLocks noChangeAspect="1" noChangeArrowheads="1"/>
          </p:cNvPicPr>
          <p:nvPr/>
        </p:nvPicPr>
        <p:blipFill>
          <a:blip r:embed="rId5"/>
          <a:srcRect/>
          <a:stretch>
            <a:fillRect/>
          </a:stretch>
        </p:blipFill>
        <p:spPr bwMode="auto">
          <a:xfrm>
            <a:off x="6300788" y="5589588"/>
            <a:ext cx="2232025" cy="1089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from="(-#ppt_w/2)" to="(#ppt_x)" calcmode="lin" valueType="num">
                                      <p:cBhvr>
                                        <p:cTn id="7" dur="600" fill="hold">
                                          <p:stCondLst>
                                            <p:cond delay="0"/>
                                          </p:stCondLst>
                                        </p:cTn>
                                        <p:tgtEl>
                                          <p:spTgt spid="28674"/>
                                        </p:tgtEl>
                                        <p:attrNameLst>
                                          <p:attrName>ppt_x</p:attrName>
                                        </p:attrNameLst>
                                      </p:cBhvr>
                                    </p:anim>
                                    <p:anim from="0" to="-1.0" calcmode="lin" valueType="num">
                                      <p:cBhvr>
                                        <p:cTn id="8" dur="200" decel="50000" autoRev="1" fill="hold">
                                          <p:stCondLst>
                                            <p:cond delay="600"/>
                                          </p:stCondLst>
                                        </p:cTn>
                                        <p:tgtEl>
                                          <p:spTgt spid="28674"/>
                                        </p:tgtEl>
                                        <p:attrNameLst>
                                          <p:attrName>xshear</p:attrName>
                                        </p:attrNameLst>
                                      </p:cBhvr>
                                    </p:anim>
                                    <p:animScale>
                                      <p:cBhvr>
                                        <p:cTn id="9" dur="200" decel="100000" autoRev="1" fill="hold">
                                          <p:stCondLst>
                                            <p:cond delay="600"/>
                                          </p:stCondLst>
                                        </p:cTn>
                                        <p:tgtEl>
                                          <p:spTgt spid="28674"/>
                                        </p:tgtEl>
                                      </p:cBhvr>
                                      <p:from x="100000" y="100000"/>
                                      <p:to x="80000" y="100000"/>
                                    </p:animScale>
                                    <p:anim by="(#ppt_h/3+#ppt_w*0.1)" calcmode="lin" valueType="num">
                                      <p:cBhvr additive="sum">
                                        <p:cTn id="10" dur="200" decel="100000" autoRev="1" fill="hold">
                                          <p:stCondLst>
                                            <p:cond delay="600"/>
                                          </p:stCondLst>
                                        </p:cTn>
                                        <p:tgtEl>
                                          <p:spTgt spid="28674"/>
                                        </p:tgtEl>
                                        <p:attrNameLst>
                                          <p:attrName>ppt_x</p:attrName>
                                        </p:attrNameLst>
                                      </p:cBhvr>
                                    </p:anim>
                                  </p:childTnLst>
                                </p:cTn>
                              </p:par>
                              <p:par>
                                <p:cTn id="11" presetID="15" presetClass="entr" presetSubtype="0" fill="hold" grpId="0" nodeType="withEffect">
                                  <p:stCondLst>
                                    <p:cond delay="0"/>
                                  </p:stCondLst>
                                  <p:childTnLst>
                                    <p:set>
                                      <p:cBhvr>
                                        <p:cTn id="12" dur="1" fill="hold">
                                          <p:stCondLst>
                                            <p:cond delay="0"/>
                                          </p:stCondLst>
                                        </p:cTn>
                                        <p:tgtEl>
                                          <p:spTgt spid="28675">
                                            <p:txEl>
                                              <p:pRg st="0" end="0"/>
                                            </p:txEl>
                                          </p:spTgt>
                                        </p:tgtEl>
                                        <p:attrNameLst>
                                          <p:attrName>style.visibility</p:attrName>
                                        </p:attrNameLst>
                                      </p:cBhvr>
                                      <p:to>
                                        <p:strVal val="visible"/>
                                      </p:to>
                                    </p:set>
                                    <p:anim calcmode="lin" valueType="num">
                                      <p:cBhvr>
                                        <p:cTn id="13" dur="1000" fill="hold"/>
                                        <p:tgtEl>
                                          <p:spTgt spid="28675">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28675">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2867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2867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28676"/>
                                        </p:tgtEl>
                                        <p:attrNameLst>
                                          <p:attrName>style.visibility</p:attrName>
                                        </p:attrNameLst>
                                      </p:cBhvr>
                                      <p:to>
                                        <p:strVal val="visible"/>
                                      </p:to>
                                    </p:set>
                                    <p:anim calcmode="lin" valueType="num">
                                      <p:cBhvr>
                                        <p:cTn id="21" dur="500" fill="hold"/>
                                        <p:tgtEl>
                                          <p:spTgt spid="28676"/>
                                        </p:tgtEl>
                                        <p:attrNameLst>
                                          <p:attrName>ppt_w</p:attrName>
                                        </p:attrNameLst>
                                      </p:cBhvr>
                                      <p:tavLst>
                                        <p:tav tm="0">
                                          <p:val>
                                            <p:fltVal val="0"/>
                                          </p:val>
                                        </p:tav>
                                        <p:tav tm="100000">
                                          <p:val>
                                            <p:strVal val="#ppt_w"/>
                                          </p:val>
                                        </p:tav>
                                      </p:tavLst>
                                    </p:anim>
                                    <p:anim calcmode="lin" valueType="num">
                                      <p:cBhvr>
                                        <p:cTn id="22" dur="500" fill="hold"/>
                                        <p:tgtEl>
                                          <p:spTgt spid="28676"/>
                                        </p:tgtEl>
                                        <p:attrNameLst>
                                          <p:attrName>ppt_h</p:attrName>
                                        </p:attrNameLst>
                                      </p:cBhvr>
                                      <p:tavLst>
                                        <p:tav tm="0">
                                          <p:val>
                                            <p:fltVal val="0"/>
                                          </p:val>
                                        </p:tav>
                                        <p:tav tm="100000">
                                          <p:val>
                                            <p:strVal val="#ppt_h"/>
                                          </p:val>
                                        </p:tav>
                                      </p:tavLst>
                                    </p:anim>
                                  </p:childTnLst>
                                </p:cTn>
                              </p:par>
                            </p:childTnLst>
                          </p:cTn>
                        </p:par>
                        <p:par>
                          <p:cTn id="23" fill="hold">
                            <p:stCondLst>
                              <p:cond delay="500"/>
                            </p:stCondLst>
                            <p:childTnLst>
                              <p:par>
                                <p:cTn id="24" presetID="52" presetClass="entr" presetSubtype="0" fill="hold" nodeType="afterEffect">
                                  <p:stCondLst>
                                    <p:cond delay="0"/>
                                  </p:stCondLst>
                                  <p:childTnLst>
                                    <p:set>
                                      <p:cBhvr>
                                        <p:cTn id="25" dur="1" fill="hold">
                                          <p:stCondLst>
                                            <p:cond delay="0"/>
                                          </p:stCondLst>
                                        </p:cTn>
                                        <p:tgtEl>
                                          <p:spTgt spid="28677"/>
                                        </p:tgtEl>
                                        <p:attrNameLst>
                                          <p:attrName>style.visibility</p:attrName>
                                        </p:attrNameLst>
                                      </p:cBhvr>
                                      <p:to>
                                        <p:strVal val="visible"/>
                                      </p:to>
                                    </p:set>
                                    <p:animScale>
                                      <p:cBhvr>
                                        <p:cTn id="26" dur="1000" decel="50000" fill="hold">
                                          <p:stCondLst>
                                            <p:cond delay="0"/>
                                          </p:stCondLst>
                                        </p:cTn>
                                        <p:tgtEl>
                                          <p:spTgt spid="286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28677"/>
                                        </p:tgtEl>
                                        <p:attrNameLst>
                                          <p:attrName>ppt_x</p:attrName>
                                          <p:attrName>ppt_y</p:attrName>
                                        </p:attrNameLst>
                                      </p:cBhvr>
                                    </p:animMotion>
                                    <p:animEffect transition="in" filter="fade">
                                      <p:cBhvr>
                                        <p:cTn id="28" dur="1000"/>
                                        <p:tgtEl>
                                          <p:spTgt spid="28677"/>
                                        </p:tgtEl>
                                      </p:cBhvr>
                                    </p:animEffect>
                                  </p:childTnLst>
                                </p:cTn>
                              </p:par>
                            </p:childTnLst>
                          </p:cTn>
                        </p:par>
                      </p:childTnLst>
                    </p:cTn>
                  </p:par>
                  <p:par>
                    <p:cTn id="29" fill="hold">
                      <p:stCondLst>
                        <p:cond delay="indefinite"/>
                      </p:stCondLst>
                      <p:childTnLst>
                        <p:par>
                          <p:cTn id="30" fill="hold">
                            <p:stCondLst>
                              <p:cond delay="0"/>
                            </p:stCondLst>
                            <p:childTnLst>
                              <p:par>
                                <p:cTn id="31" presetID="30" presetClass="entr" presetSubtype="0" fill="hold" nodeType="clickEffect">
                                  <p:stCondLst>
                                    <p:cond delay="0"/>
                                  </p:stCondLst>
                                  <p:childTnLst>
                                    <p:set>
                                      <p:cBhvr>
                                        <p:cTn id="32" dur="1" fill="hold">
                                          <p:stCondLst>
                                            <p:cond delay="0"/>
                                          </p:stCondLst>
                                        </p:cTn>
                                        <p:tgtEl>
                                          <p:spTgt spid="28678"/>
                                        </p:tgtEl>
                                        <p:attrNameLst>
                                          <p:attrName>style.visibility</p:attrName>
                                        </p:attrNameLst>
                                      </p:cBhvr>
                                      <p:to>
                                        <p:strVal val="visible"/>
                                      </p:to>
                                    </p:set>
                                    <p:animEffect transition="in" filter="fade">
                                      <p:cBhvr>
                                        <p:cTn id="33" dur="800" decel="100000"/>
                                        <p:tgtEl>
                                          <p:spTgt spid="28678"/>
                                        </p:tgtEl>
                                      </p:cBhvr>
                                    </p:animEffect>
                                    <p:anim calcmode="lin" valueType="num">
                                      <p:cBhvr>
                                        <p:cTn id="34" dur="800" decel="100000" fill="hold"/>
                                        <p:tgtEl>
                                          <p:spTgt spid="28678"/>
                                        </p:tgtEl>
                                        <p:attrNameLst>
                                          <p:attrName>style.rotation</p:attrName>
                                        </p:attrNameLst>
                                      </p:cBhvr>
                                      <p:tavLst>
                                        <p:tav tm="0">
                                          <p:val>
                                            <p:fltVal val="-90"/>
                                          </p:val>
                                        </p:tav>
                                        <p:tav tm="100000">
                                          <p:val>
                                            <p:fltVal val="0"/>
                                          </p:val>
                                        </p:tav>
                                      </p:tavLst>
                                    </p:anim>
                                    <p:anim calcmode="lin" valueType="num">
                                      <p:cBhvr>
                                        <p:cTn id="35" dur="800" decel="100000" fill="hold"/>
                                        <p:tgtEl>
                                          <p:spTgt spid="28678"/>
                                        </p:tgtEl>
                                        <p:attrNameLst>
                                          <p:attrName>ppt_x</p:attrName>
                                        </p:attrNameLst>
                                      </p:cBhvr>
                                      <p:tavLst>
                                        <p:tav tm="0">
                                          <p:val>
                                            <p:strVal val="#ppt_x+0.4"/>
                                          </p:val>
                                        </p:tav>
                                        <p:tav tm="100000">
                                          <p:val>
                                            <p:strVal val="#ppt_x-0.05"/>
                                          </p:val>
                                        </p:tav>
                                      </p:tavLst>
                                    </p:anim>
                                    <p:anim calcmode="lin" valueType="num">
                                      <p:cBhvr>
                                        <p:cTn id="36" dur="800" decel="100000" fill="hold"/>
                                        <p:tgtEl>
                                          <p:spTgt spid="28678"/>
                                        </p:tgtEl>
                                        <p:attrNameLst>
                                          <p:attrName>ppt_y</p:attrName>
                                        </p:attrNameLst>
                                      </p:cBhvr>
                                      <p:tavLst>
                                        <p:tav tm="0">
                                          <p:val>
                                            <p:strVal val="#ppt_y-0.4"/>
                                          </p:val>
                                        </p:tav>
                                        <p:tav tm="100000">
                                          <p:val>
                                            <p:strVal val="#ppt_y+0.1"/>
                                          </p:val>
                                        </p:tav>
                                      </p:tavLst>
                                    </p:anim>
                                    <p:anim calcmode="lin" valueType="num">
                                      <p:cBhvr>
                                        <p:cTn id="37" dur="200" accel="100000" fill="hold">
                                          <p:stCondLst>
                                            <p:cond delay="800"/>
                                          </p:stCondLst>
                                        </p:cTn>
                                        <p:tgtEl>
                                          <p:spTgt spid="28678"/>
                                        </p:tgtEl>
                                        <p:attrNameLst>
                                          <p:attrName>ppt_x</p:attrName>
                                        </p:attrNameLst>
                                      </p:cBhvr>
                                      <p:tavLst>
                                        <p:tav tm="0">
                                          <p:val>
                                            <p:strVal val="#ppt_x-0.05"/>
                                          </p:val>
                                        </p:tav>
                                        <p:tav tm="100000">
                                          <p:val>
                                            <p:strVal val="#ppt_x"/>
                                          </p:val>
                                        </p:tav>
                                      </p:tavLst>
                                    </p:anim>
                                    <p:anim calcmode="lin" valueType="num">
                                      <p:cBhvr>
                                        <p:cTn id="38" dur="200" accel="100000" fill="hold">
                                          <p:stCondLst>
                                            <p:cond delay="800"/>
                                          </p:stCondLst>
                                        </p:cTn>
                                        <p:tgtEl>
                                          <p:spTgt spid="28678"/>
                                        </p:tgtEl>
                                        <p:attrNameLst>
                                          <p:attrName>ppt_y</p:attrName>
                                        </p:attrNameLst>
                                      </p:cBhvr>
                                      <p:tavLst>
                                        <p:tav tm="0">
                                          <p:val>
                                            <p:strVal val="#ppt_y+0.1"/>
                                          </p:val>
                                        </p:tav>
                                        <p:tav tm="100000">
                                          <p:val>
                                            <p:strVal val="#ppt_y"/>
                                          </p:val>
                                        </p:tav>
                                      </p:tavLst>
                                    </p:anim>
                                  </p:childTnLst>
                                </p:cTn>
                              </p:par>
                              <p:par>
                                <p:cTn id="39" presetID="30" presetClass="entr" presetSubtype="0" fill="hold" nodeType="withEffect">
                                  <p:stCondLst>
                                    <p:cond delay="0"/>
                                  </p:stCondLst>
                                  <p:childTnLst>
                                    <p:set>
                                      <p:cBhvr>
                                        <p:cTn id="40" dur="1" fill="hold">
                                          <p:stCondLst>
                                            <p:cond delay="0"/>
                                          </p:stCondLst>
                                        </p:cTn>
                                        <p:tgtEl>
                                          <p:spTgt spid="28679"/>
                                        </p:tgtEl>
                                        <p:attrNameLst>
                                          <p:attrName>style.visibility</p:attrName>
                                        </p:attrNameLst>
                                      </p:cBhvr>
                                      <p:to>
                                        <p:strVal val="visible"/>
                                      </p:to>
                                    </p:set>
                                    <p:animEffect transition="in" filter="fade">
                                      <p:cBhvr>
                                        <p:cTn id="41" dur="800" decel="100000"/>
                                        <p:tgtEl>
                                          <p:spTgt spid="28679"/>
                                        </p:tgtEl>
                                      </p:cBhvr>
                                    </p:animEffect>
                                    <p:anim calcmode="lin" valueType="num">
                                      <p:cBhvr>
                                        <p:cTn id="42" dur="800" decel="100000" fill="hold"/>
                                        <p:tgtEl>
                                          <p:spTgt spid="28679"/>
                                        </p:tgtEl>
                                        <p:attrNameLst>
                                          <p:attrName>style.rotation</p:attrName>
                                        </p:attrNameLst>
                                      </p:cBhvr>
                                      <p:tavLst>
                                        <p:tav tm="0">
                                          <p:val>
                                            <p:fltVal val="-90"/>
                                          </p:val>
                                        </p:tav>
                                        <p:tav tm="100000">
                                          <p:val>
                                            <p:fltVal val="0"/>
                                          </p:val>
                                        </p:tav>
                                      </p:tavLst>
                                    </p:anim>
                                    <p:anim calcmode="lin" valueType="num">
                                      <p:cBhvr>
                                        <p:cTn id="43" dur="800" decel="100000" fill="hold"/>
                                        <p:tgtEl>
                                          <p:spTgt spid="28679"/>
                                        </p:tgtEl>
                                        <p:attrNameLst>
                                          <p:attrName>ppt_x</p:attrName>
                                        </p:attrNameLst>
                                      </p:cBhvr>
                                      <p:tavLst>
                                        <p:tav tm="0">
                                          <p:val>
                                            <p:strVal val="#ppt_x+0.4"/>
                                          </p:val>
                                        </p:tav>
                                        <p:tav tm="100000">
                                          <p:val>
                                            <p:strVal val="#ppt_x-0.05"/>
                                          </p:val>
                                        </p:tav>
                                      </p:tavLst>
                                    </p:anim>
                                    <p:anim calcmode="lin" valueType="num">
                                      <p:cBhvr>
                                        <p:cTn id="44" dur="800" decel="100000" fill="hold"/>
                                        <p:tgtEl>
                                          <p:spTgt spid="28679"/>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28679"/>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2867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Vedro-01"/>
          <p:cNvPicPr>
            <a:picLocks noChangeAspect="1" noChangeArrowheads="1"/>
          </p:cNvPicPr>
          <p:nvPr/>
        </p:nvPicPr>
        <p:blipFill>
          <a:blip r:embed="rId2"/>
          <a:srcRect/>
          <a:stretch>
            <a:fillRect/>
          </a:stretch>
        </p:blipFill>
        <p:spPr bwMode="auto">
          <a:xfrm>
            <a:off x="6419850" y="2619375"/>
            <a:ext cx="2724150" cy="4238625"/>
          </a:xfrm>
          <a:prstGeom prst="rect">
            <a:avLst/>
          </a:prstGeom>
          <a:noFill/>
          <a:ln w="9525">
            <a:noFill/>
            <a:miter lim="800000"/>
            <a:headEnd/>
            <a:tailEnd/>
          </a:ln>
        </p:spPr>
      </p:pic>
      <p:sp>
        <p:nvSpPr>
          <p:cNvPr id="29699" name="Rectangle 3"/>
          <p:cNvSpPr>
            <a:spLocks noGrp="1" noChangeArrowheads="1"/>
          </p:cNvSpPr>
          <p:nvPr>
            <p:ph type="title"/>
          </p:nvPr>
        </p:nvSpPr>
        <p:spPr/>
        <p:txBody>
          <a:bodyPr/>
          <a:lstStyle/>
          <a:p>
            <a:r>
              <a:rPr lang="ru-RU"/>
              <a:t>«Партизанский котелок»</a:t>
            </a:r>
          </a:p>
        </p:txBody>
      </p:sp>
      <p:sp>
        <p:nvSpPr>
          <p:cNvPr id="29700" name="Rectangle 4"/>
          <p:cNvSpPr>
            <a:spLocks noGrp="1" noChangeArrowheads="1"/>
          </p:cNvSpPr>
          <p:nvPr>
            <p:ph type="body" idx="1"/>
          </p:nvPr>
        </p:nvSpPr>
        <p:spPr/>
        <p:txBody>
          <a:bodyPr/>
          <a:lstStyle/>
          <a:p>
            <a:pPr>
              <a:lnSpc>
                <a:spcPct val="90000"/>
              </a:lnSpc>
            </a:pPr>
            <a:r>
              <a:rPr lang="ru-RU" sz="2400"/>
              <a:t>ТЕХНИЧЕСКИЕ ХАРАКТЕРИСТИКИ:</a:t>
            </a:r>
            <a:br>
              <a:rPr lang="ru-RU" sz="2400"/>
            </a:br>
            <a:r>
              <a:rPr lang="ru-RU" sz="2400"/>
              <a:t>Электрическая мощность при</a:t>
            </a:r>
            <a:br>
              <a:rPr lang="ru-RU" sz="2400"/>
            </a:br>
            <a:r>
              <a:rPr lang="ru-RU" sz="2400"/>
              <a:t>напряжении на нагрузке 12 В, Вт...................................12</a:t>
            </a:r>
            <a:br>
              <a:rPr lang="ru-RU" sz="2400"/>
            </a:br>
            <a:r>
              <a:rPr lang="ru-RU" sz="2400"/>
              <a:t>Время приведения в действие, ч, не более.....................0,3</a:t>
            </a:r>
            <a:br>
              <a:rPr lang="ru-RU" sz="2400"/>
            </a:br>
            <a:r>
              <a:rPr lang="ru-RU" sz="2400"/>
              <a:t>Масса, кг.................................5</a:t>
            </a:r>
            <a:br>
              <a:rPr lang="ru-RU" sz="2400"/>
            </a:br>
            <a:r>
              <a:rPr lang="ru-RU" sz="2400"/>
              <a:t>Габаритные размеры, мм..................................230х250х240</a:t>
            </a:r>
            <a:br>
              <a:rPr lang="ru-RU" sz="2400"/>
            </a:br>
            <a:r>
              <a:rPr lang="ru-RU" sz="2400"/>
              <a:t/>
            </a:r>
            <a:br>
              <a:rPr lang="ru-RU" sz="2400"/>
            </a:br>
            <a:endParaRPr lang="ru-RU"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9699"/>
                                        </p:tgtEl>
                                        <p:attrNameLst>
                                          <p:attrName>style.visibility</p:attrName>
                                        </p:attrNameLst>
                                      </p:cBhvr>
                                      <p:to>
                                        <p:strVal val="visible"/>
                                      </p:to>
                                    </p:set>
                                    <p:set>
                                      <p:cBhvr>
                                        <p:cTn id="7" dur="455" fill="hold">
                                          <p:stCondLst>
                                            <p:cond delay="0"/>
                                          </p:stCondLst>
                                        </p:cTn>
                                        <p:tgtEl>
                                          <p:spTgt spid="29699"/>
                                        </p:tgtEl>
                                        <p:attrNameLst>
                                          <p:attrName>style.rotation</p:attrName>
                                        </p:attrNameLst>
                                      </p:cBhvr>
                                      <p:to>
                                        <p:strVal val="-45.0"/>
                                      </p:to>
                                    </p:set>
                                    <p:anim calcmode="lin" valueType="num">
                                      <p:cBhvr>
                                        <p:cTn id="8" dur="455" fill="hold">
                                          <p:stCondLst>
                                            <p:cond delay="455"/>
                                          </p:stCondLst>
                                        </p:cTn>
                                        <p:tgtEl>
                                          <p:spTgt spid="29699"/>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9699"/>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9699"/>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9699"/>
                                        </p:tgtEl>
                                        <p:attrNameLst>
                                          <p:attrName>ppt_y</p:attrName>
                                        </p:attrNameLst>
                                      </p:cBhvr>
                                      <p:tavLst>
                                        <p:tav tm="0">
                                          <p:val>
                                            <p:strVal val="#ppt_y-(0.354*#ppt_w-0.172*#ppt_h)"/>
                                          </p:val>
                                        </p:tav>
                                        <p:tav tm="100000">
                                          <p:val>
                                            <p:strVal val="#ppt_y"/>
                                          </p:val>
                                        </p:tav>
                                      </p:tavLst>
                                    </p:anim>
                                  </p:childTnLst>
                                </p:cTn>
                              </p:par>
                              <p:par>
                                <p:cTn id="12" presetID="52" presetClass="entr" presetSubtype="0" fill="hold" nodeType="withEffect">
                                  <p:stCondLst>
                                    <p:cond delay="0"/>
                                  </p:stCondLst>
                                  <p:childTnLst>
                                    <p:set>
                                      <p:cBhvr>
                                        <p:cTn id="13" dur="1" fill="hold">
                                          <p:stCondLst>
                                            <p:cond delay="0"/>
                                          </p:stCondLst>
                                        </p:cTn>
                                        <p:tgtEl>
                                          <p:spTgt spid="29698"/>
                                        </p:tgtEl>
                                        <p:attrNameLst>
                                          <p:attrName>style.visibility</p:attrName>
                                        </p:attrNameLst>
                                      </p:cBhvr>
                                      <p:to>
                                        <p:strVal val="visible"/>
                                      </p:to>
                                    </p:set>
                                    <p:animScale>
                                      <p:cBhvr>
                                        <p:cTn id="14" dur="1000" decel="50000" fill="hold">
                                          <p:stCondLst>
                                            <p:cond delay="0"/>
                                          </p:stCondLst>
                                        </p:cTn>
                                        <p:tgtEl>
                                          <p:spTgt spid="296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9698"/>
                                        </p:tgtEl>
                                        <p:attrNameLst>
                                          <p:attrName>ppt_x</p:attrName>
                                          <p:attrName>ppt_y</p:attrName>
                                        </p:attrNameLst>
                                      </p:cBhvr>
                                    </p:animMotion>
                                    <p:animEffect transition="in" filter="fade">
                                      <p:cBhvr>
                                        <p:cTn id="16" dur="1000"/>
                                        <p:tgtEl>
                                          <p:spTgt spid="29698"/>
                                        </p:tgtEl>
                                      </p:cBhvr>
                                    </p:animEffec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29700">
                                            <p:txEl>
                                              <p:pRg st="0" end="0"/>
                                            </p:txEl>
                                          </p:spTgt>
                                        </p:tgtEl>
                                        <p:attrNameLst>
                                          <p:attrName>style.visibility</p:attrName>
                                        </p:attrNameLst>
                                      </p:cBhvr>
                                      <p:to>
                                        <p:strVal val="visible"/>
                                      </p:to>
                                    </p:set>
                                    <p:anim calcmode="discrete" valueType="clr">
                                      <p:cBhvr override="childStyle">
                                        <p:cTn id="21" dur="80"/>
                                        <p:tgtEl>
                                          <p:spTgt spid="2970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9700">
                                            <p:txEl>
                                              <p:pRg st="0" end="0"/>
                                            </p:txEl>
                                          </p:spTgt>
                                        </p:tgtEl>
                                        <p:attrNameLst>
                                          <p:attrName>fillcolor</p:attrName>
                                        </p:attrNameLst>
                                      </p:cBhvr>
                                      <p:tavLst>
                                        <p:tav tm="0">
                                          <p:val>
                                            <p:clrVal>
                                              <a:schemeClr val="accent2"/>
                                            </p:clrVal>
                                          </p:val>
                                        </p:tav>
                                        <p:tav tm="50000">
                                          <p:val>
                                            <p:clrVal>
                                              <a:schemeClr val="hlink"/>
                                            </p:clrVal>
                                          </p:val>
                                        </p:tav>
                                      </p:tavLst>
                                    </p:anim>
                                    <p:set>
                                      <p:cBhvr>
                                        <p:cTn id="23" dur="80"/>
                                        <p:tgtEl>
                                          <p:spTgt spid="29700">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P spid="29700"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endParaRPr lang="ru-RU"/>
          </a:p>
        </p:txBody>
      </p:sp>
      <p:sp>
        <p:nvSpPr>
          <p:cNvPr id="30723" name="Rectangle 3"/>
          <p:cNvSpPr>
            <a:spLocks noGrp="1" noChangeArrowheads="1"/>
          </p:cNvSpPr>
          <p:nvPr>
            <p:ph type="body" idx="1"/>
          </p:nvPr>
        </p:nvSpPr>
        <p:spPr>
          <a:xfrm>
            <a:off x="685800" y="152400"/>
            <a:ext cx="7772400" cy="5943600"/>
          </a:xfrm>
        </p:spPr>
        <p:txBody>
          <a:bodyPr/>
          <a:lstStyle/>
          <a:p>
            <a:pPr>
              <a:lnSpc>
                <a:spcPct val="80000"/>
              </a:lnSpc>
            </a:pPr>
            <a:r>
              <a:rPr lang="ru-RU" sz="1800" dirty="0">
                <a:solidFill>
                  <a:srgbClr val="3366FF"/>
                </a:solidFill>
              </a:rPr>
              <a:t>В условиях, удаленных от постоянного электроснабжения, генератор может быть использован для:</a:t>
            </a:r>
            <a:br>
              <a:rPr lang="ru-RU" sz="1800" dirty="0">
                <a:solidFill>
                  <a:srgbClr val="3366FF"/>
                </a:solidFill>
              </a:rPr>
            </a:br>
            <a:r>
              <a:rPr lang="ru-RU" sz="1800" dirty="0">
                <a:solidFill>
                  <a:srgbClr val="3366FF"/>
                </a:solidFill>
              </a:rPr>
              <a:t/>
            </a:r>
            <a:br>
              <a:rPr lang="ru-RU" sz="1800" dirty="0">
                <a:solidFill>
                  <a:srgbClr val="3366FF"/>
                </a:solidFill>
              </a:rPr>
            </a:br>
            <a:r>
              <a:rPr lang="ru-RU" sz="1800" dirty="0">
                <a:solidFill>
                  <a:srgbClr val="3366FF"/>
                </a:solidFill>
              </a:rPr>
              <a:t>1. ПОДЗАРЯДКИ АККУМУЛЯТОРОВ мобильного телефона, радиостанции, видеокамеры, эхолота, навигатора, ноутбука, автомобиля.</a:t>
            </a:r>
            <a:br>
              <a:rPr lang="ru-RU" sz="1800" dirty="0">
                <a:solidFill>
                  <a:srgbClr val="3366FF"/>
                </a:solidFill>
              </a:rPr>
            </a:br>
            <a:r>
              <a:rPr lang="ru-RU" sz="1800" dirty="0">
                <a:solidFill>
                  <a:srgbClr val="3366FF"/>
                </a:solidFill>
              </a:rPr>
              <a:t>2. ОБЕСПЕЧЕНИЯ ЭЛЕКТРОЭНЕРГИЕЙ МАЛОМОЩНЫХ ПОТРЕБИТЕЛЕЙ - радиоприемника, магнитофона, миникомпьютера, телевизора.</a:t>
            </a:r>
            <a:br>
              <a:rPr lang="ru-RU" sz="1800" dirty="0">
                <a:solidFill>
                  <a:srgbClr val="3366FF"/>
                </a:solidFill>
              </a:rPr>
            </a:br>
            <a:r>
              <a:rPr lang="ru-RU" sz="1800" dirty="0">
                <a:solidFill>
                  <a:srgbClr val="3366FF"/>
                </a:solidFill>
              </a:rPr>
              <a:t>3. ЛОКАЛЬНОГО ОСВЕЩЕНИЯ</a:t>
            </a:r>
            <a:br>
              <a:rPr lang="ru-RU" sz="1800" dirty="0">
                <a:solidFill>
                  <a:srgbClr val="3366FF"/>
                </a:solidFill>
              </a:rPr>
            </a:br>
            <a:r>
              <a:rPr lang="ru-RU" sz="1800" dirty="0">
                <a:solidFill>
                  <a:srgbClr val="3366FF"/>
                </a:solidFill>
              </a:rPr>
              <a:t/>
            </a:r>
            <a:br>
              <a:rPr lang="ru-RU" sz="1800" dirty="0">
                <a:solidFill>
                  <a:srgbClr val="3366FF"/>
                </a:solidFill>
              </a:rPr>
            </a:br>
            <a:r>
              <a:rPr lang="ru-RU" sz="1800" dirty="0">
                <a:solidFill>
                  <a:srgbClr val="3366FF"/>
                </a:solidFill>
              </a:rPr>
              <a:t>ИСТОЧНИКАМИ ТЕПЛА МОГУТ СЛУЖИТЬ газовая или бензиновая горелка, керогаз, примус, печь с конфорками, угли костра и любые другие источники с открытым пламенем.</a:t>
            </a:r>
            <a:br>
              <a:rPr lang="ru-RU" sz="1800" dirty="0">
                <a:solidFill>
                  <a:srgbClr val="3366FF"/>
                </a:solidFill>
              </a:rPr>
            </a:br>
            <a:r>
              <a:rPr lang="ru-RU" sz="1800" dirty="0">
                <a:solidFill>
                  <a:srgbClr val="3366FF"/>
                </a:solidFill>
              </a:rPr>
              <a:t/>
            </a:r>
            <a:br>
              <a:rPr lang="ru-RU" sz="1800" dirty="0">
                <a:solidFill>
                  <a:srgbClr val="3366FF"/>
                </a:solidFill>
              </a:rPr>
            </a:br>
            <a:r>
              <a:rPr lang="ru-RU" sz="1800" dirty="0">
                <a:solidFill>
                  <a:srgbClr val="3366FF"/>
                </a:solidFill>
              </a:rPr>
              <a:t>УСЛОВИЯ ЭКСПЛУАТАЦИИ:</a:t>
            </a:r>
            <a:br>
              <a:rPr lang="ru-RU" sz="1800" dirty="0">
                <a:solidFill>
                  <a:srgbClr val="3366FF"/>
                </a:solidFill>
              </a:rPr>
            </a:br>
            <a:r>
              <a:rPr lang="ru-RU" sz="1800" dirty="0">
                <a:solidFill>
                  <a:srgbClr val="3366FF"/>
                </a:solidFill>
              </a:rPr>
              <a:t>- на открытом воздухе и в помещении, при температуре от -45 до +45оС;</a:t>
            </a:r>
            <a:br>
              <a:rPr lang="ru-RU" sz="1800" dirty="0">
                <a:solidFill>
                  <a:srgbClr val="3366FF"/>
                </a:solidFill>
              </a:rPr>
            </a:br>
            <a:r>
              <a:rPr lang="ru-RU" sz="1800" dirty="0">
                <a:solidFill>
                  <a:srgbClr val="3366FF"/>
                </a:solidFill>
              </a:rPr>
              <a:t>- не боится короткого замыкания и работы без нагрузки;</a:t>
            </a:r>
            <a:br>
              <a:rPr lang="ru-RU" sz="1800" dirty="0">
                <a:solidFill>
                  <a:srgbClr val="3366FF"/>
                </a:solidFill>
              </a:rPr>
            </a:br>
            <a:r>
              <a:rPr lang="ru-RU" sz="1800" dirty="0">
                <a:solidFill>
                  <a:srgbClr val="3366FF"/>
                </a:solidFill>
              </a:rPr>
              <a:t>- сроки эксплуатации, при соблюдении инструкции и аккуратном обращении, не ограничены;</a:t>
            </a:r>
            <a:br>
              <a:rPr lang="ru-RU" sz="1800" dirty="0">
                <a:solidFill>
                  <a:srgbClr val="3366FF"/>
                </a:solidFill>
              </a:rPr>
            </a:br>
            <a:r>
              <a:rPr lang="ru-RU" sz="1800" dirty="0">
                <a:solidFill>
                  <a:srgbClr val="3366FF"/>
                </a:solidFill>
              </a:rPr>
              <a:t>- кипяченую воду из генератора допускается использовать для приготовления пищи.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fade">
                                      <p:cBhvr>
                                        <p:cTn id="7" dur="2000"/>
                                        <p:tgtEl>
                                          <p:spTgt spid="30723">
                                            <p:txEl>
                                              <p:pRg st="0" end="0"/>
                                            </p:txEl>
                                          </p:spTgt>
                                        </p:tgtEl>
                                      </p:cBhvr>
                                    </p:animEffect>
                                    <p:anim calcmode="lin" valueType="num">
                                      <p:cBhvr>
                                        <p:cTn id="8" dur="2000" fill="hold"/>
                                        <p:tgtEl>
                                          <p:spTgt spid="3072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072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072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Котелок"/>
          <p:cNvPicPr>
            <a:picLocks noChangeAspect="1" noChangeArrowheads="1"/>
          </p:cNvPicPr>
          <p:nvPr/>
        </p:nvPicPr>
        <p:blipFill>
          <a:blip r:embed="rId2"/>
          <a:srcRect/>
          <a:stretch>
            <a:fillRect/>
          </a:stretch>
        </p:blipFill>
        <p:spPr bwMode="auto">
          <a:xfrm>
            <a:off x="2195513" y="908050"/>
            <a:ext cx="4229100" cy="3722688"/>
          </a:xfrm>
          <a:prstGeom prst="rect">
            <a:avLst/>
          </a:prstGeom>
          <a:noFill/>
          <a:ln w="9525">
            <a:noFill/>
            <a:miter lim="800000"/>
            <a:headEnd/>
            <a:tailEnd/>
          </a:ln>
        </p:spPr>
      </p:pic>
      <p:sp>
        <p:nvSpPr>
          <p:cNvPr id="31747" name="Rectangle 3"/>
          <p:cNvSpPr>
            <a:spLocks noGrp="1" noChangeArrowheads="1"/>
          </p:cNvSpPr>
          <p:nvPr>
            <p:ph type="title"/>
          </p:nvPr>
        </p:nvSpPr>
        <p:spPr/>
        <p:txBody>
          <a:bodyPr/>
          <a:lstStyle/>
          <a:p>
            <a:r>
              <a:rPr lang="ru-RU" sz="2000" b="1">
                <a:solidFill>
                  <a:srgbClr val="3366FF"/>
                </a:solidFill>
              </a:rPr>
              <a:t>ГЕНЕРАТОРЫ ТЕРМОЭЛЕКТРИЧЕСКИЕ</a:t>
            </a:r>
            <a:br>
              <a:rPr lang="ru-RU" sz="2000" b="1">
                <a:solidFill>
                  <a:srgbClr val="3366FF"/>
                </a:solidFill>
              </a:rPr>
            </a:br>
            <a:r>
              <a:rPr lang="ru-RU" sz="2000" b="1">
                <a:solidFill>
                  <a:srgbClr val="3366FF"/>
                </a:solidFill>
              </a:rPr>
              <a:t>УНИВЕРСАЛЬНЫЕ</a:t>
            </a:r>
          </a:p>
        </p:txBody>
      </p:sp>
      <p:sp>
        <p:nvSpPr>
          <p:cNvPr id="31748" name="Rectangle 4"/>
          <p:cNvSpPr>
            <a:spLocks noGrp="1" noChangeArrowheads="1"/>
          </p:cNvSpPr>
          <p:nvPr>
            <p:ph type="body" idx="1"/>
          </p:nvPr>
        </p:nvSpPr>
        <p:spPr/>
        <p:txBody>
          <a:bodyPr/>
          <a:lstStyle/>
          <a:p>
            <a:pPr>
              <a:lnSpc>
                <a:spcPct val="80000"/>
              </a:lnSpc>
              <a:buFontTx/>
              <a:buNone/>
            </a:pPr>
            <a:endParaRPr lang="ru-RU" sz="1800"/>
          </a:p>
          <a:p>
            <a:pPr>
              <a:lnSpc>
                <a:spcPct val="80000"/>
              </a:lnSpc>
            </a:pPr>
            <a:endParaRPr lang="ru-RU" sz="1800"/>
          </a:p>
          <a:p>
            <a:pPr>
              <a:lnSpc>
                <a:spcPct val="80000"/>
              </a:lnSpc>
            </a:pPr>
            <a:endParaRPr lang="ru-RU" sz="1800"/>
          </a:p>
          <a:p>
            <a:pPr>
              <a:lnSpc>
                <a:spcPct val="80000"/>
              </a:lnSpc>
            </a:pPr>
            <a:endParaRPr lang="ru-RU" sz="1800"/>
          </a:p>
          <a:p>
            <a:pPr>
              <a:lnSpc>
                <a:spcPct val="80000"/>
              </a:lnSpc>
              <a:buFontTx/>
              <a:buNone/>
            </a:pPr>
            <a:r>
              <a:rPr lang="ru-RU" sz="1800"/>
              <a:t>  </a:t>
            </a:r>
          </a:p>
          <a:p>
            <a:pPr>
              <a:lnSpc>
                <a:spcPct val="80000"/>
              </a:lnSpc>
            </a:pPr>
            <a:endParaRPr lang="ru-RU" sz="1800"/>
          </a:p>
          <a:p>
            <a:pPr>
              <a:lnSpc>
                <a:spcPct val="80000"/>
              </a:lnSpc>
            </a:pPr>
            <a:endParaRPr lang="ru-RU" sz="1800"/>
          </a:p>
          <a:p>
            <a:pPr>
              <a:lnSpc>
                <a:spcPct val="80000"/>
              </a:lnSpc>
            </a:pPr>
            <a:endParaRPr lang="ru-RU" sz="1800"/>
          </a:p>
          <a:p>
            <a:pPr>
              <a:lnSpc>
                <a:spcPct val="80000"/>
              </a:lnSpc>
            </a:pPr>
            <a:endParaRPr lang="ru-RU" sz="1800"/>
          </a:p>
          <a:p>
            <a:pPr>
              <a:lnSpc>
                <a:spcPct val="80000"/>
              </a:lnSpc>
            </a:pPr>
            <a:endParaRPr lang="ru-RU" sz="1800"/>
          </a:p>
          <a:p>
            <a:pPr>
              <a:lnSpc>
                <a:spcPct val="80000"/>
              </a:lnSpc>
            </a:pPr>
            <a:r>
              <a:rPr lang="ru-RU" sz="1800"/>
              <a:t>1- батарея термоэлектрическая;  2 – основание;  3 – болт стяжной;  4 – пружина плоская;  5 – электроизолятор;  6 – емкость для воды;  7 – колодка клемная;  8 – крышка;  9 – ручка;  10 – экран.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500" fill="hold"/>
                                        <p:tgtEl>
                                          <p:spTgt spid="31747"/>
                                        </p:tgtEl>
                                        <p:attrNameLst>
                                          <p:attrName>ppt_w</p:attrName>
                                        </p:attrNameLst>
                                      </p:cBhvr>
                                      <p:tavLst>
                                        <p:tav tm="0">
                                          <p:val>
                                            <p:fltVal val="0"/>
                                          </p:val>
                                        </p:tav>
                                        <p:tav tm="100000">
                                          <p:val>
                                            <p:strVal val="#ppt_w"/>
                                          </p:val>
                                        </p:tav>
                                      </p:tavLst>
                                    </p:anim>
                                    <p:anim calcmode="lin" valueType="num">
                                      <p:cBhvr>
                                        <p:cTn id="8" dur="500" fill="hold"/>
                                        <p:tgtEl>
                                          <p:spTgt spid="31747"/>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1746"/>
                                        </p:tgtEl>
                                        <p:attrNameLst>
                                          <p:attrName>style.visibility</p:attrName>
                                        </p:attrNameLst>
                                      </p:cBhvr>
                                      <p:to>
                                        <p:strVal val="visible"/>
                                      </p:to>
                                    </p:set>
                                    <p:anim calcmode="lin" valueType="num">
                                      <p:cBhvr>
                                        <p:cTn id="11" dur="500" fill="hold"/>
                                        <p:tgtEl>
                                          <p:spTgt spid="31746"/>
                                        </p:tgtEl>
                                        <p:attrNameLst>
                                          <p:attrName>ppt_w</p:attrName>
                                        </p:attrNameLst>
                                      </p:cBhvr>
                                      <p:tavLst>
                                        <p:tav tm="0">
                                          <p:val>
                                            <p:fltVal val="0"/>
                                          </p:val>
                                        </p:tav>
                                        <p:tav tm="100000">
                                          <p:val>
                                            <p:strVal val="#ppt_w"/>
                                          </p:val>
                                        </p:tav>
                                      </p:tavLst>
                                    </p:anim>
                                    <p:anim calcmode="lin" valueType="num">
                                      <p:cBhvr>
                                        <p:cTn id="12" dur="500" fill="hold"/>
                                        <p:tgtEl>
                                          <p:spTgt spid="31746"/>
                                        </p:tgtEl>
                                        <p:attrNameLst>
                                          <p:attrName>ppt_h</p:attrName>
                                        </p:attrNameLst>
                                      </p:cBhvr>
                                      <p:tavLst>
                                        <p:tav tm="0">
                                          <p:val>
                                            <p:fltVal val="0"/>
                                          </p:val>
                                        </p:tav>
                                        <p:tav tm="100000">
                                          <p:val>
                                            <p:strVal val="#ppt_h"/>
                                          </p:val>
                                        </p:tav>
                                      </p:tavLst>
                                    </p:anim>
                                  </p:childTnLst>
                                </p:cTn>
                              </p:par>
                            </p:childTnLst>
                          </p:cTn>
                        </p:par>
                        <p:par>
                          <p:cTn id="13" fill="hold">
                            <p:stCondLst>
                              <p:cond delay="500"/>
                            </p:stCondLst>
                            <p:childTnLst>
                              <p:par>
                                <p:cTn id="14" presetID="27" presetClass="entr" presetSubtype="0" fill="hold" grpId="0" nodeType="afterEffect">
                                  <p:stCondLst>
                                    <p:cond delay="0"/>
                                  </p:stCondLst>
                                  <p:iterate type="lt">
                                    <p:tmPct val="50000"/>
                                  </p:iterate>
                                  <p:childTnLst>
                                    <p:set>
                                      <p:cBhvr>
                                        <p:cTn id="15" dur="1" fill="hold">
                                          <p:stCondLst>
                                            <p:cond delay="0"/>
                                          </p:stCondLst>
                                        </p:cTn>
                                        <p:tgtEl>
                                          <p:spTgt spid="31748">
                                            <p:txEl>
                                              <p:pRg st="4" end="4"/>
                                            </p:txEl>
                                          </p:spTgt>
                                        </p:tgtEl>
                                        <p:attrNameLst>
                                          <p:attrName>style.visibility</p:attrName>
                                        </p:attrNameLst>
                                      </p:cBhvr>
                                      <p:to>
                                        <p:strVal val="visible"/>
                                      </p:to>
                                    </p:set>
                                    <p:anim calcmode="discrete" valueType="clr">
                                      <p:cBhvr override="childStyle">
                                        <p:cTn id="16" dur="80"/>
                                        <p:tgtEl>
                                          <p:spTgt spid="31748">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1748">
                                            <p:txEl>
                                              <p:pRg st="4" end="4"/>
                                            </p:txEl>
                                          </p:spTgt>
                                        </p:tgtEl>
                                        <p:attrNameLst>
                                          <p:attrName>fillcolor</p:attrName>
                                        </p:attrNameLst>
                                      </p:cBhvr>
                                      <p:tavLst>
                                        <p:tav tm="0">
                                          <p:val>
                                            <p:clrVal>
                                              <a:schemeClr val="accent2"/>
                                            </p:clrVal>
                                          </p:val>
                                        </p:tav>
                                        <p:tav tm="50000">
                                          <p:val>
                                            <p:clrVal>
                                              <a:schemeClr val="hlink"/>
                                            </p:clrVal>
                                          </p:val>
                                        </p:tav>
                                      </p:tavLst>
                                    </p:anim>
                                    <p:set>
                                      <p:cBhvr>
                                        <p:cTn id="18" dur="80"/>
                                        <p:tgtEl>
                                          <p:spTgt spid="31748">
                                            <p:txEl>
                                              <p:pRg st="4" end="4"/>
                                            </p:txEl>
                                          </p:spTgt>
                                        </p:tgtEl>
                                        <p:attrNameLst>
                                          <p:attrName>fill.type</p:attrName>
                                        </p:attrNameLst>
                                      </p:cBhvr>
                                      <p:to>
                                        <p:strVal val="solid"/>
                                      </p:to>
                                    </p:set>
                                  </p:childTnLst>
                                </p:cTn>
                              </p:par>
                            </p:childTnLst>
                          </p:cTn>
                        </p:par>
                        <p:par>
                          <p:cTn id="19" fill="hold">
                            <p:stCondLst>
                              <p:cond delay="540"/>
                            </p:stCondLst>
                            <p:childTnLst>
                              <p:par>
                                <p:cTn id="20" presetID="27" presetClass="entr" presetSubtype="0" fill="hold" grpId="0" nodeType="afterEffect">
                                  <p:stCondLst>
                                    <p:cond delay="0"/>
                                  </p:stCondLst>
                                  <p:iterate type="lt">
                                    <p:tmPct val="50000"/>
                                  </p:iterate>
                                  <p:childTnLst>
                                    <p:set>
                                      <p:cBhvr>
                                        <p:cTn id="21" dur="1" fill="hold">
                                          <p:stCondLst>
                                            <p:cond delay="0"/>
                                          </p:stCondLst>
                                        </p:cTn>
                                        <p:tgtEl>
                                          <p:spTgt spid="31748">
                                            <p:txEl>
                                              <p:pRg st="10" end="10"/>
                                            </p:txEl>
                                          </p:spTgt>
                                        </p:tgtEl>
                                        <p:attrNameLst>
                                          <p:attrName>style.visibility</p:attrName>
                                        </p:attrNameLst>
                                      </p:cBhvr>
                                      <p:to>
                                        <p:strVal val="visible"/>
                                      </p:to>
                                    </p:set>
                                    <p:anim calcmode="discrete" valueType="clr">
                                      <p:cBhvr override="childStyle">
                                        <p:cTn id="22" dur="80"/>
                                        <p:tgtEl>
                                          <p:spTgt spid="31748">
                                            <p:txEl>
                                              <p:pRg st="10" end="1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31748">
                                            <p:txEl>
                                              <p:pRg st="10" end="10"/>
                                            </p:txEl>
                                          </p:spTgt>
                                        </p:tgtEl>
                                        <p:attrNameLst>
                                          <p:attrName>fillcolor</p:attrName>
                                        </p:attrNameLst>
                                      </p:cBhvr>
                                      <p:tavLst>
                                        <p:tav tm="0">
                                          <p:val>
                                            <p:clrVal>
                                              <a:schemeClr val="accent2"/>
                                            </p:clrVal>
                                          </p:val>
                                        </p:tav>
                                        <p:tav tm="50000">
                                          <p:val>
                                            <p:clrVal>
                                              <a:schemeClr val="hlink"/>
                                            </p:clrVal>
                                          </p:val>
                                        </p:tav>
                                      </p:tavLst>
                                    </p:anim>
                                    <p:set>
                                      <p:cBhvr>
                                        <p:cTn id="24" dur="80"/>
                                        <p:tgtEl>
                                          <p:spTgt spid="31748">
                                            <p:txEl>
                                              <p:pRg st="10" end="1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P spid="31748"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1066800" y="304800"/>
            <a:ext cx="7543800" cy="1431925"/>
          </a:xfrm>
          <a:noFill/>
          <a:ln w="6350" cap="rnd"/>
        </p:spPr>
        <p:txBody>
          <a:bodyPr rtlCol="0" anchor="b">
            <a:normAutofit/>
          </a:bodyPr>
          <a:lstStyle/>
          <a:p>
            <a:pPr fontAlgn="auto">
              <a:spcAft>
                <a:spcPts val="0"/>
              </a:spcAft>
              <a:defRPr/>
            </a:pPr>
            <a:r>
              <a:rPr lang="ru-RU" sz="4200" kern="1200" spc="-100" dirty="0">
                <a:ln w="3200">
                  <a:solidFill>
                    <a:schemeClr val="bg2">
                      <a:shade val="75000"/>
                      <a:alpha val="25000"/>
                    </a:schemeClr>
                  </a:solidFill>
                  <a:prstDash val="solid"/>
                  <a:round/>
                </a:ln>
                <a:solidFill>
                  <a:srgbClr val="FFFF66"/>
                </a:solidFill>
                <a:effectLst>
                  <a:innerShdw blurRad="50800" dist="25400" dir="13500000">
                    <a:prstClr val="black">
                      <a:alpha val="70000"/>
                    </a:prstClr>
                  </a:innerShdw>
                </a:effectLst>
                <a:latin typeface="+mj-lt"/>
                <a:ea typeface="+mj-ea"/>
                <a:cs typeface="+mj-cs"/>
              </a:rPr>
              <a:t>Анатолий Петрович Александров</a:t>
            </a:r>
          </a:p>
        </p:txBody>
      </p:sp>
      <p:sp>
        <p:nvSpPr>
          <p:cNvPr id="2051" name="Rectangle 3"/>
          <p:cNvSpPr>
            <a:spLocks noGrp="1" noChangeArrowheads="1"/>
          </p:cNvSpPr>
          <p:nvPr>
            <p:ph type="body" sz="half" idx="4294967295"/>
          </p:nvPr>
        </p:nvSpPr>
        <p:spPr>
          <a:xfrm>
            <a:off x="642938" y="1714500"/>
            <a:ext cx="4429125" cy="4614863"/>
          </a:xfrm>
        </p:spPr>
        <p:txBody>
          <a:bodyPr/>
          <a:lstStyle/>
          <a:p>
            <a:pPr marL="273050" indent="-273050"/>
            <a:r>
              <a:rPr lang="ru-RU" sz="2800" dirty="0"/>
              <a:t>Крупный ученый-физик, общественный деятель, человек, без малого 30 лет возглавлявший Институт атомной энергии им. И.В.Курчатова и более 10 лет Академию наук СССР</a:t>
            </a:r>
            <a:r>
              <a:rPr lang="en-US" sz="2800" dirty="0"/>
              <a:t>.</a:t>
            </a:r>
            <a:endParaRPr lang="ru-RU" sz="2800" dirty="0"/>
          </a:p>
        </p:txBody>
      </p:sp>
      <p:pic>
        <p:nvPicPr>
          <p:cNvPr id="32772" name="Picture 5" descr="367-full"/>
          <p:cNvPicPr>
            <a:picLocks noGrp="1" noChangeAspect="1" noChangeArrowheads="1"/>
          </p:cNvPicPr>
          <p:nvPr>
            <p:ph sz="half" idx="4294967295"/>
          </p:nvPr>
        </p:nvPicPr>
        <p:blipFill>
          <a:blip r:embed="rId2"/>
          <a:srcRect/>
          <a:stretch>
            <a:fillRect/>
          </a:stretch>
        </p:blipFill>
        <p:spPr>
          <a:xfrm>
            <a:off x="5214938" y="1771650"/>
            <a:ext cx="3214687" cy="4506913"/>
          </a:xfrm>
        </p:spPr>
      </p:pic>
    </p:spTree>
  </p:cSld>
  <p:clrMapOvr>
    <a:masterClrMapping/>
  </p:clrMapOvr>
  <p:transition advTm="5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strVal val="#ppt_w+.3"/>
                                          </p:val>
                                        </p:tav>
                                        <p:tav tm="100000">
                                          <p:val>
                                            <p:strVal val="#ppt_w"/>
                                          </p:val>
                                        </p:tav>
                                      </p:tavLst>
                                    </p:anim>
                                    <p:anim calcmode="lin" valueType="num">
                                      <p:cBhvr>
                                        <p:cTn id="8" dur="1000" fill="hold"/>
                                        <p:tgtEl>
                                          <p:spTgt spid="2050"/>
                                        </p:tgtEl>
                                        <p:attrNameLst>
                                          <p:attrName>ppt_h</p:attrName>
                                        </p:attrNameLst>
                                      </p:cBhvr>
                                      <p:tavLst>
                                        <p:tav tm="0">
                                          <p:val>
                                            <p:strVal val="#ppt_h"/>
                                          </p:val>
                                        </p:tav>
                                        <p:tav tm="100000">
                                          <p:val>
                                            <p:strVal val="#ppt_h"/>
                                          </p:val>
                                        </p:tav>
                                      </p:tavLst>
                                    </p:anim>
                                    <p:animEffect transition="in" filter="fade">
                                      <p:cBhvr>
                                        <p:cTn id="9" dur="1000"/>
                                        <p:tgtEl>
                                          <p:spTgt spid="2050"/>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2051">
                                            <p:txEl>
                                              <p:pRg st="0" end="0"/>
                                            </p:txEl>
                                          </p:spTgt>
                                        </p:tgtEl>
                                        <p:attrNameLst>
                                          <p:attrName>style.visibility</p:attrName>
                                        </p:attrNameLst>
                                      </p:cBhvr>
                                      <p:to>
                                        <p:strVal val="visible"/>
                                      </p:to>
                                    </p:set>
                                    <p:anim calcmode="lin" valueType="num">
                                      <p:cBhvr>
                                        <p:cTn id="14" dur="1000" fill="hold"/>
                                        <p:tgtEl>
                                          <p:spTgt spid="205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205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idx="4294967295"/>
          </p:nvPr>
        </p:nvSpPr>
        <p:spPr>
          <a:xfrm>
            <a:off x="755650" y="260350"/>
            <a:ext cx="7969250" cy="4835525"/>
          </a:xfrm>
        </p:spPr>
        <p:txBody>
          <a:bodyPr/>
          <a:lstStyle/>
          <a:p>
            <a:pPr marL="273050" indent="-273050">
              <a:lnSpc>
                <a:spcPct val="80000"/>
              </a:lnSpc>
              <a:buFont typeface="Arial" charset="0"/>
              <a:buNone/>
            </a:pPr>
            <a:r>
              <a:rPr lang="ru-RU" sz="3300" dirty="0">
                <a:solidFill>
                  <a:srgbClr val="FFFF66"/>
                </a:solidFill>
              </a:rPr>
              <a:t> </a:t>
            </a:r>
          </a:p>
          <a:p>
            <a:pPr marL="273050" indent="-273050">
              <a:lnSpc>
                <a:spcPct val="80000"/>
              </a:lnSpc>
            </a:pPr>
            <a:r>
              <a:rPr lang="ru-RU" sz="2800" dirty="0">
                <a:solidFill>
                  <a:srgbClr val="FFFF66"/>
                </a:solidFill>
              </a:rPr>
              <a:t>После разгрома белогвардейцев в Крыму Анатолий Александров снова оказался в Киеве. Тяжело переболев сыпным тифом, он уехал к своему брату, преподававшему в местечке под названием </a:t>
            </a:r>
            <a:r>
              <a:rPr lang="ru-RU" sz="2800" dirty="0" err="1">
                <a:solidFill>
                  <a:srgbClr val="FFFF66"/>
                </a:solidFill>
              </a:rPr>
              <a:t>Марьяновка</a:t>
            </a:r>
            <a:r>
              <a:rPr lang="ru-RU" sz="2800" dirty="0">
                <a:solidFill>
                  <a:srgbClr val="FFFF66"/>
                </a:solidFill>
              </a:rPr>
              <a:t>, где также начал преподавать. Года через полтора Анатолий Петрович вернулся в Киев, где в 1924 г. поступил в университет. А чуть раньше он начал работать в 79-й киевской школе – сначала лаборантом, а потом учителем физики и химии.</a:t>
            </a:r>
          </a:p>
        </p:txBody>
      </p:sp>
    </p:spTree>
  </p:cSld>
  <p:clrMapOvr>
    <a:masterClrMapping/>
  </p:clrMapOvr>
  <p:transition advTm="50000">
    <p:strips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idx="4294967295"/>
          </p:nvPr>
        </p:nvSpPr>
        <p:spPr>
          <a:xfrm>
            <a:off x="357188" y="0"/>
            <a:ext cx="8158162" cy="6721475"/>
          </a:xfrm>
        </p:spPr>
        <p:txBody>
          <a:bodyPr/>
          <a:lstStyle/>
          <a:p>
            <a:pPr marL="273050" indent="-273050">
              <a:lnSpc>
                <a:spcPct val="80000"/>
              </a:lnSpc>
            </a:pPr>
            <a:r>
              <a:rPr lang="ru-RU" sz="2000">
                <a:solidFill>
                  <a:srgbClr val="FFFF66"/>
                </a:solidFill>
              </a:rPr>
              <a:t>Противоминная защита кораблей. Над этой тематикой А.П.Александров и руководимая им группа сотрудников ЛФТИ начала работать еще в 1936 г. по запросу высшего военного руководства страны. Основания предполагать, что в ходе предстоящей войны для уничтожения флота противник будет использовать помимо торпед донные магнитные мины, были: подобные мины еще во время гражданской войны применялись англичанами на Северной Двине против советской Беломорской флотилии. </a:t>
            </a:r>
          </a:p>
          <a:p>
            <a:pPr marL="273050" indent="-273050">
              <a:lnSpc>
                <a:spcPct val="80000"/>
              </a:lnSpc>
            </a:pPr>
            <a:r>
              <a:rPr lang="ru-RU" sz="2000">
                <a:solidFill>
                  <a:srgbClr val="FFFF66"/>
                </a:solidFill>
              </a:rPr>
              <a:t>Поначалу А.П.Александров и его коллеги этого не знали и проработали данный вопрос самостоятельно. После лабораторных экспериментов начались опыты на реальных кораблях. Были изготовлены магнитометры, с помощью которых можно было измерять индукцию магнитного поля. С помощью таких магнитометров в 1937 г. на эсминцах «Яков Свердлов», «Артем» и на лидере «Ленинград» были проведены измерения магнитных полей и опыты по их компенсации. Так к началу Великой Отечественной войны была решена задача по защите кораблей от магнитных мин противника. В результате во время войны на магнитных минах не подорвался ни один из наших кораблей, размагниченных по методу, предложенному в ЛФТИ.</a:t>
            </a:r>
          </a:p>
        </p:txBody>
      </p:sp>
    </p:spTree>
  </p:cSld>
  <p:clrMapOvr>
    <a:masterClrMapping/>
  </p:clrMapOvr>
  <p:transition advTm="60000">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endParaRPr lang="ru-RU" dirty="0"/>
          </a:p>
        </p:txBody>
      </p:sp>
      <p:sp>
        <p:nvSpPr>
          <p:cNvPr id="6147" name="Rectangle 3"/>
          <p:cNvSpPr>
            <a:spLocks noGrp="1" noChangeArrowheads="1"/>
          </p:cNvSpPr>
          <p:nvPr>
            <p:ph type="body" idx="1"/>
          </p:nvPr>
        </p:nvSpPr>
        <p:spPr>
          <a:xfrm>
            <a:off x="685800" y="228600"/>
            <a:ext cx="7772400" cy="5867400"/>
          </a:xfrm>
        </p:spPr>
        <p:txBody>
          <a:bodyPr/>
          <a:lstStyle/>
          <a:p>
            <a:r>
              <a:rPr lang="ru-RU" sz="2000" dirty="0"/>
              <a:t>Итак, часть ученых поехала в эвакуацию, чтобы в лабораториях и на исследовательских установках, опираясь на свои знания, создавать разработки, нужные фронту. Лозунг </a:t>
            </a:r>
            <a:r>
              <a:rPr lang="en-US" sz="2000" b="1" dirty="0"/>
              <a:t>“</a:t>
            </a:r>
            <a:r>
              <a:rPr lang="ru-RU" sz="2000" b="1" i="1" u="sng" dirty="0"/>
              <a:t>Всё для фронта, всё для Победы!</a:t>
            </a:r>
            <a:r>
              <a:rPr lang="en-US" sz="2000" b="1" dirty="0"/>
              <a:t>”</a:t>
            </a:r>
            <a:r>
              <a:rPr lang="ru-RU" sz="2000" dirty="0"/>
              <a:t> был в те годы был не только приказом, но естественной потребностью почти каждого человека.</a:t>
            </a:r>
          </a:p>
          <a:p>
            <a:r>
              <a:rPr lang="ru-RU" sz="2000" dirty="0"/>
              <a:t>Вторая часть людей науки пошла в действующую армию или в Народное ополчение, чтобы сражаться с оружием в руках. Вот что рассказывали участники тех событий</a:t>
            </a:r>
            <a:r>
              <a:rPr lang="ru-RU" sz="2000" dirty="0" smtClean="0"/>
              <a:t>.</a:t>
            </a:r>
          </a:p>
          <a:p>
            <a:pPr algn="ctr"/>
            <a:r>
              <a:rPr lang="ru-RU" sz="2000" dirty="0" smtClean="0">
                <a:solidFill>
                  <a:srgbClr val="FF0000"/>
                </a:solidFill>
              </a:rPr>
              <a:t>Всё ради будущего!</a:t>
            </a:r>
            <a:endParaRPr lang="ru-RU" sz="2000" dirty="0">
              <a:solidFill>
                <a:srgbClr val="FF0000"/>
              </a:solidFill>
            </a:endParaRPr>
          </a:p>
          <a:p>
            <a:pPr>
              <a:lnSpc>
                <a:spcPct val="80000"/>
              </a:lnSpc>
            </a:pPr>
            <a:endParaRPr lang="ru-RU" sz="2000" dirty="0"/>
          </a:p>
        </p:txBody>
      </p:sp>
      <p:pic>
        <p:nvPicPr>
          <p:cNvPr id="6" name="Picture 4" descr="Картинка 43 из 1584"/>
          <p:cNvPicPr>
            <a:picLocks noChangeAspect="1" noChangeArrowheads="1"/>
          </p:cNvPicPr>
          <p:nvPr/>
        </p:nvPicPr>
        <p:blipFill>
          <a:blip r:embed="rId2"/>
          <a:srcRect/>
          <a:stretch>
            <a:fillRect/>
          </a:stretch>
        </p:blipFill>
        <p:spPr bwMode="auto">
          <a:xfrm>
            <a:off x="228600" y="4365026"/>
            <a:ext cx="3124200" cy="2262787"/>
          </a:xfrm>
          <a:prstGeom prst="rect">
            <a:avLst/>
          </a:prstGeom>
          <a:noFill/>
        </p:spPr>
      </p:pic>
      <p:pic>
        <p:nvPicPr>
          <p:cNvPr id="7" name="Picture 6" descr="Картинка 33 из 24488"/>
          <p:cNvPicPr>
            <a:picLocks noChangeAspect="1" noChangeArrowheads="1"/>
          </p:cNvPicPr>
          <p:nvPr/>
        </p:nvPicPr>
        <p:blipFill>
          <a:blip r:embed="rId3"/>
          <a:srcRect/>
          <a:stretch>
            <a:fillRect/>
          </a:stretch>
        </p:blipFill>
        <p:spPr bwMode="auto">
          <a:xfrm>
            <a:off x="6844990" y="3657600"/>
            <a:ext cx="1765610" cy="2895600"/>
          </a:xfrm>
          <a:prstGeom prst="rect">
            <a:avLst/>
          </a:prstGeom>
          <a:noFill/>
        </p:spPr>
      </p:pic>
      <p:pic>
        <p:nvPicPr>
          <p:cNvPr id="8" name="Picture 5" descr="Картинка 39 из 117"/>
          <p:cNvPicPr>
            <a:picLocks noChangeAspect="1" noChangeArrowheads="1"/>
          </p:cNvPicPr>
          <p:nvPr/>
        </p:nvPicPr>
        <p:blipFill>
          <a:blip r:embed="rId4"/>
          <a:srcRect/>
          <a:stretch>
            <a:fillRect/>
          </a:stretch>
        </p:blipFill>
        <p:spPr bwMode="auto">
          <a:xfrm>
            <a:off x="3810000" y="4419600"/>
            <a:ext cx="2590800" cy="20594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sz="half" idx="4294967295"/>
          </p:nvPr>
        </p:nvSpPr>
        <p:spPr>
          <a:xfrm>
            <a:off x="107950" y="404813"/>
            <a:ext cx="5400675" cy="6340475"/>
          </a:xfrm>
          <a:ln>
            <a:solidFill>
              <a:schemeClr val="tx1"/>
            </a:solidFill>
          </a:ln>
        </p:spPr>
        <p:txBody>
          <a:bodyPr>
            <a:normAutofit/>
          </a:bodyPr>
          <a:lstStyle/>
          <a:p>
            <a:pPr marL="273050" indent="-273050">
              <a:lnSpc>
                <a:spcPct val="80000"/>
              </a:lnSpc>
              <a:buFont typeface="Arial" charset="0"/>
              <a:buChar char="•"/>
            </a:pPr>
            <a:r>
              <a:rPr lang="ru-RU" sz="1600"/>
              <a:t>Развитие отечественной атомной энергетики. Во-первых, именно усилиями Александрова и его коллег удалось решить задачу получения из урана плутония в масштабах, необходимых для решения вполне конкретных задач оборонного плана. В то время, о котором идет речь, плутоний в ничтожных количествах получали в СССР на ускорителях, однако нескольких тысяч атомов было совершенно недостаточно для изготовления реальной атомной бомбы. И после того, как в июне 1948 г. в нашей стране был пущен первый промышленный реактор (его разработка осуществлялась под руководством И.В.Курчатова и Н.А.Доллежаля), руководимый А.П.Александровым коллектив разработал проект реактора гораздо большей мощности, после чего было решено построить серию таких реакторов. </a:t>
            </a:r>
          </a:p>
          <a:p>
            <a:pPr marL="273050" indent="-273050">
              <a:lnSpc>
                <a:spcPct val="80000"/>
              </a:lnSpc>
              <a:buFont typeface="Arial" charset="0"/>
              <a:buChar char="•"/>
            </a:pPr>
            <a:endParaRPr lang="ru-RU" sz="1600"/>
          </a:p>
          <a:p>
            <a:pPr marL="273050" indent="-273050">
              <a:lnSpc>
                <a:spcPct val="80000"/>
              </a:lnSpc>
              <a:buFont typeface="Arial" charset="0"/>
              <a:buChar char="•"/>
            </a:pPr>
            <a:r>
              <a:rPr lang="ru-RU" sz="1600"/>
              <a:t>Реакторы, которые были построены под руководством А.П.Александрова, давали в год порядка 120 кг плутония – количество, вполне достаточное для изготовления двух десятков атомных бомб, равных той, что была взорвана в августе 1945 г. в Хиросиме.</a:t>
            </a:r>
          </a:p>
        </p:txBody>
      </p:sp>
      <p:pic>
        <p:nvPicPr>
          <p:cNvPr id="35843" name="Picture 6" descr="chern1"/>
          <p:cNvPicPr>
            <a:picLocks noGrp="1" noChangeAspect="1" noChangeArrowheads="1"/>
          </p:cNvPicPr>
          <p:nvPr>
            <p:ph sz="half" idx="4294967295"/>
          </p:nvPr>
        </p:nvPicPr>
        <p:blipFill>
          <a:blip r:embed="rId2"/>
          <a:srcRect/>
          <a:stretch>
            <a:fillRect/>
          </a:stretch>
        </p:blipFill>
        <p:spPr>
          <a:xfrm>
            <a:off x="5707063" y="115888"/>
            <a:ext cx="3352800" cy="3529012"/>
          </a:xfrm>
        </p:spPr>
      </p:pic>
    </p:spTree>
  </p:cSld>
  <p:clrMapOvr>
    <a:masterClrMapping/>
  </p:clrMapOvr>
  <p:transition advTm="50000">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sz="half" idx="4294967295"/>
          </p:nvPr>
        </p:nvSpPr>
        <p:spPr>
          <a:xfrm>
            <a:off x="539750" y="260350"/>
            <a:ext cx="4897438" cy="4897438"/>
          </a:xfrm>
        </p:spPr>
        <p:txBody>
          <a:bodyPr/>
          <a:lstStyle/>
          <a:p>
            <a:pPr marL="273050" indent="-273050">
              <a:lnSpc>
                <a:spcPct val="90000"/>
              </a:lnSpc>
            </a:pPr>
            <a:r>
              <a:rPr lang="ru-RU" sz="1800" dirty="0"/>
              <a:t>Судьба Анатолия Петровича сложилась так, что президентом Академии наук СССР он стал в 1975 г., сменив на этом посту М.В.Келдыша. В это время Александрову было уже 72 года. Оставил же он этот пост в 1986 г., в возрасте 83 лет, после Чернобыльской катастрофы, ставшей для ученого личной трагедией.</a:t>
            </a:r>
          </a:p>
          <a:p>
            <a:pPr marL="273050" indent="-273050">
              <a:lnSpc>
                <a:spcPct val="90000"/>
              </a:lnSpc>
            </a:pPr>
            <a:r>
              <a:rPr lang="ru-RU" sz="1800" dirty="0"/>
              <a:t>А.П.Александров скончался в начале 1994 г.</a:t>
            </a:r>
          </a:p>
        </p:txBody>
      </p:sp>
      <p:pic>
        <p:nvPicPr>
          <p:cNvPr id="36867" name="Picture 6" descr="no06_11"/>
          <p:cNvPicPr>
            <a:picLocks noGrp="1" noChangeAspect="1" noChangeArrowheads="1"/>
          </p:cNvPicPr>
          <p:nvPr>
            <p:ph sz="half" idx="4294967295"/>
          </p:nvPr>
        </p:nvPicPr>
        <p:blipFill>
          <a:blip r:embed="rId2"/>
          <a:srcRect/>
          <a:stretch>
            <a:fillRect/>
          </a:stretch>
        </p:blipFill>
        <p:spPr>
          <a:xfrm>
            <a:off x="5715000" y="1981200"/>
            <a:ext cx="3324225" cy="4706937"/>
          </a:xfrm>
        </p:spPr>
      </p:pic>
    </p:spTree>
  </p:cSld>
  <p:clrMapOvr>
    <a:masterClrMapping/>
  </p:clrMapOvr>
  <p:transition advTm="20000">
    <p:cover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827088" y="765175"/>
            <a:ext cx="7772400" cy="1470025"/>
          </a:xfrm>
        </p:spPr>
        <p:txBody>
          <a:bodyPr/>
          <a:lstStyle/>
          <a:p>
            <a:r>
              <a:rPr lang="ru-RU"/>
              <a:t>  Курчатов Игорь Васильевич</a:t>
            </a:r>
          </a:p>
        </p:txBody>
      </p:sp>
      <p:sp>
        <p:nvSpPr>
          <p:cNvPr id="37891" name="Rectangle 3"/>
          <p:cNvSpPr>
            <a:spLocks noGrp="1" noChangeArrowheads="1"/>
          </p:cNvSpPr>
          <p:nvPr>
            <p:ph type="subTitle" idx="1"/>
          </p:nvPr>
        </p:nvSpPr>
        <p:spPr>
          <a:xfrm>
            <a:off x="1331913" y="1916113"/>
            <a:ext cx="6400800" cy="3217862"/>
          </a:xfrm>
        </p:spPr>
        <p:txBody>
          <a:bodyPr/>
          <a:lstStyle/>
          <a:p>
            <a:r>
              <a:rPr lang="ru-RU"/>
              <a:t> </a:t>
            </a:r>
          </a:p>
        </p:txBody>
      </p:sp>
      <p:pic>
        <p:nvPicPr>
          <p:cNvPr id="37892" name="Picture 4" descr="Курчатов"/>
          <p:cNvPicPr>
            <a:picLocks noChangeAspect="1" noChangeArrowheads="1"/>
          </p:cNvPicPr>
          <p:nvPr/>
        </p:nvPicPr>
        <p:blipFill>
          <a:blip r:embed="rId2"/>
          <a:srcRect/>
          <a:stretch>
            <a:fillRect/>
          </a:stretch>
        </p:blipFill>
        <p:spPr bwMode="auto">
          <a:xfrm>
            <a:off x="3059113" y="2276475"/>
            <a:ext cx="3340100" cy="4356100"/>
          </a:xfrm>
          <a:prstGeom prst="rect">
            <a:avLst/>
          </a:prstGeom>
          <a:noFill/>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endParaRPr lang="ru-RU"/>
          </a:p>
        </p:txBody>
      </p:sp>
      <p:sp>
        <p:nvSpPr>
          <p:cNvPr id="38915" name="Rectangle 3"/>
          <p:cNvSpPr>
            <a:spLocks noGrp="1" noChangeArrowheads="1"/>
          </p:cNvSpPr>
          <p:nvPr>
            <p:ph type="body" idx="1"/>
          </p:nvPr>
        </p:nvSpPr>
        <p:spPr>
          <a:xfrm>
            <a:off x="323850" y="549275"/>
            <a:ext cx="8540750" cy="4498975"/>
          </a:xfrm>
        </p:spPr>
        <p:txBody>
          <a:bodyPr/>
          <a:lstStyle/>
          <a:p>
            <a:pPr>
              <a:lnSpc>
                <a:spcPct val="90000"/>
              </a:lnSpc>
            </a:pPr>
            <a:r>
              <a:rPr lang="ru-RU" sz="2800"/>
              <a:t>Академик АН СССР (1943). Четырежды лауреат Сталинской премии (1942, 1949, 1951, 1954) и лауреат Ленинской премии (1957). Трижды Герой Социалистического Труда (1949, 1951, 1954). Награжден пятью Орденами Ленина и двумя Орденами Трудового Красного Знамени, медалями «За победу над Германией», «За оборону Севастополя», удостоен Большой Золотой медали им. М. В. Ломоносова, Золотой медали им. Л.Эйлера Академии наук СССР, Серебряной медали Мира имени Жолио-Кюри. Обладатель «Грамоты Почетного гражданина Советского Союза» (1949).</a:t>
            </a:r>
          </a:p>
          <a:p>
            <a:pPr>
              <a:lnSpc>
                <a:spcPct val="90000"/>
              </a:lnSpc>
            </a:pPr>
            <a:endParaRPr lang="ru-RU" sz="28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endParaRPr lang="ru-RU"/>
          </a:p>
        </p:txBody>
      </p:sp>
      <p:sp>
        <p:nvSpPr>
          <p:cNvPr id="39939" name="Rectangle 3"/>
          <p:cNvSpPr>
            <a:spLocks noGrp="1" noChangeArrowheads="1"/>
          </p:cNvSpPr>
          <p:nvPr>
            <p:ph type="body" idx="1"/>
          </p:nvPr>
        </p:nvSpPr>
        <p:spPr>
          <a:xfrm>
            <a:off x="395288" y="981075"/>
            <a:ext cx="8540750" cy="4498975"/>
          </a:xfrm>
        </p:spPr>
        <p:txBody>
          <a:bodyPr/>
          <a:lstStyle/>
          <a:p>
            <a:pPr>
              <a:buFontTx/>
              <a:buNone/>
            </a:pPr>
            <a:r>
              <a:rPr lang="ru-RU" sz="1600" b="1"/>
              <a:t>              </a:t>
            </a:r>
            <a:r>
              <a:rPr lang="ru-RU" sz="2800"/>
              <a:t>Игорь Васильевич Курчатов</a:t>
            </a:r>
          </a:p>
          <a:p>
            <a:pPr>
              <a:buFontTx/>
              <a:buNone/>
            </a:pPr>
            <a:r>
              <a:rPr lang="ru-RU" sz="2800"/>
              <a:t> (12 января 1903 г.) - выдающийся советский физик, «отец» советской атомной бомбы. Академик, основатель и первый директор Института атомной энергии с 1943 г. по 1960 г., главный научный руководитель атомной проблемы в СССР, один из основоположников использования ядерной энергии в мирных целях.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ru-RU" sz="5400"/>
              <a:t>Биография</a:t>
            </a:r>
          </a:p>
        </p:txBody>
      </p:sp>
      <p:sp>
        <p:nvSpPr>
          <p:cNvPr id="40963" name="Rectangle 3"/>
          <p:cNvSpPr>
            <a:spLocks noGrp="1" noChangeArrowheads="1"/>
          </p:cNvSpPr>
          <p:nvPr>
            <p:ph type="body" idx="1"/>
          </p:nvPr>
        </p:nvSpPr>
        <p:spPr>
          <a:xfrm>
            <a:off x="323850" y="1196975"/>
            <a:ext cx="8540750" cy="4498975"/>
          </a:xfrm>
        </p:spPr>
        <p:txBody>
          <a:bodyPr/>
          <a:lstStyle/>
          <a:p>
            <a:endParaRPr lang="ru-RU" sz="2000" dirty="0" smtClean="0"/>
          </a:p>
          <a:p>
            <a:endParaRPr lang="ru-RU" sz="2000" dirty="0"/>
          </a:p>
          <a:p>
            <a:r>
              <a:rPr lang="ru-RU" sz="2000" dirty="0" smtClean="0"/>
              <a:t>Родился </a:t>
            </a:r>
            <a:r>
              <a:rPr lang="ru-RU" sz="2000" dirty="0"/>
              <a:t>на Урале, в городе Сим, в семье землемера. Вскоре его семья переехала в Крым, где Игорь поступил в Симферопольскую гимназию. Окончив её с золотой медалью, он продолжил обучение на физико-математическом факультете Крымского университета. С 1925 года И.В. Курчатов стал работать в Физико-техническом институте в Ленинграде под руководством академика А.Ф. Иоффе.</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p:txBody>
          <a:bodyPr/>
          <a:lstStyle/>
          <a:p>
            <a:r>
              <a:rPr lang="ru-RU" sz="2800"/>
              <a:t>Вавилов С. И. - академик, член-корреспондент Академии наук СССР, трижды лауреат Государственной премии, автор более 150 научно-популярных работ</a:t>
            </a:r>
          </a:p>
        </p:txBody>
      </p:sp>
      <p:pic>
        <p:nvPicPr>
          <p:cNvPr id="46083" name="Picture 4" descr="vavilov"/>
          <p:cNvPicPr>
            <a:picLocks noChangeAspect="1" noChangeArrowheads="1"/>
          </p:cNvPicPr>
          <p:nvPr>
            <p:ph type="body" idx="4294967295"/>
          </p:nvPr>
        </p:nvPicPr>
        <p:blipFill>
          <a:blip r:embed="rId2"/>
          <a:srcRect/>
          <a:stretch>
            <a:fillRect/>
          </a:stretch>
        </p:blipFill>
        <p:spPr>
          <a:xfrm>
            <a:off x="0" y="2209800"/>
            <a:ext cx="2808288" cy="4648200"/>
          </a:xfrm>
          <a:noFill/>
        </p:spPr>
      </p:pic>
      <p:pic>
        <p:nvPicPr>
          <p:cNvPr id="46084" name="Picture 7" descr="vavilov_1"/>
          <p:cNvPicPr>
            <a:picLocks noChangeAspect="1" noChangeArrowheads="1"/>
          </p:cNvPicPr>
          <p:nvPr/>
        </p:nvPicPr>
        <p:blipFill>
          <a:blip r:embed="rId3"/>
          <a:srcRect/>
          <a:stretch>
            <a:fillRect/>
          </a:stretch>
        </p:blipFill>
        <p:spPr bwMode="auto">
          <a:xfrm>
            <a:off x="2743200" y="2286000"/>
            <a:ext cx="3200400" cy="4572000"/>
          </a:xfrm>
          <a:prstGeom prst="rect">
            <a:avLst/>
          </a:prstGeom>
          <a:noFill/>
          <a:ln w="9525">
            <a:noFill/>
            <a:miter lim="800000"/>
            <a:headEnd/>
            <a:tailEnd/>
          </a:ln>
        </p:spPr>
      </p:pic>
      <p:pic>
        <p:nvPicPr>
          <p:cNvPr id="46085" name="Picture 8" descr="Skobeltsin"/>
          <p:cNvPicPr>
            <a:picLocks noChangeAspect="1" noChangeArrowheads="1"/>
          </p:cNvPicPr>
          <p:nvPr/>
        </p:nvPicPr>
        <p:blipFill>
          <a:blip r:embed="rId4"/>
          <a:srcRect/>
          <a:stretch>
            <a:fillRect/>
          </a:stretch>
        </p:blipFill>
        <p:spPr bwMode="auto">
          <a:xfrm>
            <a:off x="5943600" y="2209800"/>
            <a:ext cx="3200400" cy="4800600"/>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4" name="Rectangle 8"/>
          <p:cNvSpPr>
            <a:spLocks noGrp="1" noChangeArrowheads="1"/>
          </p:cNvSpPr>
          <p:nvPr>
            <p:ph type="title" idx="4294967295"/>
          </p:nvPr>
        </p:nvSpPr>
        <p:spPr/>
        <p:txBody>
          <a:bodyPr/>
          <a:lstStyle/>
          <a:p>
            <a:r>
              <a:rPr lang="ru-RU"/>
              <a:t>Во время войны</a:t>
            </a:r>
          </a:p>
        </p:txBody>
      </p:sp>
      <p:pic>
        <p:nvPicPr>
          <p:cNvPr id="47107" name="Picture 7" descr="VAVIL5"/>
          <p:cNvPicPr>
            <a:picLocks noChangeAspect="1" noChangeArrowheads="1"/>
          </p:cNvPicPr>
          <p:nvPr>
            <p:ph sz="half" idx="4294967295"/>
          </p:nvPr>
        </p:nvPicPr>
        <p:blipFill>
          <a:blip r:embed="rId2"/>
          <a:srcRect/>
          <a:stretch>
            <a:fillRect/>
          </a:stretch>
        </p:blipFill>
        <p:spPr>
          <a:xfrm>
            <a:off x="228600" y="2133600"/>
            <a:ext cx="3687763" cy="2439988"/>
          </a:xfrm>
          <a:noFill/>
        </p:spPr>
      </p:pic>
      <p:sp>
        <p:nvSpPr>
          <p:cNvPr id="14346" name="Rectangle 10"/>
          <p:cNvSpPr>
            <a:spLocks noChangeArrowheads="1"/>
          </p:cNvSpPr>
          <p:nvPr/>
        </p:nvSpPr>
        <p:spPr bwMode="auto">
          <a:xfrm>
            <a:off x="4038600" y="1295400"/>
            <a:ext cx="5105400" cy="4708525"/>
          </a:xfrm>
          <a:prstGeom prst="rect">
            <a:avLst/>
          </a:prstGeom>
          <a:noFill/>
          <a:ln w="9525">
            <a:noFill/>
            <a:miter lim="800000"/>
            <a:headEnd/>
            <a:tailEnd/>
          </a:ln>
          <a:effectLst/>
        </p:spPr>
        <p:txBody>
          <a:bodyPr>
            <a:spAutoFit/>
          </a:bodyPr>
          <a:lstStyle/>
          <a:p>
            <a:r>
              <a:rPr lang="ru-RU" sz="2000">
                <a:effectLst>
                  <a:outerShdw blurRad="38100" dist="38100" dir="2700000" algn="tl">
                    <a:srgbClr val="FFFFFF"/>
                  </a:outerShdw>
                </a:effectLst>
                <a:latin typeface="Tahoma" charset="0"/>
                <a:cs typeface="Arial" charset="0"/>
              </a:rPr>
              <a:t>     Во время Великой Отечественной войны Физический институт Академии Наук СССР руководителем которого был Вавилов С. И.,  был эвакуирован в Казань. Ученые занимались оптическими прицелами для артиллерийской стрельбы и бомбометания, перископами и другой военной техникой. </a:t>
            </a:r>
          </a:p>
          <a:p>
            <a:r>
              <a:rPr lang="ru-RU" sz="2000">
                <a:effectLst>
                  <a:outerShdw blurRad="38100" dist="38100" dir="2700000" algn="tl">
                    <a:srgbClr val="FFFFFF"/>
                  </a:outerShdw>
                </a:effectLst>
                <a:latin typeface="Tahoma" charset="0"/>
                <a:cs typeface="Arial" charset="0"/>
              </a:rPr>
              <a:t>     В 1943 г. за успешную работу по развитию отечественной оптико-механической промышленности Вавилов был награжден орденом Ленина, а за работы по люминесценции и квантовым флуктуациям света был удостоен Государственной премии второй степени.</a:t>
            </a:r>
            <a:r>
              <a:rPr lang="ru-RU" sz="2000">
                <a:latin typeface="Tahoma" charset="0"/>
                <a:cs typeface="Arial" charset="0"/>
              </a:rPr>
              <a: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sz="half" idx="4294967295"/>
          </p:nvPr>
        </p:nvSpPr>
        <p:spPr>
          <a:xfrm>
            <a:off x="457200" y="457200"/>
            <a:ext cx="5029200" cy="5292725"/>
          </a:xfrm>
        </p:spPr>
        <p:txBody>
          <a:bodyPr/>
          <a:lstStyle/>
          <a:p>
            <a:pPr>
              <a:lnSpc>
                <a:spcPct val="80000"/>
              </a:lnSpc>
              <a:buFontTx/>
              <a:buNone/>
            </a:pPr>
            <a:r>
              <a:rPr lang="en-US" sz="2000" dirty="0"/>
              <a:t>      </a:t>
            </a:r>
            <a:r>
              <a:rPr lang="ru-RU" sz="2000" dirty="0" smtClean="0"/>
              <a:t>В </a:t>
            </a:r>
            <a:r>
              <a:rPr lang="ru-RU" sz="2000" dirty="0"/>
              <a:t>работах, посвящённых определению абсолютного значения выхода люминесценции, он доказал, что у ярко флуоресцирующих веществ в свет люминесценции превращается более 70% поглощаемой энергии. Изучая причины, вызывающие уменьшение выхода люминесценции, и др. процессы, Вавилов разработал теорию миграции энергии возбуждения в растворах, количественно объясняющую обширный круг явлений. Он исследовал вопрос о поляризации света люминесценции, благодаря чему удалось подойти к вопросу о природе элементарных излучателей. Дал общую систематику явлений люминесценции. </a:t>
            </a:r>
          </a:p>
        </p:txBody>
      </p:sp>
      <p:pic>
        <p:nvPicPr>
          <p:cNvPr id="48131" name="Picture 6" descr="vavilov_s"/>
          <p:cNvPicPr>
            <a:picLocks noGrp="1" noChangeAspect="1" noChangeArrowheads="1"/>
          </p:cNvPicPr>
          <p:nvPr>
            <p:ph sz="half" idx="4294967295"/>
          </p:nvPr>
        </p:nvPicPr>
        <p:blipFill>
          <a:blip r:embed="rId2"/>
          <a:srcRect/>
          <a:stretch>
            <a:fillRect/>
          </a:stretch>
        </p:blipFill>
        <p:spPr>
          <a:xfrm>
            <a:off x="5292725" y="2119313"/>
            <a:ext cx="3024188" cy="3667125"/>
          </a:xfr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endParaRPr lang="ru-RU" dirty="0"/>
          </a:p>
        </p:txBody>
      </p:sp>
      <p:sp>
        <p:nvSpPr>
          <p:cNvPr id="75779" name="Rectangle 3"/>
          <p:cNvSpPr>
            <a:spLocks noGrp="1" noChangeArrowheads="1"/>
          </p:cNvSpPr>
          <p:nvPr>
            <p:ph type="body" idx="1"/>
          </p:nvPr>
        </p:nvSpPr>
        <p:spPr>
          <a:xfrm>
            <a:off x="685800" y="228600"/>
            <a:ext cx="7772400" cy="5867400"/>
          </a:xfrm>
        </p:spPr>
        <p:txBody>
          <a:bodyPr/>
          <a:lstStyle/>
          <a:p>
            <a:pPr algn="ctr">
              <a:lnSpc>
                <a:spcPct val="90000"/>
              </a:lnSpc>
              <a:buFontTx/>
              <a:buNone/>
            </a:pPr>
            <a:r>
              <a:rPr lang="ru-RU" sz="2800" dirty="0">
                <a:solidFill>
                  <a:srgbClr val="3333CC"/>
                </a:solidFill>
              </a:rPr>
              <a:t>А теперь несколько цифр и фактов, подобных статистическим сводкам: </a:t>
            </a:r>
          </a:p>
          <a:p>
            <a:pPr>
              <a:lnSpc>
                <a:spcPct val="90000"/>
              </a:lnSpc>
            </a:pPr>
            <a:endParaRPr lang="ru-RU" sz="1800" dirty="0" smtClean="0"/>
          </a:p>
          <a:p>
            <a:pPr>
              <a:lnSpc>
                <a:spcPct val="90000"/>
              </a:lnSpc>
              <a:buNone/>
            </a:pPr>
            <a:endParaRPr lang="ru-RU" sz="1800" dirty="0"/>
          </a:p>
          <a:p>
            <a:pPr>
              <a:lnSpc>
                <a:spcPct val="90000"/>
              </a:lnSpc>
            </a:pPr>
            <a:endParaRPr lang="ru-RU" sz="1800" dirty="0" smtClean="0"/>
          </a:p>
          <a:p>
            <a:pPr>
              <a:lnSpc>
                <a:spcPct val="90000"/>
              </a:lnSpc>
            </a:pPr>
            <a:r>
              <a:rPr lang="ru-RU" sz="1800" dirty="0" smtClean="0"/>
              <a:t>к </a:t>
            </a:r>
            <a:r>
              <a:rPr lang="ru-RU" sz="1800" dirty="0"/>
              <a:t>началу Великой Отечественной войны промышленная база фашистской Германии вместе с базой её союзников и порабощённых стран превышала советскую в 1,5 – 2 раза, а в 1942 г. В связи с захватом богатейших районов СССЗ – в 3 – 4 раза;</a:t>
            </a:r>
          </a:p>
          <a:p>
            <a:pPr>
              <a:lnSpc>
                <a:spcPct val="90000"/>
              </a:lnSpc>
            </a:pPr>
            <a:r>
              <a:rPr lang="ru-RU" sz="1800" dirty="0"/>
              <a:t>Хотя Советский Союз располагал значительно меньшей военно-промышленной базой, чем противник, он превзошёл её в производстве военной техники: по орудиям – более чем в 2 раза, по танкам и самоходным артиллерийским установкам (САУ) – почти в 2 раза, по самолётам – в 1,7 раза, по автоматам и миномётам – в 5!</a:t>
            </a:r>
          </a:p>
          <a:p>
            <a:pPr>
              <a:lnSpc>
                <a:spcPct val="90000"/>
              </a:lnSpc>
              <a:buFontTx/>
              <a:buNone/>
            </a:pPr>
            <a:endParaRPr lang="ru-RU" sz="1800" dirty="0"/>
          </a:p>
          <a:p>
            <a:pPr>
              <a:lnSpc>
                <a:spcPct val="90000"/>
              </a:lnSpc>
            </a:pP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09600" y="0"/>
            <a:ext cx="8229600" cy="1143000"/>
          </a:xfrm>
        </p:spPr>
        <p:txBody>
          <a:bodyPr/>
          <a:lstStyle/>
          <a:p>
            <a:endParaRPr lang="ru-RU"/>
          </a:p>
        </p:txBody>
      </p:sp>
      <p:sp>
        <p:nvSpPr>
          <p:cNvPr id="7171" name="Rectangle 3"/>
          <p:cNvSpPr>
            <a:spLocks noGrp="1" noChangeArrowheads="1"/>
          </p:cNvSpPr>
          <p:nvPr>
            <p:ph type="body" idx="1"/>
          </p:nvPr>
        </p:nvSpPr>
        <p:spPr>
          <a:xfrm>
            <a:off x="457200" y="609600"/>
            <a:ext cx="8229600" cy="5867400"/>
          </a:xfrm>
        </p:spPr>
        <p:txBody>
          <a:bodyPr/>
          <a:lstStyle/>
          <a:p>
            <a:pPr algn="ctr">
              <a:buFontTx/>
              <a:buNone/>
            </a:pPr>
            <a:r>
              <a:rPr lang="ru-RU" sz="2400" dirty="0">
                <a:solidFill>
                  <a:srgbClr val="FFFF00"/>
                </a:solidFill>
                <a:latin typeface="Vladimir Script" pitchFamily="66" charset="0"/>
              </a:rPr>
              <a:t>Война сдвинула со своих мест </a:t>
            </a:r>
            <a:r>
              <a:rPr lang="ru-RU" sz="2400" dirty="0">
                <a:solidFill>
                  <a:srgbClr val="FFFF00"/>
                </a:solidFill>
                <a:latin typeface="Times New Roman" pitchFamily="18" charset="0"/>
              </a:rPr>
              <a:t>35 </a:t>
            </a:r>
            <a:r>
              <a:rPr lang="ru-RU" sz="2400" dirty="0">
                <a:solidFill>
                  <a:srgbClr val="FFFF00"/>
                </a:solidFill>
                <a:latin typeface="Vladimir Script" pitchFamily="66" charset="0"/>
              </a:rPr>
              <a:t>научных учреждений АН СССР</a:t>
            </a:r>
            <a:r>
              <a:rPr lang="en-US" sz="2400" dirty="0">
                <a:solidFill>
                  <a:srgbClr val="FFFF00"/>
                </a:solidFill>
                <a:latin typeface="Times New Roman" pitchFamily="18" charset="0"/>
              </a:rPr>
              <a:t>,</a:t>
            </a:r>
            <a:r>
              <a:rPr lang="ru-RU" sz="2400" dirty="0">
                <a:solidFill>
                  <a:srgbClr val="FFFF00"/>
                </a:solidFill>
                <a:latin typeface="Vladimir Script" pitchFamily="66" charset="0"/>
              </a:rPr>
              <a:t>переместились на новые места около </a:t>
            </a:r>
            <a:r>
              <a:rPr lang="ru-RU" sz="2400" dirty="0">
                <a:solidFill>
                  <a:srgbClr val="FFFF00"/>
                </a:solidFill>
                <a:latin typeface="Times New Roman" pitchFamily="18" charset="0"/>
              </a:rPr>
              <a:t>4000</a:t>
            </a:r>
            <a:r>
              <a:rPr lang="ru-RU" sz="2400" dirty="0">
                <a:solidFill>
                  <a:srgbClr val="FFFF00"/>
                </a:solidFill>
                <a:latin typeface="Vladimir Script" pitchFamily="66" charset="0"/>
              </a:rPr>
              <a:t> научных сотрудников</a:t>
            </a:r>
            <a:r>
              <a:rPr lang="en-US" sz="2400" dirty="0">
                <a:solidFill>
                  <a:srgbClr val="FFFF00"/>
                </a:solidFill>
                <a:latin typeface="Times New Roman" pitchFamily="18" charset="0"/>
              </a:rPr>
              <a:t>.</a:t>
            </a:r>
            <a:r>
              <a:rPr lang="ru-RU" sz="2400" dirty="0">
                <a:solidFill>
                  <a:srgbClr val="FFFF00"/>
                </a:solidFill>
                <a:latin typeface="Vladimir Script" pitchFamily="66" charset="0"/>
              </a:rPr>
              <a:t> К началу </a:t>
            </a:r>
            <a:r>
              <a:rPr lang="ru-RU" sz="2400" dirty="0">
                <a:solidFill>
                  <a:srgbClr val="FFFF00"/>
                </a:solidFill>
                <a:latin typeface="Times New Roman" pitchFamily="18" charset="0"/>
              </a:rPr>
              <a:t>1942</a:t>
            </a:r>
            <a:r>
              <a:rPr lang="ru-RU" sz="2400" dirty="0">
                <a:solidFill>
                  <a:srgbClr val="FFFF00"/>
                </a:solidFill>
                <a:latin typeface="Vladimir Script" pitchFamily="66" charset="0"/>
              </a:rPr>
              <a:t>г</a:t>
            </a:r>
            <a:r>
              <a:rPr lang="en-US" sz="2400" dirty="0">
                <a:solidFill>
                  <a:srgbClr val="FFFF00"/>
                </a:solidFill>
                <a:latin typeface="Times New Roman" pitchFamily="18" charset="0"/>
              </a:rPr>
              <a:t>.</a:t>
            </a:r>
            <a:r>
              <a:rPr lang="ru-RU" sz="2400" dirty="0">
                <a:solidFill>
                  <a:srgbClr val="FFFF00"/>
                </a:solidFill>
                <a:latin typeface="Vladimir Script" pitchFamily="66" charset="0"/>
              </a:rPr>
              <a:t> учреждения АН размещались в </a:t>
            </a:r>
            <a:r>
              <a:rPr lang="ru-RU" sz="2400" dirty="0">
                <a:solidFill>
                  <a:srgbClr val="FFFF00"/>
                </a:solidFill>
                <a:latin typeface="Times New Roman" pitchFamily="18" charset="0"/>
              </a:rPr>
              <a:t>45 пунктах страны</a:t>
            </a:r>
            <a:r>
              <a:rPr lang="en-US" sz="2400" dirty="0">
                <a:solidFill>
                  <a:srgbClr val="FFFF00"/>
                </a:solidFill>
                <a:latin typeface="Times New Roman" pitchFamily="18" charset="0"/>
              </a:rPr>
              <a:t>.</a:t>
            </a:r>
            <a:r>
              <a:rPr lang="ru-RU" sz="2400" dirty="0">
                <a:solidFill>
                  <a:srgbClr val="FFFF00"/>
                </a:solidFill>
                <a:latin typeface="Times New Roman" pitchFamily="18" charset="0"/>
              </a:rPr>
              <a:t> А ведь нужно было обеспечить не только доставку сложнейших научных приборов и установок, не только их быстрый монтаж и ввод в строй, а также согласованную работу всех научных подразделений.</a:t>
            </a:r>
            <a:endParaRPr lang="en-US" sz="2400" dirty="0">
              <a:solidFill>
                <a:srgbClr val="FFFF00"/>
              </a:solidFill>
              <a:latin typeface="Times New Roman" pitchFamily="18" charset="0"/>
            </a:endParaRPr>
          </a:p>
          <a:p>
            <a:pPr algn="ctr">
              <a:buFontTx/>
              <a:buNone/>
            </a:pPr>
            <a:r>
              <a:rPr lang="ru-RU" sz="2400" dirty="0">
                <a:solidFill>
                  <a:srgbClr val="FFFF00"/>
                </a:solidFill>
                <a:latin typeface="Times New Roman" pitchFamily="18" charset="0"/>
              </a:rPr>
              <a:t>  </a:t>
            </a:r>
            <a:r>
              <a:rPr lang="ru-RU" sz="2400" dirty="0">
                <a:solidFill>
                  <a:srgbClr val="FFFF00"/>
                </a:solidFill>
                <a:latin typeface="Vladimir Script" pitchFamily="66" charset="0"/>
              </a:rPr>
              <a:t>И с этой нелегкой задачей советские ученые с честью справились</a:t>
            </a:r>
            <a:r>
              <a:rPr lang="en-US" sz="2400" dirty="0">
                <a:solidFill>
                  <a:srgbClr val="FFFF00"/>
                </a:solidFill>
                <a:latin typeface="Times New Roman" pitchFamily="18" charset="0"/>
              </a:rPr>
              <a:t>:</a:t>
            </a:r>
            <a:r>
              <a:rPr lang="ru-RU" sz="2400" dirty="0">
                <a:solidFill>
                  <a:srgbClr val="FFFF00"/>
                </a:solidFill>
                <a:latin typeface="Times New Roman" pitchFamily="18" charset="0"/>
              </a:rPr>
              <a:t> </a:t>
            </a:r>
            <a:r>
              <a:rPr lang="ru-RU" sz="2400" dirty="0">
                <a:solidFill>
                  <a:srgbClr val="FFFF00"/>
                </a:solidFill>
                <a:latin typeface="Vladimir Script" pitchFamily="66" charset="0"/>
              </a:rPr>
              <a:t>благодаря их героическому труду главные физические</a:t>
            </a:r>
            <a:r>
              <a:rPr lang="en-US" sz="2400" dirty="0">
                <a:solidFill>
                  <a:srgbClr val="FFFF00"/>
                </a:solidFill>
                <a:latin typeface="Times New Roman" pitchFamily="18" charset="0"/>
              </a:rPr>
              <a:t>,</a:t>
            </a:r>
            <a:r>
              <a:rPr lang="ru-RU" sz="2400" dirty="0">
                <a:solidFill>
                  <a:srgbClr val="FFFF00"/>
                </a:solidFill>
                <a:latin typeface="Vladimir Script" pitchFamily="66" charset="0"/>
              </a:rPr>
              <a:t>химические и технические научные центры начали функционировать чрезвычайно быстро - через</a:t>
            </a:r>
            <a:r>
              <a:rPr lang="ru-RU" sz="2400" dirty="0">
                <a:solidFill>
                  <a:srgbClr val="FFFF00"/>
                </a:solidFill>
                <a:latin typeface="Times New Roman" pitchFamily="18" charset="0"/>
              </a:rPr>
              <a:t> 2-3</a:t>
            </a:r>
            <a:r>
              <a:rPr lang="ru-RU" sz="2400" dirty="0">
                <a:solidFill>
                  <a:srgbClr val="FFFF00"/>
                </a:solidFill>
                <a:latin typeface="Vladimir Script" pitchFamily="66" charset="0"/>
              </a:rPr>
              <a:t> месяца после начала войны</a:t>
            </a:r>
            <a:r>
              <a:rPr lang="ru-RU" sz="2400" dirty="0">
                <a:solidFill>
                  <a:srgbClr val="FFFF00"/>
                </a:solidFill>
                <a:latin typeface="Times New Roman" pitchFamily="18" charset="0"/>
              </a:rPr>
              <a:t>!</a:t>
            </a:r>
          </a:p>
          <a:p>
            <a:pPr algn="ctr">
              <a:buFontTx/>
              <a:buNone/>
            </a:pPr>
            <a:r>
              <a:rPr lang="ru-RU" sz="2400" dirty="0">
                <a:solidFill>
                  <a:srgbClr val="FFFF00"/>
                </a:solidFill>
                <a:latin typeface="Times New Roman" pitchFamily="18" charset="0"/>
              </a:rPr>
              <a:t>            </a:t>
            </a:r>
            <a:r>
              <a:rPr lang="ru-RU" sz="2400" dirty="0">
                <a:solidFill>
                  <a:srgbClr val="FFFF00"/>
                </a:solidFill>
                <a:latin typeface="Vladimir Script" pitchFamily="66" charset="0"/>
              </a:rPr>
              <a:t>А это равносильно подвигу</a:t>
            </a:r>
            <a:r>
              <a:rPr lang="ru-RU" sz="2400" dirty="0">
                <a:solidFill>
                  <a:srgbClr val="FFFF00"/>
                </a:solidFill>
                <a:latin typeface="Times New Roman" pitchFamily="18" charset="0"/>
              </a:rPr>
              <a:t>!!!</a:t>
            </a:r>
            <a:endParaRPr lang="en-US" sz="2400" dirty="0">
              <a:solidFill>
                <a:srgbClr val="FFFF00"/>
              </a:solidFill>
              <a:latin typeface="Times New Roman" pitchFamily="18" charset="0"/>
            </a:endParaRPr>
          </a:p>
          <a:p>
            <a:pPr>
              <a:lnSpc>
                <a:spcPct val="80000"/>
              </a:lnSpc>
              <a:buFontTx/>
              <a:buNone/>
            </a:pPr>
            <a:endParaRPr lang="ru-RU" sz="2800" dirty="0">
              <a:solidFill>
                <a:srgbClr val="FFFF00"/>
              </a:solidFill>
              <a:latin typeface="Times New Roman" pitchFamily="18" charset="0"/>
            </a:endParaRPr>
          </a:p>
          <a:p>
            <a:pPr>
              <a:lnSpc>
                <a:spcPct val="80000"/>
              </a:lnSpc>
            </a:pPr>
            <a:endParaRPr lang="ru-RU"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endParaRPr lang="ru-RU"/>
          </a:p>
        </p:txBody>
      </p:sp>
      <p:sp>
        <p:nvSpPr>
          <p:cNvPr id="76803" name="Rectangle 3"/>
          <p:cNvSpPr>
            <a:spLocks noGrp="1" noChangeArrowheads="1"/>
          </p:cNvSpPr>
          <p:nvPr>
            <p:ph type="body" idx="1"/>
          </p:nvPr>
        </p:nvSpPr>
        <p:spPr>
          <a:xfrm>
            <a:off x="685800" y="533400"/>
            <a:ext cx="7772400" cy="5562600"/>
          </a:xfrm>
        </p:spPr>
        <p:txBody>
          <a:bodyPr/>
          <a:lstStyle/>
          <a:p>
            <a:pPr>
              <a:lnSpc>
                <a:spcPct val="90000"/>
              </a:lnSpc>
            </a:pPr>
            <a:r>
              <a:rPr lang="ru-RU" sz="2000" dirty="0"/>
              <a:t>Советская промышленность выпустила за годы войны</a:t>
            </a:r>
          </a:p>
          <a:p>
            <a:pPr>
              <a:lnSpc>
                <a:spcPct val="90000"/>
              </a:lnSpc>
            </a:pPr>
            <a:r>
              <a:rPr lang="ru-RU" sz="2000" dirty="0"/>
              <a:t>137 тыс. самолётов, </a:t>
            </a:r>
          </a:p>
          <a:p>
            <a:pPr>
              <a:lnSpc>
                <a:spcPct val="90000"/>
              </a:lnSpc>
            </a:pPr>
            <a:r>
              <a:rPr lang="ru-RU" sz="2000" dirty="0"/>
              <a:t>104 тыс. танков и САУ, </a:t>
            </a:r>
          </a:p>
          <a:p>
            <a:pPr>
              <a:lnSpc>
                <a:spcPct val="90000"/>
              </a:lnSpc>
            </a:pPr>
            <a:r>
              <a:rPr lang="ru-RU" sz="2000" dirty="0"/>
              <a:t>488 тыс. орудий;</a:t>
            </a:r>
          </a:p>
          <a:p>
            <a:pPr>
              <a:lnSpc>
                <a:spcPct val="90000"/>
              </a:lnSpc>
            </a:pPr>
            <a:r>
              <a:rPr lang="ru-RU" sz="2000" dirty="0"/>
              <a:t>В январе1945г.  мы имели в 2,8 раза больше танков и САУ, чем гитлеровцы, в 7,4 раза больше самолётов!</a:t>
            </a:r>
          </a:p>
          <a:p>
            <a:pPr>
              <a:lnSpc>
                <a:spcPct val="90000"/>
              </a:lnSpc>
            </a:pPr>
            <a:r>
              <a:rPr lang="ru-RU" sz="2000" dirty="0"/>
              <a:t>В ходе войны было проведено не                                                            просто оснащение</a:t>
            </a:r>
          </a:p>
          <a:p>
            <a:pPr algn="r">
              <a:lnSpc>
                <a:spcPct val="90000"/>
              </a:lnSpc>
              <a:buFontTx/>
              <a:buNone/>
            </a:pPr>
            <a:r>
              <a:rPr lang="ru-RU" sz="2000" dirty="0"/>
              <a:t>                                             </a:t>
            </a:r>
            <a:r>
              <a:rPr lang="ru-RU" sz="2000" dirty="0" smtClean="0"/>
              <a:t> </a:t>
            </a:r>
            <a:r>
              <a:rPr lang="ru-RU" sz="1800" dirty="0"/>
              <a:t>техникой нашей</a:t>
            </a:r>
          </a:p>
          <a:p>
            <a:pPr algn="r">
              <a:lnSpc>
                <a:spcPct val="90000"/>
              </a:lnSpc>
              <a:buFontTx/>
              <a:buNone/>
            </a:pPr>
            <a:r>
              <a:rPr lang="ru-RU" sz="1800" dirty="0"/>
              <a:t>                                                              многомиллионной </a:t>
            </a:r>
          </a:p>
          <a:p>
            <a:pPr algn="r">
              <a:lnSpc>
                <a:spcPct val="90000"/>
              </a:lnSpc>
              <a:buFontTx/>
              <a:buNone/>
            </a:pPr>
            <a:r>
              <a:rPr lang="ru-RU" sz="1800" dirty="0"/>
              <a:t>                                                       армии, но и её полное</a:t>
            </a:r>
          </a:p>
          <a:p>
            <a:pPr algn="r">
              <a:lnSpc>
                <a:spcPct val="90000"/>
              </a:lnSpc>
              <a:buFontTx/>
              <a:buNone/>
            </a:pPr>
            <a:r>
              <a:rPr lang="ru-RU" sz="1800" dirty="0"/>
              <a:t>                                                                    перевооружение; </a:t>
            </a:r>
          </a:p>
          <a:p>
            <a:pPr algn="r">
              <a:lnSpc>
                <a:spcPct val="90000"/>
              </a:lnSpc>
              <a:buFontTx/>
              <a:buNone/>
            </a:pPr>
            <a:r>
              <a:rPr lang="ru-RU" sz="1800" dirty="0"/>
              <a:t>                                                                         таких фактов </a:t>
            </a:r>
          </a:p>
          <a:p>
            <a:pPr algn="r">
              <a:lnSpc>
                <a:spcPct val="90000"/>
              </a:lnSpc>
              <a:buFontTx/>
              <a:buNone/>
            </a:pPr>
            <a:r>
              <a:rPr lang="ru-RU" sz="1800" dirty="0"/>
              <a:t>                                                     история до этого не знала</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333399"/>
                </a:solidFill>
              </a:rPr>
              <a:t>Ссылки в интернете:</a:t>
            </a:r>
            <a:br>
              <a:rPr lang="ru-RU" dirty="0" smtClean="0">
                <a:solidFill>
                  <a:srgbClr val="333399"/>
                </a:solidFill>
              </a:rPr>
            </a:br>
            <a:endParaRPr lang="ru-RU" dirty="0"/>
          </a:p>
        </p:txBody>
      </p:sp>
      <p:sp>
        <p:nvSpPr>
          <p:cNvPr id="3" name="Содержимое 2"/>
          <p:cNvSpPr>
            <a:spLocks noGrp="1"/>
          </p:cNvSpPr>
          <p:nvPr>
            <p:ph idx="1"/>
          </p:nvPr>
        </p:nvSpPr>
        <p:spPr>
          <a:xfrm>
            <a:off x="685800" y="990600"/>
            <a:ext cx="7772400" cy="5105400"/>
          </a:xfrm>
        </p:spPr>
        <p:txBody>
          <a:bodyPr/>
          <a:lstStyle/>
          <a:p>
            <a:r>
              <a:rPr lang="ru-RU" sz="1400" dirty="0" smtClean="0"/>
              <a:t>http://images.yandex.ru/yandsearch?p=299&amp;ed=1&amp;stype=simage&amp;text=%D0%B4%D0%B5%D1%82%D0%B8%20%D0%B2%D0%B5%D0%BB%D0%B8%D0%BA%D0%BE%D0%B9%20%D0%BE%D1%82%D0%B5%D1%87%D0%B5%D1%81%D1%82%D0%B2%D0%B5%D0%BD%D0%BD%D0%BE%D0%B9%20%D0%B2%D0%BE%D0%B9%D0%BD%D1%8B%20%D1%84%D0%BE%D1%82%D0%BE&amp;spsite=7days.belta.by&amp;img_url=7days.belta.by%2F7days_plus.nsf%2F(All)%2F850EC9ABB3EA7E8342256FF8002E2262%2F%24File%2F06.jpg%3FOpenElement</a:t>
            </a:r>
          </a:p>
          <a:p>
            <a:pPr>
              <a:lnSpc>
                <a:spcPct val="80000"/>
              </a:lnSpc>
            </a:pPr>
            <a:r>
              <a:rPr lang="ru-RU" sz="1200" dirty="0" smtClean="0">
                <a:hlinkClick r:id="rId2"/>
              </a:rPr>
              <a:t>http://blogs.mail.ru</a:t>
            </a:r>
            <a:endParaRPr lang="ru-RU" sz="1200" dirty="0" smtClean="0"/>
          </a:p>
          <a:p>
            <a:pPr>
              <a:lnSpc>
                <a:spcPct val="80000"/>
              </a:lnSpc>
            </a:pPr>
            <a:r>
              <a:rPr lang="ru-RU" sz="1200" dirty="0" smtClean="0"/>
              <a:t>Дети войны. Снова бомбежка. 1941. Фото Б.Ярославцева. </a:t>
            </a:r>
            <a:r>
              <a:rPr lang="ru-RU" sz="1200" dirty="0" smtClean="0">
                <a:hlinkClick r:id="rId3"/>
              </a:rPr>
              <a:t>http://front.uz/Gogolev/1944/April_25</a:t>
            </a:r>
            <a:r>
              <a:rPr lang="ru-RU" sz="1200" dirty="0" smtClean="0"/>
              <a:t> </a:t>
            </a:r>
          </a:p>
          <a:p>
            <a:pPr>
              <a:lnSpc>
                <a:spcPct val="80000"/>
              </a:lnSpc>
            </a:pPr>
            <a:r>
              <a:rPr lang="ru-RU" sz="1200" dirty="0" smtClean="0">
                <a:hlinkClick r:id="rId4"/>
              </a:rPr>
              <a:t>http://www.newslab.ru/news/161334</a:t>
            </a:r>
            <a:endParaRPr lang="ru-RU" sz="1200" dirty="0" smtClean="0"/>
          </a:p>
          <a:p>
            <a:pPr>
              <a:lnSpc>
                <a:spcPct val="80000"/>
              </a:lnSpc>
            </a:pPr>
            <a:r>
              <a:rPr lang="ru-RU" sz="1200" dirty="0" smtClean="0"/>
              <a:t>Дети. 08.05.2008. Светлана Николаева. </a:t>
            </a:r>
            <a:r>
              <a:rPr lang="ru-RU" sz="1200" dirty="0" smtClean="0">
                <a:hlinkClick r:id="rId5"/>
              </a:rPr>
              <a:t>http://www.vvv.ru</a:t>
            </a:r>
            <a:endParaRPr lang="ru-RU" sz="1200" dirty="0" smtClean="0"/>
          </a:p>
          <a:p>
            <a:pPr>
              <a:lnSpc>
                <a:spcPct val="80000"/>
              </a:lnSpc>
            </a:pPr>
            <a:r>
              <a:rPr lang="ru-RU" sz="1200" dirty="0" smtClean="0">
                <a:hlinkClick r:id="rId6"/>
              </a:rPr>
              <a:t>http://redo.ucoz.ru/photo/2-0-812</a:t>
            </a:r>
            <a:r>
              <a:rPr lang="ru-RU" sz="1200" dirty="0" smtClean="0"/>
              <a:t> </a:t>
            </a:r>
          </a:p>
          <a:p>
            <a:pPr>
              <a:lnSpc>
                <a:spcPct val="80000"/>
              </a:lnSpc>
            </a:pPr>
            <a:r>
              <a:rPr lang="ru-RU" sz="1200" b="1" u="sng" dirty="0" smtClean="0">
                <a:hlinkClick r:id="rId7"/>
              </a:rPr>
              <a:t>http://www.sevportal.info/index.php?news&amp;id=180</a:t>
            </a:r>
            <a:r>
              <a:rPr lang="ru-RU" sz="1200" dirty="0" smtClean="0"/>
              <a:t> </a:t>
            </a:r>
          </a:p>
          <a:p>
            <a:pPr>
              <a:lnSpc>
                <a:spcPct val="80000"/>
              </a:lnSpc>
            </a:pPr>
            <a:r>
              <a:rPr lang="ru-RU" sz="1200" b="1" u="sng" dirty="0" smtClean="0">
                <a:hlinkClick r:id="rId8"/>
              </a:rPr>
              <a:t>http://www.streamphoto.ru/users/1gfhjkm1/395/</a:t>
            </a:r>
            <a:r>
              <a:rPr lang="ru-RU" sz="1200" dirty="0" smtClean="0"/>
              <a:t> </a:t>
            </a:r>
          </a:p>
          <a:p>
            <a:pPr>
              <a:lnSpc>
                <a:spcPct val="80000"/>
              </a:lnSpc>
            </a:pPr>
            <a:r>
              <a:rPr lang="ru-RU" sz="1200" b="1" u="sng" dirty="0" smtClean="0">
                <a:hlinkClick r:id="rId9"/>
              </a:rPr>
              <a:t>http://www.izbrannoe.ru/28219.html</a:t>
            </a:r>
            <a:r>
              <a:rPr lang="ru-RU" sz="1200" dirty="0" smtClean="0"/>
              <a:t> </a:t>
            </a:r>
          </a:p>
          <a:p>
            <a:pPr lvl="2">
              <a:lnSpc>
                <a:spcPct val="80000"/>
              </a:lnSpc>
            </a:pPr>
            <a:r>
              <a:rPr lang="ru-RU" sz="1200" b="1" u="sng" dirty="0" smtClean="0">
                <a:hlinkClick r:id="rId10"/>
              </a:rPr>
              <a:t>http://bestlugansk.narod.ru/000839.shtml.htm</a:t>
            </a:r>
            <a:r>
              <a:rPr lang="ru-RU" sz="1200" dirty="0" smtClean="0"/>
              <a:t> </a:t>
            </a:r>
          </a:p>
          <a:p>
            <a:pPr>
              <a:lnSpc>
                <a:spcPct val="80000"/>
              </a:lnSpc>
            </a:pPr>
            <a:r>
              <a:rPr lang="ru-RU" sz="1200" dirty="0" smtClean="0"/>
              <a:t>День </a:t>
            </a:r>
            <a:r>
              <a:rPr lang="ru-RU" sz="1200" dirty="0" err="1" smtClean="0"/>
              <a:t>победы.jpg</a:t>
            </a:r>
            <a:r>
              <a:rPr lang="ru-RU" sz="1200" dirty="0" smtClean="0"/>
              <a:t>. </a:t>
            </a:r>
            <a:r>
              <a:rPr lang="ru-RU" sz="1200" dirty="0" smtClean="0">
                <a:hlinkClick r:id="rId11"/>
              </a:rPr>
              <a:t>http://www.taxi35.ru</a:t>
            </a:r>
            <a:endParaRPr lang="ru-RU" sz="1200" dirty="0" smtClean="0"/>
          </a:p>
          <a:p>
            <a:pPr>
              <a:lnSpc>
                <a:spcPct val="80000"/>
              </a:lnSpc>
            </a:pPr>
            <a:r>
              <a:rPr lang="ru-RU" sz="1200" dirty="0" smtClean="0"/>
              <a:t>Плакат "Родина-мать зовет!". И. </a:t>
            </a:r>
            <a:r>
              <a:rPr lang="ru-RU" sz="1200" dirty="0" err="1" smtClean="0"/>
              <a:t>Тоидзе</a:t>
            </a:r>
            <a:r>
              <a:rPr lang="ru-RU" sz="1200" b="1" dirty="0" smtClean="0"/>
              <a:t>.</a:t>
            </a:r>
          </a:p>
          <a:p>
            <a:pPr>
              <a:lnSpc>
                <a:spcPct val="80000"/>
              </a:lnSpc>
            </a:pPr>
            <a:r>
              <a:rPr lang="ru-RU" sz="1200" b="1" dirty="0" smtClean="0"/>
              <a:t> </a:t>
            </a:r>
            <a:r>
              <a:rPr lang="ru-RU" sz="1200" b="1" u="sng" dirty="0" smtClean="0">
                <a:hlinkClick r:id="rId12"/>
              </a:rPr>
              <a:t>http://</a:t>
            </a:r>
            <a:r>
              <a:rPr lang="en-US" sz="1200" b="1" u="sng" dirty="0" smtClean="0">
                <a:hlinkClick r:id="rId12"/>
              </a:rPr>
              <a:t>www.</a:t>
            </a:r>
            <a:r>
              <a:rPr lang="ru-RU" sz="1200" b="1" u="sng" dirty="0" smtClean="0">
                <a:hlinkClick r:id="rId12"/>
              </a:rPr>
              <a:t>mou034.omsk.edu.ru</a:t>
            </a:r>
            <a:endParaRPr lang="en-US" sz="1200" dirty="0" smtClean="0"/>
          </a:p>
          <a:p>
            <a:pPr>
              <a:lnSpc>
                <a:spcPct val="80000"/>
              </a:lnSpc>
            </a:pPr>
            <a:r>
              <a:rPr lang="en-US" sz="1200" dirty="0" smtClean="0">
                <a:hlinkClick r:id="rId13"/>
              </a:rPr>
              <a:t>www.music.ru</a:t>
            </a:r>
            <a:endParaRPr lang="en-US" sz="1200" b="1" dirty="0" smtClean="0"/>
          </a:p>
          <a:p>
            <a:pPr>
              <a:lnSpc>
                <a:spcPct val="80000"/>
              </a:lnSpc>
            </a:pPr>
            <a:r>
              <a:rPr lang="en-US" sz="1200" dirty="0" smtClean="0">
                <a:hlinkClick r:id="rId14"/>
              </a:rPr>
              <a:t>www.rus-music.ru</a:t>
            </a:r>
            <a:endParaRPr lang="en-US" sz="1200" dirty="0" smtClean="0"/>
          </a:p>
          <a:p>
            <a:pPr>
              <a:lnSpc>
                <a:spcPct val="80000"/>
              </a:lnSpc>
            </a:pPr>
            <a:r>
              <a:rPr lang="ru-RU" sz="1200" dirty="0" smtClean="0"/>
              <a:t>Энциклопедия Кирилл и </a:t>
            </a:r>
            <a:r>
              <a:rPr lang="ru-RU" sz="1200" dirty="0" err="1" smtClean="0"/>
              <a:t>Мифодий</a:t>
            </a:r>
            <a:endParaRPr lang="ru-RU" sz="1200"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descr="Здравствуй, папа! 1945"/>
          <p:cNvPicPr>
            <a:picLocks noChangeAspect="1" noChangeArrowheads="1"/>
          </p:cNvPicPr>
          <p:nvPr/>
        </p:nvPicPr>
        <p:blipFill>
          <a:blip r:embed="rId2"/>
          <a:srcRect/>
          <a:stretch>
            <a:fillRect/>
          </a:stretch>
        </p:blipFill>
        <p:spPr bwMode="auto">
          <a:xfrm>
            <a:off x="152400" y="2362200"/>
            <a:ext cx="2519363" cy="3453508"/>
          </a:xfrm>
          <a:prstGeom prst="rect">
            <a:avLst/>
          </a:prstGeom>
          <a:noFill/>
          <a:ln w="9525">
            <a:noFill/>
            <a:miter lim="800000"/>
            <a:headEnd/>
            <a:tailEnd/>
          </a:ln>
        </p:spPr>
      </p:pic>
      <p:pic>
        <p:nvPicPr>
          <p:cNvPr id="7" name="Picture 8" descr="провожает мать сына 1941"/>
          <p:cNvPicPr>
            <a:picLocks noChangeAspect="1" noChangeArrowheads="1"/>
          </p:cNvPicPr>
          <p:nvPr/>
        </p:nvPicPr>
        <p:blipFill>
          <a:blip r:embed="rId3"/>
          <a:srcRect/>
          <a:stretch>
            <a:fillRect/>
          </a:stretch>
        </p:blipFill>
        <p:spPr bwMode="auto">
          <a:xfrm>
            <a:off x="1905001" y="4038600"/>
            <a:ext cx="3733800" cy="2718049"/>
          </a:xfrm>
          <a:prstGeom prst="rect">
            <a:avLst/>
          </a:prstGeom>
          <a:noFill/>
          <a:ln w="9525">
            <a:noFill/>
            <a:miter lim="800000"/>
            <a:headEnd/>
            <a:tailEnd/>
          </a:ln>
        </p:spPr>
      </p:pic>
      <p:pic>
        <p:nvPicPr>
          <p:cNvPr id="6" name="Picture 7" descr="запись добровольцев июнь 1941"/>
          <p:cNvPicPr>
            <a:picLocks noChangeAspect="1" noChangeArrowheads="1"/>
          </p:cNvPicPr>
          <p:nvPr/>
        </p:nvPicPr>
        <p:blipFill>
          <a:blip r:embed="rId4"/>
          <a:srcRect/>
          <a:stretch>
            <a:fillRect/>
          </a:stretch>
        </p:blipFill>
        <p:spPr bwMode="auto">
          <a:xfrm>
            <a:off x="228600" y="228600"/>
            <a:ext cx="2996774" cy="2168525"/>
          </a:xfrm>
          <a:prstGeom prst="rect">
            <a:avLst/>
          </a:prstGeom>
          <a:noFill/>
          <a:ln w="9525">
            <a:noFill/>
            <a:miter lim="800000"/>
            <a:headEnd/>
            <a:tailEnd/>
          </a:ln>
        </p:spPr>
      </p:pic>
      <p:sp>
        <p:nvSpPr>
          <p:cNvPr id="8194" name="Rectangle 2"/>
          <p:cNvSpPr>
            <a:spLocks noGrp="1" noChangeArrowheads="1"/>
          </p:cNvSpPr>
          <p:nvPr>
            <p:ph type="title"/>
          </p:nvPr>
        </p:nvSpPr>
        <p:spPr/>
        <p:txBody>
          <a:bodyPr/>
          <a:lstStyle/>
          <a:p>
            <a:endParaRPr lang="ru-RU" dirty="0"/>
          </a:p>
        </p:txBody>
      </p:sp>
      <p:sp>
        <p:nvSpPr>
          <p:cNvPr id="8195" name="Rectangle 3"/>
          <p:cNvSpPr>
            <a:spLocks noGrp="1" noChangeArrowheads="1"/>
          </p:cNvSpPr>
          <p:nvPr>
            <p:ph type="body" idx="1"/>
          </p:nvPr>
        </p:nvSpPr>
        <p:spPr>
          <a:xfrm>
            <a:off x="4343400" y="381000"/>
            <a:ext cx="4495800" cy="5105400"/>
          </a:xfrm>
        </p:spPr>
        <p:txBody>
          <a:bodyPr/>
          <a:lstStyle/>
          <a:p>
            <a:pPr>
              <a:lnSpc>
                <a:spcPct val="80000"/>
              </a:lnSpc>
            </a:pPr>
            <a:r>
              <a:rPr lang="ru-RU" sz="2000" dirty="0">
                <a:solidFill>
                  <a:srgbClr val="FFFF00"/>
                </a:solidFill>
              </a:rPr>
              <a:t>Вице – президент (в 70-е гг.</a:t>
            </a:r>
            <a:r>
              <a:rPr lang="en-US" sz="2000" dirty="0">
                <a:solidFill>
                  <a:srgbClr val="FFFF00"/>
                </a:solidFill>
              </a:rPr>
              <a:t>XX</a:t>
            </a:r>
            <a:r>
              <a:rPr lang="ru-RU" sz="2000" dirty="0">
                <a:solidFill>
                  <a:srgbClr val="FFFF00"/>
                </a:solidFill>
              </a:rPr>
              <a:t> в) Академии педагогических наук </a:t>
            </a:r>
            <a:r>
              <a:rPr lang="ru-RU" sz="2000" b="1" i="1" u="sng" dirty="0">
                <a:solidFill>
                  <a:srgbClr val="FFFF00"/>
                </a:solidFill>
              </a:rPr>
              <a:t>В.Г.Зубов</a:t>
            </a:r>
            <a:r>
              <a:rPr lang="en-US" sz="2000" dirty="0">
                <a:solidFill>
                  <a:srgbClr val="FFFF00"/>
                </a:solidFill>
              </a:rPr>
              <a:t>:</a:t>
            </a:r>
            <a:endParaRPr lang="ru-RU" sz="2000" dirty="0">
              <a:solidFill>
                <a:srgbClr val="FFFF00"/>
              </a:solidFill>
            </a:endParaRPr>
          </a:p>
          <a:p>
            <a:pPr>
              <a:lnSpc>
                <a:spcPct val="80000"/>
              </a:lnSpc>
            </a:pPr>
            <a:r>
              <a:rPr lang="en-US" sz="2000" dirty="0">
                <a:solidFill>
                  <a:srgbClr val="FFFF00"/>
                </a:solidFill>
              </a:rPr>
              <a:t>“</a:t>
            </a:r>
            <a:r>
              <a:rPr lang="ru-RU" sz="2000" dirty="0">
                <a:solidFill>
                  <a:srgbClr val="FFFF00"/>
                </a:solidFill>
              </a:rPr>
              <a:t>Когда в 1941 г.фашисты напали на нашу страну, я был аспирантом физфака МГУ…Почти все не призванные в армию уходили в Народное ополчение… Я пришел в ополчение рядовым…вскоре был уже инструктором политотдела дивизии. Мы строили оборонительные сооружения под Можайском, Вязьмой, деревне Семлево, что на старой Смоленской дороге…</a:t>
            </a:r>
            <a:r>
              <a:rPr lang="en-US" sz="2000" dirty="0">
                <a:solidFill>
                  <a:srgbClr val="FFFF00"/>
                </a:solidFill>
              </a:rPr>
              <a:t>”</a:t>
            </a:r>
            <a:r>
              <a:rPr lang="ru-RU" sz="2000" dirty="0">
                <a:solidFill>
                  <a:srgbClr val="FFFF00"/>
                </a:solidFill>
              </a:rPr>
              <a:t>.</a:t>
            </a:r>
          </a:p>
          <a:p>
            <a:pPr>
              <a:lnSpc>
                <a:spcPct val="80000"/>
              </a:lnSpc>
            </a:pPr>
            <a:r>
              <a:rPr lang="ru-RU" sz="2000" dirty="0">
                <a:solidFill>
                  <a:srgbClr val="FFFF00"/>
                </a:solidFill>
              </a:rPr>
              <a:t>Не счесть учителей физики, которые, оставив свои классы, пошли воевать.</a:t>
            </a:r>
          </a:p>
          <a:p>
            <a:pPr>
              <a:lnSpc>
                <a:spcPct val="80000"/>
              </a:lnSpc>
            </a:pPr>
            <a:endParaRPr lang="ru-RU" sz="2000" dirty="0">
              <a:solidFill>
                <a:srgbClr val="3399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900" decel="100000" fill="hold"/>
                                        <p:tgtEl>
                                          <p:spTgt spid="7"/>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strVal val="#ppt_w*0.70"/>
                                          </p:val>
                                        </p:tav>
                                        <p:tav tm="100000">
                                          <p:val>
                                            <p:strVal val="#ppt_w"/>
                                          </p:val>
                                        </p:tav>
                                      </p:tavLst>
                                    </p:anim>
                                    <p:anim calcmode="lin" valueType="num">
                                      <p:cBhvr>
                                        <p:cTn id="24" dur="1000" fill="hold"/>
                                        <p:tgtEl>
                                          <p:spTgt spid="8"/>
                                        </p:tgtEl>
                                        <p:attrNameLst>
                                          <p:attrName>ppt_h</p:attrName>
                                        </p:attrNameLst>
                                      </p:cBhvr>
                                      <p:tavLst>
                                        <p:tav tm="0">
                                          <p:val>
                                            <p:strVal val="#ppt_h"/>
                                          </p:val>
                                        </p:tav>
                                        <p:tav tm="100000">
                                          <p:val>
                                            <p:strVal val="#ppt_h"/>
                                          </p:val>
                                        </p:tav>
                                      </p:tavLst>
                                    </p:anim>
                                    <p:animEffect transition="in" filter="fade">
                                      <p:cBhvr>
                                        <p:cTn id="2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партизаны на переправе"/>
          <p:cNvPicPr>
            <a:picLocks noChangeAspect="1" noChangeArrowheads="1"/>
          </p:cNvPicPr>
          <p:nvPr/>
        </p:nvPicPr>
        <p:blipFill>
          <a:blip r:embed="rId2"/>
          <a:srcRect/>
          <a:stretch>
            <a:fillRect/>
          </a:stretch>
        </p:blipFill>
        <p:spPr bwMode="auto">
          <a:xfrm>
            <a:off x="4876800" y="2590800"/>
            <a:ext cx="2942913" cy="1981200"/>
          </a:xfrm>
          <a:prstGeom prst="rect">
            <a:avLst/>
          </a:prstGeom>
          <a:noFill/>
          <a:ln w="9525">
            <a:noFill/>
            <a:miter lim="800000"/>
            <a:headEnd/>
            <a:tailEnd/>
          </a:ln>
        </p:spPr>
      </p:pic>
      <p:pic>
        <p:nvPicPr>
          <p:cNvPr id="9" name="Picture 6" descr="str203_1"/>
          <p:cNvPicPr>
            <a:picLocks noChangeAspect="1" noChangeArrowheads="1"/>
          </p:cNvPicPr>
          <p:nvPr/>
        </p:nvPicPr>
        <p:blipFill>
          <a:blip r:embed="rId3"/>
          <a:srcRect/>
          <a:stretch>
            <a:fillRect/>
          </a:stretch>
        </p:blipFill>
        <p:spPr bwMode="auto">
          <a:xfrm>
            <a:off x="4724400" y="4267200"/>
            <a:ext cx="4259981" cy="2590800"/>
          </a:xfrm>
          <a:prstGeom prst="rect">
            <a:avLst/>
          </a:prstGeom>
          <a:noFill/>
          <a:ln w="9525">
            <a:noFill/>
            <a:miter lim="800000"/>
            <a:headEnd/>
            <a:tailEnd/>
          </a:ln>
        </p:spPr>
      </p:pic>
      <p:pic>
        <p:nvPicPr>
          <p:cNvPr id="6" name="Picture 10" descr="разведка В"/>
          <p:cNvPicPr>
            <a:picLocks noChangeAspect="1" noChangeArrowheads="1"/>
          </p:cNvPicPr>
          <p:nvPr/>
        </p:nvPicPr>
        <p:blipFill>
          <a:blip r:embed="rId4"/>
          <a:srcRect/>
          <a:stretch>
            <a:fillRect/>
          </a:stretch>
        </p:blipFill>
        <p:spPr bwMode="auto">
          <a:xfrm>
            <a:off x="3733800" y="0"/>
            <a:ext cx="3040063" cy="2211234"/>
          </a:xfrm>
          <a:prstGeom prst="rect">
            <a:avLst/>
          </a:prstGeom>
          <a:noFill/>
          <a:ln w="9525">
            <a:noFill/>
            <a:miter lim="800000"/>
            <a:headEnd/>
            <a:tailEnd/>
          </a:ln>
        </p:spPr>
      </p:pic>
      <p:sp>
        <p:nvSpPr>
          <p:cNvPr id="9218" name="Rectangle 2"/>
          <p:cNvSpPr>
            <a:spLocks noGrp="1" noChangeArrowheads="1"/>
          </p:cNvSpPr>
          <p:nvPr>
            <p:ph type="title"/>
          </p:nvPr>
        </p:nvSpPr>
        <p:spPr/>
        <p:txBody>
          <a:bodyPr/>
          <a:lstStyle/>
          <a:p>
            <a:endParaRPr lang="ru-RU" dirty="0"/>
          </a:p>
        </p:txBody>
      </p:sp>
      <p:sp>
        <p:nvSpPr>
          <p:cNvPr id="9219" name="Rectangle 3"/>
          <p:cNvSpPr>
            <a:spLocks noGrp="1" noChangeArrowheads="1"/>
          </p:cNvSpPr>
          <p:nvPr>
            <p:ph type="body" idx="1"/>
          </p:nvPr>
        </p:nvSpPr>
        <p:spPr>
          <a:xfrm>
            <a:off x="228600" y="228600"/>
            <a:ext cx="5181600" cy="5867400"/>
          </a:xfrm>
        </p:spPr>
        <p:txBody>
          <a:bodyPr/>
          <a:lstStyle/>
          <a:p>
            <a:pPr>
              <a:lnSpc>
                <a:spcPct val="80000"/>
              </a:lnSpc>
            </a:pPr>
            <a:r>
              <a:rPr lang="ru-RU" sz="1900" dirty="0"/>
              <a:t>Бывший учитель, а в последствии член – корреспондент Академии педагогических наук, известный специалист в области школьного физического эксперимента </a:t>
            </a:r>
            <a:r>
              <a:rPr lang="ru-RU" sz="1900" b="1" i="1" u="sng" dirty="0"/>
              <a:t>Б.С.Зворыкин</a:t>
            </a:r>
            <a:r>
              <a:rPr lang="ru-RU" sz="1900" b="1" dirty="0"/>
              <a:t> </a:t>
            </a:r>
            <a:r>
              <a:rPr lang="ru-RU" sz="1900" dirty="0"/>
              <a:t>в 1975 г. вспоминал</a:t>
            </a:r>
            <a:r>
              <a:rPr lang="en-US" sz="1900" dirty="0"/>
              <a:t>: “ </a:t>
            </a:r>
            <a:r>
              <a:rPr lang="ru-RU" sz="1900" dirty="0"/>
              <a:t>Когда началась Великая Отечественная война, я работал учителем физики в 175-ой московской школе. Так как я был радиолюбителем , имевшим довольно большой практический опыт , меня послали на специальные курсы и через 3 месяца ,весной 1942 г., я стал командиром </a:t>
            </a:r>
            <a:r>
              <a:rPr lang="ru-RU" sz="1900" dirty="0" err="1"/>
              <a:t>радоиовзвода</a:t>
            </a:r>
            <a:r>
              <a:rPr lang="ru-RU" sz="1900" dirty="0"/>
              <a:t>… Мы обеспечивали бесперебойную радиосвязь штаба батальона с ротами, находящимися на переднем крае. Одновременно вели постоянную и очень напряженную учебу… Мы стояли под Волоколамском, затем прошли всю Белоруссию и вышли на север Латвии.  </a:t>
            </a:r>
            <a:r>
              <a:rPr lang="en-US" sz="1900" dirty="0"/>
              <a:t>”</a:t>
            </a:r>
            <a:endParaRPr lang="ru-RU" sz="1900" dirty="0"/>
          </a:p>
          <a:p>
            <a:pPr>
              <a:lnSpc>
                <a:spcPct val="80000"/>
              </a:lnSpc>
            </a:pPr>
            <a:endParaRPr lang="ru-RU" sz="1800" dirty="0"/>
          </a:p>
        </p:txBody>
      </p:sp>
      <p:pic>
        <p:nvPicPr>
          <p:cNvPr id="7" name="Picture 5" descr="СТАЛИНГРАД"/>
          <p:cNvPicPr>
            <a:picLocks noChangeAspect="1" noChangeArrowheads="1"/>
          </p:cNvPicPr>
          <p:nvPr/>
        </p:nvPicPr>
        <p:blipFill>
          <a:blip r:embed="rId5"/>
          <a:srcRect/>
          <a:stretch>
            <a:fillRect/>
          </a:stretch>
        </p:blipFill>
        <p:spPr bwMode="auto">
          <a:xfrm>
            <a:off x="6657975" y="1600200"/>
            <a:ext cx="2486025" cy="167911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iterate type="lt">
                                    <p:tmPct val="5000"/>
                                  </p:iterate>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endParaRPr lang="ru-RU"/>
          </a:p>
        </p:txBody>
      </p:sp>
      <p:sp>
        <p:nvSpPr>
          <p:cNvPr id="10243" name="Rectangle 3"/>
          <p:cNvSpPr>
            <a:spLocks noGrp="1" noChangeArrowheads="1"/>
          </p:cNvSpPr>
          <p:nvPr>
            <p:ph type="body" idx="1"/>
          </p:nvPr>
        </p:nvSpPr>
        <p:spPr/>
        <p:txBody>
          <a:bodyPr/>
          <a:lstStyle/>
          <a:p>
            <a:pPr>
              <a:lnSpc>
                <a:spcPct val="80000"/>
              </a:lnSpc>
            </a:pPr>
            <a:r>
              <a:rPr lang="ru-RU" sz="2000"/>
              <a:t>А вот воспоминания еще одного известного педагога – московского учителя </a:t>
            </a:r>
            <a:r>
              <a:rPr lang="ru-RU" sz="2000" b="1" i="1" u="sng"/>
              <a:t>Я.Ф.Лернера</a:t>
            </a:r>
            <a:r>
              <a:rPr lang="en-US" sz="2000"/>
              <a:t>:”</a:t>
            </a:r>
            <a:r>
              <a:rPr lang="ru-RU" sz="2000"/>
              <a:t> В 1941 г. я окончил Одесский институт и уже в августе был призван в ряды Красной армии. Пройдя ускоренный курс обучения, я был направлен в Новгородский полк. Начал работу с должности командира взвода топографической разведки. Участвовал в боях на Западном фронте…  сражался на Волховском фронт в 1943 – 1944 гг.</a:t>
            </a:r>
            <a:r>
              <a:rPr lang="en-US" sz="2000"/>
              <a:t>”</a:t>
            </a:r>
            <a:endParaRPr lang="ru-RU" sz="2000"/>
          </a:p>
          <a:p>
            <a:pPr>
              <a:lnSpc>
                <a:spcPct val="80000"/>
              </a:lnSpc>
            </a:pPr>
            <a:r>
              <a:rPr lang="ru-RU" sz="2000" b="1" i="1" u="sng"/>
              <a:t>Л.К.Ивашин</a:t>
            </a:r>
            <a:r>
              <a:rPr lang="ru-RU" sz="2000" b="1" u="sng"/>
              <a:t> </a:t>
            </a:r>
            <a:r>
              <a:rPr lang="ru-RU" sz="2000"/>
              <a:t>- педагог 27-ой школы г. Москвы. Служил в войсках ПВО Московского и Северо – Западного фронтов</a:t>
            </a:r>
            <a:r>
              <a:rPr lang="en-US" sz="2000"/>
              <a:t>:</a:t>
            </a:r>
            <a:r>
              <a:rPr lang="ru-RU" sz="2000"/>
              <a:t> был начальником радиолокационной станции орудийной</a:t>
            </a:r>
            <a:r>
              <a:rPr lang="ru-RU" sz="2000">
                <a:solidFill>
                  <a:schemeClr val="bg1"/>
                </a:solidFill>
              </a:rPr>
              <a:t> </a:t>
            </a:r>
            <a:r>
              <a:rPr lang="ru-RU" sz="2000">
                <a:solidFill>
                  <a:schemeClr val="bg2"/>
                </a:solidFill>
              </a:rPr>
              <a:t>наводки.</a:t>
            </a:r>
          </a:p>
          <a:p>
            <a:pPr>
              <a:lnSpc>
                <a:spcPct val="80000"/>
              </a:lnSpc>
              <a:buFontTx/>
              <a:buNone/>
            </a:pPr>
            <a:endParaRPr lang="ru-RU" sz="2000">
              <a:solidFill>
                <a:schemeClr val="bg1"/>
              </a:solidFill>
            </a:endParaRPr>
          </a:p>
          <a:p>
            <a:pPr>
              <a:lnSpc>
                <a:spcPct val="80000"/>
              </a:lnSpc>
            </a:pPr>
            <a:endParaRPr lang="ru-RU" sz="20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19"/>
          <p:cNvPicPr>
            <a:picLocks noChangeAspect="1" noChangeArrowheads="1"/>
          </p:cNvPicPr>
          <p:nvPr/>
        </p:nvPicPr>
        <p:blipFill>
          <a:blip r:embed="rId2"/>
          <a:srcRect/>
          <a:stretch>
            <a:fillRect/>
          </a:stretch>
        </p:blipFill>
        <p:spPr bwMode="auto">
          <a:xfrm>
            <a:off x="1524000" y="3657600"/>
            <a:ext cx="5407575" cy="3079750"/>
          </a:xfrm>
          <a:prstGeom prst="rect">
            <a:avLst/>
          </a:prstGeom>
          <a:noFill/>
          <a:ln w="38100">
            <a:solidFill>
              <a:srgbClr val="A50021"/>
            </a:solidFill>
            <a:miter lim="800000"/>
            <a:headEnd/>
            <a:tailEnd/>
          </a:ln>
          <a:effectLst>
            <a:outerShdw dist="107763" dir="18900000" algn="ctr" rotWithShape="0">
              <a:srgbClr val="808080">
                <a:alpha val="50000"/>
              </a:srgbClr>
            </a:outerShdw>
          </a:effectLst>
        </p:spPr>
      </p:pic>
      <p:pic>
        <p:nvPicPr>
          <p:cNvPr id="8" name="Picture 5" descr="завод"/>
          <p:cNvPicPr>
            <a:picLocks noChangeAspect="1" noChangeArrowheads="1"/>
          </p:cNvPicPr>
          <p:nvPr/>
        </p:nvPicPr>
        <p:blipFill>
          <a:blip r:embed="rId3"/>
          <a:srcRect/>
          <a:stretch>
            <a:fillRect/>
          </a:stretch>
        </p:blipFill>
        <p:spPr bwMode="auto">
          <a:xfrm>
            <a:off x="152400" y="3429000"/>
            <a:ext cx="2405744" cy="3113088"/>
          </a:xfrm>
          <a:prstGeom prst="rect">
            <a:avLst/>
          </a:prstGeom>
          <a:noFill/>
          <a:ln w="38100">
            <a:solidFill>
              <a:srgbClr val="A50021"/>
            </a:solidFill>
            <a:miter lim="800000"/>
            <a:headEnd/>
            <a:tailEnd/>
          </a:ln>
          <a:effectLst>
            <a:outerShdw dist="107763" dir="18900000" algn="ctr" rotWithShape="0">
              <a:srgbClr val="808080">
                <a:alpha val="50000"/>
              </a:srgbClr>
            </a:outerShdw>
          </a:effectLst>
        </p:spPr>
      </p:pic>
      <p:pic>
        <p:nvPicPr>
          <p:cNvPr id="7" name="Picture 2" descr="18"/>
          <p:cNvPicPr>
            <a:picLocks noChangeAspect="1" noChangeArrowheads="1"/>
          </p:cNvPicPr>
          <p:nvPr/>
        </p:nvPicPr>
        <p:blipFill>
          <a:blip r:embed="rId4"/>
          <a:srcRect/>
          <a:stretch>
            <a:fillRect/>
          </a:stretch>
        </p:blipFill>
        <p:spPr bwMode="auto">
          <a:xfrm>
            <a:off x="152400" y="0"/>
            <a:ext cx="4205288" cy="3099268"/>
          </a:xfrm>
          <a:prstGeom prst="rect">
            <a:avLst/>
          </a:prstGeom>
          <a:noFill/>
          <a:ln w="38100">
            <a:solidFill>
              <a:srgbClr val="A50021"/>
            </a:solidFill>
            <a:miter lim="800000"/>
            <a:headEnd/>
            <a:tailEnd/>
          </a:ln>
          <a:effectLst>
            <a:outerShdw dist="107763" dir="18900000" algn="ctr" rotWithShape="0">
              <a:srgbClr val="808080">
                <a:alpha val="50000"/>
              </a:srgbClr>
            </a:outerShdw>
          </a:effectLst>
        </p:spPr>
      </p:pic>
      <p:pic>
        <p:nvPicPr>
          <p:cNvPr id="6" name="Picture 7" descr="Заменил отца"/>
          <p:cNvPicPr>
            <a:picLocks noChangeAspect="1" noChangeArrowheads="1"/>
          </p:cNvPicPr>
          <p:nvPr/>
        </p:nvPicPr>
        <p:blipFill>
          <a:blip r:embed="rId5"/>
          <a:srcRect/>
          <a:stretch>
            <a:fillRect/>
          </a:stretch>
        </p:blipFill>
        <p:spPr bwMode="auto">
          <a:xfrm>
            <a:off x="6019800" y="2255642"/>
            <a:ext cx="3040063" cy="4602358"/>
          </a:xfrm>
          <a:prstGeom prst="rect">
            <a:avLst/>
          </a:prstGeom>
          <a:noFill/>
          <a:ln w="9525">
            <a:noFill/>
            <a:miter lim="800000"/>
            <a:headEnd/>
            <a:tailEnd/>
          </a:ln>
        </p:spPr>
      </p:pic>
      <p:sp>
        <p:nvSpPr>
          <p:cNvPr id="11266" name="Rectangle 2"/>
          <p:cNvSpPr>
            <a:spLocks noGrp="1" noChangeArrowheads="1"/>
          </p:cNvSpPr>
          <p:nvPr>
            <p:ph type="title"/>
          </p:nvPr>
        </p:nvSpPr>
        <p:spPr/>
        <p:txBody>
          <a:bodyPr/>
          <a:lstStyle/>
          <a:p>
            <a:endParaRPr lang="ru-RU" dirty="0"/>
          </a:p>
        </p:txBody>
      </p:sp>
      <p:sp>
        <p:nvSpPr>
          <p:cNvPr id="11267" name="Rectangle 3"/>
          <p:cNvSpPr>
            <a:spLocks noGrp="1" noChangeArrowheads="1"/>
          </p:cNvSpPr>
          <p:nvPr>
            <p:ph type="body" idx="1"/>
          </p:nvPr>
        </p:nvSpPr>
        <p:spPr>
          <a:xfrm>
            <a:off x="685800" y="1981200"/>
            <a:ext cx="7086600" cy="4114800"/>
          </a:xfrm>
        </p:spPr>
        <p:txBody>
          <a:bodyPr/>
          <a:lstStyle/>
          <a:p>
            <a:pPr>
              <a:lnSpc>
                <a:spcPct val="80000"/>
              </a:lnSpc>
            </a:pPr>
            <a:r>
              <a:rPr lang="ru-RU" sz="1600" dirty="0"/>
              <a:t>Работали на Победу не только взрослые, но и подростки. Вот, что вспоминает преподаватель МГУ, автор школьных учебников физики для 9-11 классов, по которым занималось не одно поколение советских и российских школьников </a:t>
            </a:r>
            <a:r>
              <a:rPr lang="ru-RU" sz="1800" b="1" i="1" u="sng" dirty="0" err="1"/>
              <a:t>Б.Б.Буховцев</a:t>
            </a:r>
            <a:r>
              <a:rPr lang="en-US" sz="1600" dirty="0"/>
              <a:t> :”</a:t>
            </a:r>
            <a:r>
              <a:rPr lang="ru-RU" sz="1600" dirty="0"/>
              <a:t>В июне  1941</a:t>
            </a:r>
            <a:r>
              <a:rPr lang="ru-RU" sz="1600" dirty="0">
                <a:solidFill>
                  <a:schemeClr val="bg1"/>
                </a:solidFill>
              </a:rPr>
              <a:t> </a:t>
            </a:r>
            <a:r>
              <a:rPr lang="ru-RU" sz="1600" dirty="0"/>
              <a:t>г., сдав экзамены за 8-ой класс , я перешел в 9-ый. А через несколько дней мирная жизнь всех советских людей была прервана. Нападение фашистской Германии на нашу Родину изменило и мою судьбу. О продолжении учебы нечего было и думать</a:t>
            </a:r>
            <a:r>
              <a:rPr lang="en-US" sz="1600" dirty="0"/>
              <a:t>:</a:t>
            </a:r>
            <a:r>
              <a:rPr lang="ru-RU" sz="1600" dirty="0"/>
              <a:t> стране нужны были рабочие. И я пошел на завод. Почти полтора года я проработал токарем.</a:t>
            </a:r>
          </a:p>
          <a:p>
            <a:pPr>
              <a:lnSpc>
                <a:spcPct val="80000"/>
              </a:lnSpc>
              <a:buFontTx/>
              <a:buNone/>
            </a:pPr>
            <a:r>
              <a:rPr lang="ru-RU" sz="1600" dirty="0"/>
              <a:t>      В 1943 г., когда мне исполнилось 18 лет, я был призван в ряды Советской Армии. Попал в гвардейские минометные части, на вооружение которых находились орудия, зашифрованные загадочными буквами РС (ракетные системы) и оказавшиеся грозными </a:t>
            </a:r>
            <a:r>
              <a:rPr lang="en-US" sz="1600" dirty="0"/>
              <a:t>“</a:t>
            </a:r>
            <a:r>
              <a:rPr lang="ru-RU" sz="1600" dirty="0"/>
              <a:t>катюшами</a:t>
            </a:r>
            <a:r>
              <a:rPr lang="en-US" sz="1600" dirty="0"/>
              <a:t>”</a:t>
            </a:r>
            <a:r>
              <a:rPr lang="ru-RU" sz="1600" dirty="0"/>
              <a:t>… Полк, с которым я выехал на фронт, сражался на Курской дуге…</a:t>
            </a:r>
            <a:r>
              <a:rPr lang="en-US" sz="1600" dirty="0"/>
              <a:t>”</a:t>
            </a:r>
            <a:endParaRPr lang="ru-RU" sz="1600" dirty="0"/>
          </a:p>
          <a:p>
            <a:pPr>
              <a:lnSpc>
                <a:spcPct val="80000"/>
              </a:lnSpc>
            </a:pPr>
            <a:endParaRPr lang="ru-RU"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endParaRPr lang="ru-RU"/>
          </a:p>
        </p:txBody>
      </p:sp>
      <p:sp>
        <p:nvSpPr>
          <p:cNvPr id="13315" name="Rectangle 3"/>
          <p:cNvSpPr>
            <a:spLocks noGrp="1" noChangeArrowheads="1"/>
          </p:cNvSpPr>
          <p:nvPr>
            <p:ph type="body" idx="1"/>
          </p:nvPr>
        </p:nvSpPr>
        <p:spPr>
          <a:xfrm>
            <a:off x="685800" y="381000"/>
            <a:ext cx="7772400" cy="5715000"/>
          </a:xfrm>
        </p:spPr>
        <p:txBody>
          <a:bodyPr/>
          <a:lstStyle/>
          <a:p>
            <a:pPr>
              <a:lnSpc>
                <a:spcPct val="90000"/>
              </a:lnSpc>
            </a:pPr>
            <a:r>
              <a:rPr lang="ru-RU" sz="1200" dirty="0">
                <a:cs typeface="Times New Roman" pitchFamily="18" charset="0"/>
              </a:rPr>
              <a:t>Ёще до войны в ленинградском Физико-техническом институте (ЛФТИ) под руководством профессора А.П. Александрова группой учёных, в которую входили Б.А. Гаев, П.Р. Степанов, В.Р. И А.Р. </a:t>
            </a:r>
            <a:r>
              <a:rPr lang="ru-RU" sz="1200" dirty="0" err="1">
                <a:cs typeface="Times New Roman" pitchFamily="18" charset="0"/>
              </a:rPr>
              <a:t>Регели</a:t>
            </a:r>
            <a:r>
              <a:rPr lang="ru-RU" sz="1200" dirty="0">
                <a:cs typeface="Times New Roman" pitchFamily="18" charset="0"/>
              </a:rPr>
              <a:t>, Ю.С. </a:t>
            </a:r>
            <a:r>
              <a:rPr lang="ru-RU" sz="1200" dirty="0" err="1">
                <a:cs typeface="Times New Roman" pitchFamily="18" charset="0"/>
              </a:rPr>
              <a:t>Лазуркин</a:t>
            </a:r>
            <a:r>
              <a:rPr lang="ru-RU" sz="1200" dirty="0">
                <a:cs typeface="Times New Roman" pitchFamily="18" charset="0"/>
              </a:rPr>
              <a:t>, были начаты работы, направленные на уменьшении возможности поражения кораблей магнитными минами. В их ходе был создан обмоточный метод размагничивания судов. Заключался он в следующем</a:t>
            </a:r>
          </a:p>
          <a:p>
            <a:pPr>
              <a:lnSpc>
                <a:spcPct val="90000"/>
              </a:lnSpc>
            </a:pPr>
            <a:endParaRPr lang="ru-RU" sz="1200" dirty="0">
              <a:cs typeface="Times New Roman" pitchFamily="18" charset="0"/>
            </a:endParaRPr>
          </a:p>
          <a:p>
            <a:pPr>
              <a:lnSpc>
                <a:spcPct val="90000"/>
              </a:lnSpc>
            </a:pPr>
            <a:endParaRPr lang="ru-RU" sz="1400" dirty="0">
              <a:cs typeface="Times New Roman" pitchFamily="18" charset="0"/>
            </a:endParaRPr>
          </a:p>
          <a:p>
            <a:pPr>
              <a:lnSpc>
                <a:spcPct val="90000"/>
              </a:lnSpc>
            </a:pPr>
            <a:endParaRPr lang="ru-RU" sz="1400" dirty="0">
              <a:cs typeface="Times New Roman" pitchFamily="18" charset="0"/>
            </a:endParaRPr>
          </a:p>
          <a:p>
            <a:pPr>
              <a:lnSpc>
                <a:spcPct val="90000"/>
              </a:lnSpc>
            </a:pPr>
            <a:endParaRPr lang="ru-RU" sz="1400" dirty="0">
              <a:cs typeface="Times New Roman" pitchFamily="18" charset="0"/>
            </a:endParaRPr>
          </a:p>
          <a:p>
            <a:pPr>
              <a:lnSpc>
                <a:spcPct val="90000"/>
              </a:lnSpc>
            </a:pPr>
            <a:endParaRPr lang="ru-RU" sz="1400" dirty="0">
              <a:cs typeface="Times New Roman" pitchFamily="18" charset="0"/>
            </a:endParaRPr>
          </a:p>
          <a:p>
            <a:pPr>
              <a:lnSpc>
                <a:spcPct val="90000"/>
              </a:lnSpc>
            </a:pPr>
            <a:endParaRPr lang="ru-RU" sz="1400" dirty="0">
              <a:cs typeface="Times New Roman" pitchFamily="18" charset="0"/>
            </a:endParaRPr>
          </a:p>
          <a:p>
            <a:pPr>
              <a:lnSpc>
                <a:spcPct val="90000"/>
              </a:lnSpc>
            </a:pPr>
            <a:endParaRPr lang="ru-RU" sz="1400" dirty="0">
              <a:cs typeface="Times New Roman" pitchFamily="18" charset="0"/>
            </a:endParaRPr>
          </a:p>
          <a:p>
            <a:pPr>
              <a:lnSpc>
                <a:spcPct val="90000"/>
              </a:lnSpc>
            </a:pPr>
            <a:endParaRPr lang="ru-RU" sz="1200" dirty="0" smtClean="0">
              <a:cs typeface="Times New Roman" pitchFamily="18" charset="0"/>
            </a:endParaRPr>
          </a:p>
          <a:p>
            <a:pPr>
              <a:lnSpc>
                <a:spcPct val="90000"/>
              </a:lnSpc>
            </a:pPr>
            <a:endParaRPr lang="ru-RU" sz="1200" dirty="0">
              <a:cs typeface="Times New Roman" pitchFamily="18" charset="0"/>
            </a:endParaRPr>
          </a:p>
          <a:p>
            <a:pPr>
              <a:lnSpc>
                <a:spcPct val="90000"/>
              </a:lnSpc>
            </a:pPr>
            <a:endParaRPr lang="ru-RU" sz="1200" dirty="0" smtClean="0">
              <a:cs typeface="Times New Roman" pitchFamily="18" charset="0"/>
            </a:endParaRPr>
          </a:p>
          <a:p>
            <a:pPr>
              <a:lnSpc>
                <a:spcPct val="90000"/>
              </a:lnSpc>
            </a:pPr>
            <a:endParaRPr lang="ru-RU" sz="1200" dirty="0">
              <a:cs typeface="Times New Roman" pitchFamily="18" charset="0"/>
            </a:endParaRPr>
          </a:p>
          <a:p>
            <a:pPr>
              <a:lnSpc>
                <a:spcPct val="90000"/>
              </a:lnSpc>
            </a:pPr>
            <a:endParaRPr lang="ru-RU" sz="1200" dirty="0" smtClean="0">
              <a:cs typeface="Times New Roman" pitchFamily="18" charset="0"/>
            </a:endParaRPr>
          </a:p>
          <a:p>
            <a:pPr>
              <a:lnSpc>
                <a:spcPct val="90000"/>
              </a:lnSpc>
            </a:pPr>
            <a:endParaRPr lang="ru-RU" sz="1200" dirty="0">
              <a:cs typeface="Times New Roman" pitchFamily="18" charset="0"/>
            </a:endParaRPr>
          </a:p>
          <a:p>
            <a:pPr>
              <a:lnSpc>
                <a:spcPct val="90000"/>
              </a:lnSpc>
            </a:pPr>
            <a:endParaRPr lang="ru-RU" sz="1200" dirty="0" smtClean="0">
              <a:cs typeface="Times New Roman" pitchFamily="18" charset="0"/>
            </a:endParaRPr>
          </a:p>
          <a:p>
            <a:pPr>
              <a:lnSpc>
                <a:spcPct val="90000"/>
              </a:lnSpc>
            </a:pPr>
            <a:r>
              <a:rPr lang="ru-RU" sz="1200" dirty="0" smtClean="0">
                <a:cs typeface="Times New Roman" pitchFamily="18" charset="0"/>
              </a:rPr>
              <a:t>С </a:t>
            </a:r>
            <a:r>
              <a:rPr lang="ru-RU" sz="1200" dirty="0">
                <a:cs typeface="Times New Roman" pitchFamily="18" charset="0"/>
              </a:rPr>
              <a:t>помощью положенной на палубу или подвешенной с наружной стороны бортов большой петли </a:t>
            </a:r>
            <a:r>
              <a:rPr lang="ru-RU" sz="1200" i="1" dirty="0">
                <a:cs typeface="Times New Roman" pitchFamily="18" charset="0"/>
              </a:rPr>
              <a:t>1 </a:t>
            </a:r>
            <a:r>
              <a:rPr lang="ru-RU" sz="1200" dirty="0">
                <a:cs typeface="Times New Roman" pitchFamily="18" charset="0"/>
              </a:rPr>
              <a:t>из специального кабеля, по которой пропускался электрический ток, вокруг кабеля создавалось искусственное магнитное поле</a:t>
            </a:r>
            <a:r>
              <a:rPr lang="ru-RU" sz="1200" i="1" dirty="0">
                <a:cs typeface="Times New Roman" pitchFamily="18" charset="0"/>
              </a:rPr>
              <a:t> 2 </a:t>
            </a:r>
            <a:r>
              <a:rPr lang="ru-RU" sz="1200" dirty="0">
                <a:cs typeface="Times New Roman" pitchFamily="18" charset="0"/>
              </a:rPr>
              <a:t>противоположного направления по отношению к собственному магнитному полю </a:t>
            </a:r>
            <a:r>
              <a:rPr lang="ru-RU" sz="1200" i="1" dirty="0">
                <a:cs typeface="Times New Roman" pitchFamily="18" charset="0"/>
              </a:rPr>
              <a:t>3</a:t>
            </a:r>
            <a:r>
              <a:rPr lang="ru-RU" sz="1200" dirty="0">
                <a:cs typeface="Times New Roman" pitchFamily="18" charset="0"/>
              </a:rPr>
              <a:t> корабля</a:t>
            </a:r>
            <a:r>
              <a:rPr lang="en-US" sz="1200" dirty="0">
                <a:cs typeface="Times New Roman" pitchFamily="18" charset="0"/>
              </a:rPr>
              <a:t>; </a:t>
            </a:r>
            <a:r>
              <a:rPr lang="ru-RU" sz="1200" dirty="0">
                <a:cs typeface="Times New Roman" pitchFamily="18" charset="0"/>
              </a:rPr>
              <a:t>в итоге результирующее магнитное поле судна становилось незначительным и не вызывало срабатывания магнитной мины. Перед самой войной были созданы лишь первые образцы размагничивающих устройств и начата их установка на кораблях. Война требовала быстрого осуществления намеченных мер.</a:t>
            </a:r>
            <a:endParaRPr lang="ru-RU" sz="1200" i="1" dirty="0">
              <a:cs typeface="Times New Roman" pitchFamily="18" charset="0"/>
            </a:endParaRPr>
          </a:p>
          <a:p>
            <a:pPr>
              <a:lnSpc>
                <a:spcPct val="80000"/>
              </a:lnSpc>
            </a:pPr>
            <a:endParaRPr lang="ru-RU" sz="2000" dirty="0"/>
          </a:p>
        </p:txBody>
      </p:sp>
      <p:pic>
        <p:nvPicPr>
          <p:cNvPr id="13316" name="Рисунок 5" descr="Безымянный4.JPG"/>
          <p:cNvPicPr>
            <a:picLocks noChangeAspect="1"/>
          </p:cNvPicPr>
          <p:nvPr/>
        </p:nvPicPr>
        <p:blipFill>
          <a:blip r:embed="rId2"/>
          <a:srcRect/>
          <a:stretch>
            <a:fillRect/>
          </a:stretch>
        </p:blipFill>
        <p:spPr bwMode="auto">
          <a:xfrm>
            <a:off x="2362200" y="1600200"/>
            <a:ext cx="4392613" cy="2317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Салют">
  <a:themeElements>
    <a:clrScheme name="Салют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fontScheme name="Салют">
      <a:majorFont>
        <a:latin typeface="Arial Black"/>
        <a:ea typeface=""/>
        <a:cs typeface=""/>
      </a:majorFont>
      <a:minorFont>
        <a:latin typeface="Arial Black"/>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алют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clrMap bg1="dk2" tx1="lt1" bg2="dk1" tx2="lt2" accent1="accent1" accent2="accent2" accent3="accent3" accent4="accent4" accent5="accent5" accent6="accent6" hlink="hlink" folHlink="folHlink"/>
    </a:extraClrScheme>
    <a:extraClrScheme>
      <a:clrScheme name="Салют 2">
        <a:dk1>
          <a:srgbClr val="0000A4"/>
        </a:dk1>
        <a:lt1>
          <a:srgbClr val="CCFFFF"/>
        </a:lt1>
        <a:dk2>
          <a:srgbClr val="000066"/>
        </a:dk2>
        <a:lt2>
          <a:srgbClr val="00FFFF"/>
        </a:lt2>
        <a:accent1>
          <a:srgbClr val="51B2E3"/>
        </a:accent1>
        <a:accent2>
          <a:srgbClr val="04E8AC"/>
        </a:accent2>
        <a:accent3>
          <a:srgbClr val="AAAAB8"/>
        </a:accent3>
        <a:accent4>
          <a:srgbClr val="AEDADA"/>
        </a:accent4>
        <a:accent5>
          <a:srgbClr val="B3D5EF"/>
        </a:accent5>
        <a:accent6>
          <a:srgbClr val="03D29B"/>
        </a:accent6>
        <a:hlink>
          <a:srgbClr val="FF3399"/>
        </a:hlink>
        <a:folHlink>
          <a:srgbClr val="8F5FD5"/>
        </a:folHlink>
      </a:clrScheme>
      <a:clrMap bg1="dk2" tx1="lt1" bg2="dk1" tx2="lt2" accent1="accent1" accent2="accent2" accent3="accent3" accent4="accent4" accent5="accent5" accent6="accent6" hlink="hlink" folHlink="folHlink"/>
    </a:extraClrScheme>
    <a:extraClrScheme>
      <a:clrScheme name="Салют 3">
        <a:dk1>
          <a:srgbClr val="9F237F"/>
        </a:dk1>
        <a:lt1>
          <a:srgbClr val="FFCC00"/>
        </a:lt1>
        <a:dk2>
          <a:srgbClr val="000000"/>
        </a:dk2>
        <a:lt2>
          <a:srgbClr val="FFFFFF"/>
        </a:lt2>
        <a:accent1>
          <a:srgbClr val="39A6DD"/>
        </a:accent1>
        <a:accent2>
          <a:srgbClr val="FF03E7"/>
        </a:accent2>
        <a:accent3>
          <a:srgbClr val="AAAAAA"/>
        </a:accent3>
        <a:accent4>
          <a:srgbClr val="DAAE00"/>
        </a:accent4>
        <a:accent5>
          <a:srgbClr val="AED0EB"/>
        </a:accent5>
        <a:accent6>
          <a:srgbClr val="E702D1"/>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Салют 4">
        <a:dk1>
          <a:srgbClr val="00603B"/>
        </a:dk1>
        <a:lt1>
          <a:srgbClr val="FFCC00"/>
        </a:lt1>
        <a:dk2>
          <a:srgbClr val="000000"/>
        </a:dk2>
        <a:lt2>
          <a:srgbClr val="FFFFFF"/>
        </a:lt2>
        <a:accent1>
          <a:srgbClr val="39A6DD"/>
        </a:accent1>
        <a:accent2>
          <a:srgbClr val="07FB18"/>
        </a:accent2>
        <a:accent3>
          <a:srgbClr val="AAAAAA"/>
        </a:accent3>
        <a:accent4>
          <a:srgbClr val="DAAE00"/>
        </a:accent4>
        <a:accent5>
          <a:srgbClr val="AED0EB"/>
        </a:accent5>
        <a:accent6>
          <a:srgbClr val="06E315"/>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Салют 5">
        <a:dk1>
          <a:srgbClr val="FF6600"/>
        </a:dk1>
        <a:lt1>
          <a:srgbClr val="FFFFFF"/>
        </a:lt1>
        <a:dk2>
          <a:srgbClr val="003366"/>
        </a:dk2>
        <a:lt2>
          <a:srgbClr val="FFFFFF"/>
        </a:lt2>
        <a:accent1>
          <a:srgbClr val="FF99FF"/>
        </a:accent1>
        <a:accent2>
          <a:srgbClr val="FFFF99"/>
        </a:accent2>
        <a:accent3>
          <a:srgbClr val="AAADB8"/>
        </a:accent3>
        <a:accent4>
          <a:srgbClr val="DADADA"/>
        </a:accent4>
        <a:accent5>
          <a:srgbClr val="FFCAFF"/>
        </a:accent5>
        <a:accent6>
          <a:srgbClr val="E7E78A"/>
        </a:accent6>
        <a:hlink>
          <a:srgbClr val="FF3399"/>
        </a:hlink>
        <a:folHlink>
          <a:srgbClr val="FF9966"/>
        </a:folHlink>
      </a:clrScheme>
      <a:clrMap bg1="dk2" tx1="lt1" bg2="dk1" tx2="lt2" accent1="accent1" accent2="accent2" accent3="accent3" accent4="accent4" accent5="accent5" accent6="accent6" hlink="hlink" folHlink="folHlink"/>
    </a:extraClrScheme>
    <a:extraClrScheme>
      <a:clrScheme name="Салют 6">
        <a:dk1>
          <a:srgbClr val="000000"/>
        </a:dk1>
        <a:lt1>
          <a:srgbClr val="FFFFFF"/>
        </a:lt1>
        <a:dk2>
          <a:srgbClr val="993366"/>
        </a:dk2>
        <a:lt2>
          <a:srgbClr val="CCFFFF"/>
        </a:lt2>
        <a:accent1>
          <a:srgbClr val="CCECFF"/>
        </a:accent1>
        <a:accent2>
          <a:srgbClr val="FFFF99"/>
        </a:accent2>
        <a:accent3>
          <a:srgbClr val="FFFFFF"/>
        </a:accent3>
        <a:accent4>
          <a:srgbClr val="000000"/>
        </a:accent4>
        <a:accent5>
          <a:srgbClr val="E2F4FF"/>
        </a:accent5>
        <a:accent6>
          <a:srgbClr val="E7E78A"/>
        </a:accent6>
        <a:hlink>
          <a:srgbClr val="FFCCFF"/>
        </a:hlink>
        <a:folHlink>
          <a:srgbClr val="FFCCC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Fireworks</Template>
  <TotalTime>109</TotalTime>
  <Words>3617</Words>
  <Application>Microsoft PowerPoint</Application>
  <PresentationFormat>Экран (4:3)</PresentationFormat>
  <Paragraphs>162</Paragraphs>
  <Slides>41</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41</vt:i4>
      </vt:variant>
    </vt:vector>
  </HeadingPairs>
  <TitlesOfParts>
    <vt:vector size="49" baseType="lpstr">
      <vt:lpstr>Arial</vt:lpstr>
      <vt:lpstr>Arial Black</vt:lpstr>
      <vt:lpstr>Times New Roman</vt:lpstr>
      <vt:lpstr>Wingdings</vt:lpstr>
      <vt:lpstr>Tahoma</vt:lpstr>
      <vt:lpstr>Vladimir Script</vt:lpstr>
      <vt:lpstr>Book Antiqua</vt:lpstr>
      <vt:lpstr>Салют</vt:lpstr>
      <vt:lpstr>Физика и Великая Отечественная война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Капица, Петр Леонидович (1894-1984) </vt:lpstr>
      <vt:lpstr>Слайд 15</vt:lpstr>
      <vt:lpstr>Слайд 16</vt:lpstr>
      <vt:lpstr>Слайд 17</vt:lpstr>
      <vt:lpstr>Слайд 18</vt:lpstr>
      <vt:lpstr>Слайд 19</vt:lpstr>
      <vt:lpstr>Абрам Федорович Иоффе</vt:lpstr>
      <vt:lpstr>Слайд 21</vt:lpstr>
      <vt:lpstr> Термоэлектрические генераторы</vt:lpstr>
      <vt:lpstr>Принцип действия термоэлектрического генератора </vt:lpstr>
      <vt:lpstr>«Партизанский котелок»</vt:lpstr>
      <vt:lpstr>Слайд 25</vt:lpstr>
      <vt:lpstr>ГЕНЕРАТОРЫ ТЕРМОЭЛЕКТРИЧЕСКИЕ УНИВЕРСАЛЬНЫЕ</vt:lpstr>
      <vt:lpstr>Анатолий Петрович Александров</vt:lpstr>
      <vt:lpstr>Слайд 28</vt:lpstr>
      <vt:lpstr>Слайд 29</vt:lpstr>
      <vt:lpstr>Слайд 30</vt:lpstr>
      <vt:lpstr>Слайд 31</vt:lpstr>
      <vt:lpstr>  Курчатов Игорь Васильевич</vt:lpstr>
      <vt:lpstr>Слайд 33</vt:lpstr>
      <vt:lpstr>Слайд 34</vt:lpstr>
      <vt:lpstr>Биография</vt:lpstr>
      <vt:lpstr>Вавилов С. И. - академик, член-корреспондент Академии наук СССР, трижды лауреат Государственной премии, автор более 150 научно-популярных работ</vt:lpstr>
      <vt:lpstr>Во время войны</vt:lpstr>
      <vt:lpstr>Слайд 38</vt:lpstr>
      <vt:lpstr>Слайд 39</vt:lpstr>
      <vt:lpstr>Слайд 40</vt:lpstr>
      <vt:lpstr>Ссылки в интернете: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user</cp:lastModifiedBy>
  <cp:revision>10</cp:revision>
  <cp:lastPrinted>1601-01-01T00:00:00Z</cp:lastPrinted>
  <dcterms:created xsi:type="dcterms:W3CDTF">1601-01-01T00:00:00Z</dcterms:created>
  <dcterms:modified xsi:type="dcterms:W3CDTF">2010-05-11T16:41:45Z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