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wdp" ContentType="image/vnd.ms-photo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1"/>
  </p:notesMasterIdLst>
  <p:sldIdLst>
    <p:sldId id="259" r:id="rId2"/>
    <p:sldId id="260" r:id="rId3"/>
    <p:sldId id="325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6" r:id="rId12"/>
    <p:sldId id="287" r:id="rId13"/>
    <p:sldId id="273" r:id="rId14"/>
    <p:sldId id="274" r:id="rId15"/>
    <p:sldId id="275" r:id="rId16"/>
    <p:sldId id="277" r:id="rId17"/>
    <p:sldId id="278" r:id="rId18"/>
    <p:sldId id="279" r:id="rId19"/>
    <p:sldId id="280" r:id="rId20"/>
    <p:sldId id="283" r:id="rId21"/>
    <p:sldId id="281" r:id="rId22"/>
    <p:sldId id="282" r:id="rId23"/>
    <p:sldId id="284" r:id="rId24"/>
    <p:sldId id="288" r:id="rId25"/>
    <p:sldId id="285" r:id="rId26"/>
    <p:sldId id="286" r:id="rId27"/>
    <p:sldId id="289" r:id="rId28"/>
    <p:sldId id="290" r:id="rId29"/>
    <p:sldId id="291" r:id="rId30"/>
    <p:sldId id="292" r:id="rId31"/>
    <p:sldId id="294" r:id="rId32"/>
    <p:sldId id="295" r:id="rId33"/>
    <p:sldId id="296" r:id="rId34"/>
    <p:sldId id="297" r:id="rId35"/>
    <p:sldId id="300" r:id="rId36"/>
    <p:sldId id="298" r:id="rId37"/>
    <p:sldId id="299" r:id="rId38"/>
    <p:sldId id="312" r:id="rId39"/>
    <p:sldId id="301" r:id="rId40"/>
    <p:sldId id="302" r:id="rId41"/>
    <p:sldId id="303" r:id="rId42"/>
    <p:sldId id="304" r:id="rId43"/>
    <p:sldId id="305" r:id="rId44"/>
    <p:sldId id="306" r:id="rId45"/>
    <p:sldId id="307" r:id="rId46"/>
    <p:sldId id="308" r:id="rId47"/>
    <p:sldId id="310" r:id="rId48"/>
    <p:sldId id="311" r:id="rId49"/>
    <p:sldId id="314" r:id="rId50"/>
    <p:sldId id="315" r:id="rId51"/>
    <p:sldId id="324" r:id="rId52"/>
    <p:sldId id="316" r:id="rId53"/>
    <p:sldId id="317" r:id="rId54"/>
    <p:sldId id="318" r:id="rId55"/>
    <p:sldId id="319" r:id="rId56"/>
    <p:sldId id="320" r:id="rId57"/>
    <p:sldId id="321" r:id="rId58"/>
    <p:sldId id="322" r:id="rId59"/>
    <p:sldId id="323" r:id="rId60"/>
  </p:sldIdLst>
  <p:sldSz cx="9144000" cy="5143500" type="screen16x9"/>
  <p:notesSz cx="6858000" cy="9144000"/>
  <p:custDataLst>
    <p:tags r:id="rId6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08C6"/>
    <a:srgbClr val="070A83"/>
    <a:srgbClr val="1508C4"/>
    <a:srgbClr val="002E8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71" autoAdjust="0"/>
    <p:restoredTop sz="94671" autoAdjust="0"/>
  </p:normalViewPr>
  <p:slideViewPr>
    <p:cSldViewPr>
      <p:cViewPr varScale="1">
        <p:scale>
          <a:sx n="89" d="100"/>
          <a:sy n="89" d="100"/>
        </p:scale>
        <p:origin x="-726" y="-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2B4DA6-D526-4718-88DE-56577490007F}" type="datetimeFigureOut">
              <a:rPr lang="ru-RU" smtClean="0"/>
              <a:pPr/>
              <a:t>24.02.2025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F2BCD6-C583-4A56-86EC-4380C69A8E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62669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Автор шаблона </a:t>
            </a:r>
            <a:r>
              <a:rPr lang="ru-RU" dirty="0" err="1" smtClean="0"/>
              <a:t>Салиш</a:t>
            </a:r>
            <a:r>
              <a:rPr lang="ru-RU" dirty="0" smtClean="0"/>
              <a:t> С.С., учитель начальных классов СШ №53 г. Актобе.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BCD6-C583-4A56-86EC-4380C69A8EF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526124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Автор шаблона </a:t>
            </a:r>
            <a:r>
              <a:rPr lang="ru-RU" dirty="0" err="1" smtClean="0"/>
              <a:t>Салиш</a:t>
            </a:r>
            <a:r>
              <a:rPr lang="ru-RU" dirty="0" smtClean="0"/>
              <a:t> С.С., учитель начальных классов СШ №53 г. Актобе.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BCD6-C583-4A56-86EC-4380C69A8EF0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147721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6" Type="http://schemas.openxmlformats.org/officeDocument/2006/relationships/audio" Target="../media/audio11.wav"/><Relationship Id="rId5" Type="http://schemas.openxmlformats.org/officeDocument/2006/relationships/hyperlink" Target="http://sun-shine-kz.ucoz.ru/" TargetMode="External"/><Relationship Id="rId4" Type="http://schemas.openxmlformats.org/officeDocument/2006/relationships/image" Target="../media/image2.gi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3.wav"/><Relationship Id="rId6" Type="http://schemas.openxmlformats.org/officeDocument/2006/relationships/audio" Target="../media/audio31.wav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3" cstate="print">
            <a:lum/>
          </a:blip>
          <a:srcRect/>
          <a:stretch>
            <a:fillRect l="-9000" r="-11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2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96" y="33468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7529" y="353586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7534" y="37229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7613" y="33468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42022" y="251736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77853" y="33468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28904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9453" y="61668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21462" y="319122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07896" y="141480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09693" y="61668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3185" y="843594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5731" y="668964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5712" y="7203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13957" y="547722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4197" y="547722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92" y="1029359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3025" y="1349477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8792" y="1276578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46948" y="1029359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23030" y="1368184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3109" y="1029359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77518" y="1247628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47656" y="1124795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56958" y="131501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4158" y="1003553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3392" y="1137372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3307" y="1407401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91208" y="1716245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610849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13349" y="1666818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6057" y="1466139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9453" y="1543613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8662" y="1489607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09693" y="1543613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488" y="2050897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4288" y="2298116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2444" y="2050897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88605" y="2050897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17814" y="2029671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87008" y="2308351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3152" y="214633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8888" y="2158910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4177" y="2861024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6723" y="268639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88605" y="2472332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21729" y="2485315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48845" y="2688356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40054" y="2749650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4158" y="2511145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587" y="3065274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35387" y="3312492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39625" y="3404099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69704" y="3065274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94113" y="3283542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8913" y="3044047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73553" y="3350928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9987" y="3173286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091" y="3551328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69704" y="3486709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2041" y="3730655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29944" y="3702733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66048" y="3579528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5257" y="3525522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26288" y="3579528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3120" y="4067383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46948" y="4067383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2318" y="4046156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51512" y="4324836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47656" y="4162818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56958" y="4353036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4158" y="4041577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96" y="4553437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9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8681" y="4877509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81227" y="4702878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75992" y="4532210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25446" y="4732764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13349" y="4704841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9453" y="4581637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07896" y="4707958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09693" y="4581637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1331914" y="3381207"/>
            <a:ext cx="6840537" cy="972741"/>
          </a:xfrm>
        </p:spPr>
        <p:txBody>
          <a:bodyPr>
            <a:normAutofit/>
          </a:bodyPr>
          <a:lstStyle>
            <a:lvl5pPr marL="174625" indent="0">
              <a:buNone/>
              <a:defRPr sz="3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4"/>
            <a:r>
              <a:rPr lang="ru-RU" dirty="0" smtClean="0"/>
              <a:t>Ваши данные</a:t>
            </a:r>
          </a:p>
        </p:txBody>
      </p:sp>
      <p:sp>
        <p:nvSpPr>
          <p:cNvPr id="195" name="TextBox 194" hidden="1"/>
          <p:cNvSpPr txBox="1"/>
          <p:nvPr userDrawn="1"/>
        </p:nvSpPr>
        <p:spPr>
          <a:xfrm>
            <a:off x="35496" y="404977"/>
            <a:ext cx="90993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 ШАБЛОНА САЛИШ САЛТАНАТ САЛИШЕВНА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 userDrawn="1"/>
        </p:nvSpPr>
        <p:spPr>
          <a:xfrm>
            <a:off x="-36512" y="-20538"/>
            <a:ext cx="168187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>
                <a:hlinkClick r:id="rId5"/>
              </a:rPr>
              <a:t>http://sun-shine-kz.ucoz.ru/</a:t>
            </a:r>
            <a:r>
              <a:rPr lang="ru-RU" sz="1000" dirty="0" smtClean="0"/>
              <a:t> </a:t>
            </a:r>
            <a:endParaRPr lang="ru-RU" sz="1000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-15712" y="5002020"/>
            <a:ext cx="163538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solidFill>
                  <a:schemeClr val="bg1"/>
                </a:solidFill>
              </a:rPr>
              <a:t>Автор шаблона </a:t>
            </a:r>
            <a:r>
              <a:rPr lang="ru-RU" sz="1000" dirty="0" err="1" smtClean="0">
                <a:solidFill>
                  <a:schemeClr val="bg1"/>
                </a:solidFill>
              </a:rPr>
              <a:t>Салиш</a:t>
            </a:r>
            <a:r>
              <a:rPr lang="ru-RU" sz="1000" dirty="0" smtClean="0">
                <a:solidFill>
                  <a:schemeClr val="bg1"/>
                </a:solidFill>
              </a:rPr>
              <a:t> С.С.</a:t>
            </a:r>
            <a:endParaRPr lang="ru-RU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6" name="Svoya_igra_-_Zastavka_2013.wav"/>
          </p:stSnd>
        </p:sndAc>
      </p:transition>
    </mc:Choice>
    <mc:Fallback>
      <p:transition spd="slow">
        <p:sndAc>
          <p:stSnd>
            <p:snd r:embed="rId1" name="Svoya_igra_-_Zastavka_2013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205979"/>
            <a:ext cx="7211144" cy="85725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Категория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457200" y="1200151"/>
            <a:ext cx="8229600" cy="3369821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5pPr marL="1828800" indent="0">
              <a:buNone/>
              <a:defRPr/>
            </a:lvl5pPr>
          </a:lstStyle>
          <a:p>
            <a:pPr lvl="0"/>
            <a:r>
              <a:rPr lang="ru-RU" dirty="0" smtClean="0"/>
              <a:t>Ваш вопрос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>
            <a:hlinkClick r:id="" action="ppaction://hlinkshowjump?jump=nextslide">
              <a:snd r:embed="rId2" name="восходящий ряд.wav"/>
            </a:hlinkClick>
          </p:cNvPr>
          <p:cNvSpPr txBox="1"/>
          <p:nvPr userDrawn="1"/>
        </p:nvSpPr>
        <p:spPr>
          <a:xfrm>
            <a:off x="3923929" y="4569973"/>
            <a:ext cx="1298561" cy="646331"/>
          </a:xfrm>
          <a:prstGeom prst="rect">
            <a:avLst/>
          </a:prstGeom>
          <a:solidFill>
            <a:srgbClr val="070A8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>
            <a:hlinkClick r:id="" action="ppaction://hlinkshowjump?jump=nextslide">
              <a:snd r:embed="rId3" name="восходящий ряд.wav"/>
            </a:hlinkClick>
          </p:cNvPr>
          <p:cNvSpPr txBox="1"/>
          <p:nvPr userDrawn="1"/>
        </p:nvSpPr>
        <p:spPr>
          <a:xfrm>
            <a:off x="3779913" y="4569973"/>
            <a:ext cx="1601721" cy="646331"/>
          </a:xfrm>
          <a:prstGeom prst="rect">
            <a:avLst/>
          </a:prstGeom>
          <a:solidFill>
            <a:srgbClr val="070A8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2" descr="https://festival.1september.ru/articles/604377/presentation/14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20694" b="79306" l="22604" r="819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270" t="20969" r="17247" b="21612"/>
          <a:stretch/>
        </p:blipFill>
        <p:spPr bwMode="auto">
          <a:xfrm>
            <a:off x="1849666" y="1545636"/>
            <a:ext cx="5530646" cy="2953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 userDrawn="1"/>
        </p:nvSpPr>
        <p:spPr>
          <a:xfrm>
            <a:off x="411496" y="249492"/>
            <a:ext cx="38004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Кот в мешке</a:t>
            </a:r>
            <a:endParaRPr lang="ru-RU" sz="5400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4862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6" name="Svoya_igra_-_Kot_v_Meshke.wav"/>
          </p:stSnd>
        </p:sndAc>
      </p:transition>
    </mc:Choice>
    <mc:Fallback>
      <p:transition spd="slow">
        <p:sndAc>
          <p:stSnd>
            <p:snd r:embed="rId1" name="Svoya_igra_-_Kot_v_Meshk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205979"/>
            <a:ext cx="7211144" cy="85725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Категория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457200" y="1200151"/>
            <a:ext cx="8229600" cy="3369821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5pPr marL="1828800" indent="0">
              <a:buNone/>
              <a:defRPr/>
            </a:lvl5pPr>
          </a:lstStyle>
          <a:p>
            <a:pPr lvl="0"/>
            <a:r>
              <a:rPr lang="ru-RU" dirty="0" smtClean="0"/>
              <a:t>Ваш ответ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4">
            <a:hlinkClick r:id="rId2" action="ppaction://hlinksldjump"/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884369" y="4448209"/>
            <a:ext cx="1080121" cy="607568"/>
          </a:xfrm>
          <a:prstGeom prst="rect">
            <a:avLst/>
          </a:prstGeom>
          <a:noFill/>
          <a:ln w="1270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06251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84949" y="690130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4158" y="636124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3307" y="1039972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09693" y="1176184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5731" y="301535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5712" y="352925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7613" y="87474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77853" y="303498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4197" y="180293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92" y="661930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2318" y="640704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Тема 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Рисунок 21"/>
          <p:cNvSpPr>
            <a:spLocks noGrp="1"/>
          </p:cNvSpPr>
          <p:nvPr>
            <p:ph type="pic" sz="quarter" idx="13"/>
          </p:nvPr>
        </p:nvSpPr>
        <p:spPr>
          <a:xfrm>
            <a:off x="514826" y="1212604"/>
            <a:ext cx="8094868" cy="330336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93601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84949" y="690130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4158" y="636124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3307" y="1039972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09693" y="1176184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5731" y="301535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5712" y="352925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7613" y="87474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77853" y="303498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4197" y="180293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92" y="661930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2318" y="640704"/>
            <a:ext cx="460348" cy="34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Категория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899991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62" r:id="rId4"/>
    <p:sldLayoutId id="2147483660" r:id="rId5"/>
    <p:sldLayoutId id="2147483661" r:id="rId6"/>
    <p:sldLayoutId id="2147483654" r:id="rId7"/>
    <p:sldLayoutId id="2147483655" r:id="rId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1.wav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1.wav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1.wav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1.wav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27.xml"/><Relationship Id="rId18" Type="http://schemas.openxmlformats.org/officeDocument/2006/relationships/slide" Target="slide38.xml"/><Relationship Id="rId26" Type="http://schemas.openxmlformats.org/officeDocument/2006/relationships/slide" Target="slide56.xml"/><Relationship Id="rId3" Type="http://schemas.openxmlformats.org/officeDocument/2006/relationships/slide" Target="slide5.xml"/><Relationship Id="rId21" Type="http://schemas.openxmlformats.org/officeDocument/2006/relationships/slide" Target="slide45.xml"/><Relationship Id="rId7" Type="http://schemas.openxmlformats.org/officeDocument/2006/relationships/slide" Target="slide14.xml"/><Relationship Id="rId12" Type="http://schemas.openxmlformats.org/officeDocument/2006/relationships/slide" Target="slide25.xml"/><Relationship Id="rId17" Type="http://schemas.openxmlformats.org/officeDocument/2006/relationships/slide" Target="slide35.xml"/><Relationship Id="rId25" Type="http://schemas.openxmlformats.org/officeDocument/2006/relationships/slide" Target="slide54.xml"/><Relationship Id="rId2" Type="http://schemas.openxmlformats.org/officeDocument/2006/relationships/notesSlide" Target="../notesSlides/notesSlide2.xml"/><Relationship Id="rId16" Type="http://schemas.openxmlformats.org/officeDocument/2006/relationships/slide" Target="slide33.xml"/><Relationship Id="rId20" Type="http://schemas.openxmlformats.org/officeDocument/2006/relationships/slide" Target="slide4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1.xml"/><Relationship Id="rId11" Type="http://schemas.openxmlformats.org/officeDocument/2006/relationships/slide" Target="slide23.xml"/><Relationship Id="rId24" Type="http://schemas.openxmlformats.org/officeDocument/2006/relationships/slide" Target="slide51.xml"/><Relationship Id="rId5" Type="http://schemas.openxmlformats.org/officeDocument/2006/relationships/slide" Target="slide9.xml"/><Relationship Id="rId15" Type="http://schemas.openxmlformats.org/officeDocument/2006/relationships/slide" Target="slide31.xml"/><Relationship Id="rId23" Type="http://schemas.openxmlformats.org/officeDocument/2006/relationships/slide" Target="slide49.xml"/><Relationship Id="rId10" Type="http://schemas.openxmlformats.org/officeDocument/2006/relationships/slide" Target="slide20.xml"/><Relationship Id="rId19" Type="http://schemas.openxmlformats.org/officeDocument/2006/relationships/slide" Target="slide41.xml"/><Relationship Id="rId4" Type="http://schemas.openxmlformats.org/officeDocument/2006/relationships/slide" Target="slide7.xml"/><Relationship Id="rId9" Type="http://schemas.openxmlformats.org/officeDocument/2006/relationships/slide" Target="slide18.xml"/><Relationship Id="rId14" Type="http://schemas.openxmlformats.org/officeDocument/2006/relationships/slide" Target="slide29.xml"/><Relationship Id="rId22" Type="http://schemas.openxmlformats.org/officeDocument/2006/relationships/slide" Target="slide47.xml"/><Relationship Id="rId27" Type="http://schemas.openxmlformats.org/officeDocument/2006/relationships/slide" Target="slide5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1.wav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F08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cap="all" dirty="0" smtClean="0"/>
              <a:t>краевая интеллектуально-развлекательная битва </a:t>
            </a:r>
          </a:p>
          <a:p>
            <a:pPr algn="ctr"/>
            <a:r>
              <a:rPr lang="ru-RU" sz="3600" b="1" cap="all" dirty="0" smtClean="0"/>
              <a:t>«</a:t>
            </a:r>
            <a:r>
              <a:rPr lang="ru-RU" sz="3600" b="1" cap="all" dirty="0" smtClean="0"/>
              <a:t>Кубок делопроизводителя»</a:t>
            </a:r>
            <a:endParaRPr lang="ru-RU" sz="3600" dirty="0" smtClean="0"/>
          </a:p>
          <a:p>
            <a:pPr algn="ctr"/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3495" name="Picture 7" descr="E:\КУБОК ДЕЛОПРОИЗВОДИТЕЛЯ 2025\big_f077d6225c9a2d16b8ef8e9b62bb65f9d5ba95b9ff2a4d771a2cfd6186b7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85800"/>
            <a:ext cx="9144000" cy="5143500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142844" y="3643320"/>
            <a:ext cx="5429288" cy="1071570"/>
          </a:xfrm>
          <a:blipFill>
            <a:blip r:embed="rId4" cstate="print"/>
            <a:tile tx="0" ty="0" sx="100000" sy="100000" flip="none" algn="tl"/>
          </a:blipFill>
          <a:ln w="6350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cap="all" dirty="0" smtClean="0"/>
              <a:t>«</a:t>
            </a:r>
            <a:r>
              <a:rPr lang="ru-RU" sz="2800" b="1" cap="all" dirty="0" smtClean="0"/>
              <a:t>Кубок делопроизводителя</a:t>
            </a:r>
            <a:r>
              <a:rPr lang="ru-RU" sz="2800" b="1" cap="all" dirty="0" smtClean="0"/>
              <a:t>»</a:t>
            </a:r>
          </a:p>
          <a:p>
            <a:pPr algn="ctr">
              <a:buNone/>
            </a:pPr>
            <a:r>
              <a:rPr lang="ru-RU" sz="2800" b="1" cap="all" dirty="0" smtClean="0"/>
              <a:t>Армавир, 2025</a:t>
            </a:r>
            <a:endParaRPr lang="ru-RU" sz="2800" dirty="0" smtClean="0"/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3490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Текст 2"/>
          <p:cNvSpPr txBox="1">
            <a:spLocks/>
          </p:cNvSpPr>
          <p:nvPr/>
        </p:nvSpPr>
        <p:spPr>
          <a:xfrm>
            <a:off x="357158" y="1142990"/>
            <a:ext cx="3857652" cy="1643074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50800"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краевая интеллектуально-развлекательная битва</a:t>
            </a: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Текст 2"/>
          <p:cNvSpPr txBox="1">
            <a:spLocks/>
          </p:cNvSpPr>
          <p:nvPr/>
        </p:nvSpPr>
        <p:spPr>
          <a:xfrm>
            <a:off x="0" y="0"/>
            <a:ext cx="9144000" cy="928694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50800"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Государственное бюджетное профессиональное</a:t>
            </a:r>
            <a:r>
              <a:rPr kumimoji="0" lang="ru-RU" sz="3000" b="1" i="0" u="none" strike="noStrike" kern="1200" cap="all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образовательное учреждение краснодарского края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000" b="1" i="0" u="none" strike="noStrike" kern="1200" cap="all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Армавирский механико-технологический техникум</a:t>
            </a: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935195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Архивы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Российский государственный архив социально-политической истории</a:t>
            </a:r>
          </a:p>
          <a:p>
            <a:pPr algn="ctr"/>
            <a:endParaRPr lang="ru-RU" sz="3600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3</a:t>
            </a:r>
            <a:endParaRPr lang="ru-RU" sz="3600" b="1" dirty="0"/>
          </a:p>
        </p:txBody>
      </p:sp>
      <p:pic>
        <p:nvPicPr>
          <p:cNvPr id="6" name="Рисунок 5" descr="E:\КУБОК ДЕЛОПРОИЗВОДИТЕЛЯ 2025\Здание_РГАСПИ_в_феврале_2025_года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2571750"/>
            <a:ext cx="1782704" cy="2357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448059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4" name="Svoya_igra_-_Kot_v_Meshke.wav"/>
          </p:stSnd>
        </p:sndAc>
      </p:transition>
    </mc:Choice>
    <mc:Fallback>
      <p:transition spd="slow">
        <p:sndAc>
          <p:stSnd>
            <p:snd r:embed="rId2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Система </a:t>
            </a:r>
            <a:r>
              <a:rPr lang="ru-RU" dirty="0" err="1" smtClean="0"/>
              <a:t>Доу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dirty="0" smtClean="0"/>
              <a:t>ВНИИДАД</a:t>
            </a:r>
          </a:p>
          <a:p>
            <a:pPr algn="ctr"/>
            <a:endParaRPr lang="ru-RU" sz="8000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714630251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Система </a:t>
            </a:r>
            <a:r>
              <a:rPr lang="ru-RU" dirty="0" err="1" smtClean="0"/>
              <a:t>Доу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/>
              <a:t>Всероссийский Научно-Исследовательский Институт Документоведения и Архивного Дела</a:t>
            </a:r>
            <a:endParaRPr lang="ru-RU" sz="3600" dirty="0" smtClean="0"/>
          </a:p>
          <a:p>
            <a:pPr algn="ctr"/>
            <a:endParaRPr lang="ru-RU" sz="3600" dirty="0"/>
          </a:p>
        </p:txBody>
      </p:sp>
      <p:sp>
        <p:nvSpPr>
          <p:cNvPr id="5" name="Прямоугольник 4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243082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Архивы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dirty="0" smtClean="0"/>
              <a:t>РГАДА</a:t>
            </a:r>
            <a:endParaRPr lang="ru-RU" sz="8000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5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770841249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Архивы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Российский государственный архив древних актов</a:t>
            </a:r>
          </a:p>
          <a:p>
            <a:pPr algn="ctr"/>
            <a:endParaRPr lang="ru-RU" sz="3600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5</a:t>
            </a:r>
            <a:endParaRPr lang="ru-RU" sz="3600" b="1" dirty="0"/>
          </a:p>
        </p:txBody>
      </p:sp>
      <p:pic>
        <p:nvPicPr>
          <p:cNvPr id="6" name="Рисунок 5" descr="E:\КУБОК ДЕЛОПРОИЗВОДИТЕЛЯ 2025\Wiki_pirogovka_archive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2571750"/>
            <a:ext cx="2833839" cy="1920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Документ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8000" dirty="0" smtClean="0"/>
              <a:t>ОРД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1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784522255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Документ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Организационно-распорядительный документ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1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75588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Документ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8000" dirty="0" smtClean="0"/>
              <a:t>УФД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2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946366795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Документ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Унифицированная форма документа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2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89517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57200" y="1200151"/>
            <a:ext cx="8229600" cy="3315815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Каждая команда выбирает </a:t>
            </a:r>
            <a:r>
              <a:rPr lang="ru-RU" sz="4000" b="1" dirty="0" smtClean="0">
                <a:solidFill>
                  <a:schemeClr val="bg1"/>
                </a:solidFill>
              </a:rPr>
              <a:t>1</a:t>
            </a:r>
            <a:r>
              <a:rPr lang="ru-RU" dirty="0" smtClean="0">
                <a:solidFill>
                  <a:schemeClr val="bg1"/>
                </a:solidFill>
              </a:rPr>
              <a:t> вопрос, номер вопроса - количество баллов. Каждая команда выбирает по </a:t>
            </a:r>
            <a:r>
              <a:rPr lang="ru-RU" sz="4000" b="1" dirty="0" smtClean="0">
                <a:solidFill>
                  <a:schemeClr val="bg1"/>
                </a:solidFill>
              </a:rPr>
              <a:t>3</a:t>
            </a:r>
            <a:r>
              <a:rPr lang="ru-RU" dirty="0" smtClean="0">
                <a:solidFill>
                  <a:schemeClr val="bg1"/>
                </a:solidFill>
              </a:rPr>
              <a:t> вопроса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Кот в мешке, вы получаете вопрос не по выбранной теме. При правильном ответе </a:t>
            </a:r>
          </a:p>
          <a:p>
            <a:r>
              <a:rPr lang="ru-RU" sz="4000" b="1" dirty="0" smtClean="0">
                <a:solidFill>
                  <a:schemeClr val="bg1"/>
                </a:solidFill>
              </a:rPr>
              <a:t>+ 1 балл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90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3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2571746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4" name="Svoya_igra_-_Kot_v_Meshke.wav"/>
          </p:stSnd>
        </p:sndAc>
      </p:transition>
    </mc:Choice>
    <mc:Fallback>
      <p:transition spd="slow">
        <p:sndAc>
          <p:stSnd>
            <p:snd r:embed="rId2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Реквизиты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Обязательный элемент оформления документа – дата, подпись, номер и т.д.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3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2089222622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Реквизиты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РЕКВИЗИТ</a:t>
            </a:r>
          </a:p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3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23379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Документ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b="1" dirty="0" smtClean="0"/>
              <a:t>ГОСТ Р</a:t>
            </a:r>
            <a:r>
              <a:rPr lang="ru-RU" sz="8000" dirty="0" smtClean="0"/>
              <a:t> </a:t>
            </a:r>
            <a:endParaRPr lang="ru-RU" sz="8000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4633804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Документ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Государственный стандарт Российской Федерации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84856718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Документ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b="1" dirty="0" smtClean="0"/>
              <a:t>ЕТКС</a:t>
            </a:r>
            <a:endParaRPr lang="ru-RU" sz="8000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5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642889890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Документ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Единый тарифно-квалификационный справочник работ и профессий рабочих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5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98432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Система </a:t>
            </a:r>
            <a:r>
              <a:rPr lang="ru-RU" dirty="0" err="1" smtClean="0"/>
              <a:t>Доу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8000" dirty="0" smtClean="0"/>
              <a:t>СИД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1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2764155635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Система </a:t>
            </a:r>
            <a:r>
              <a:rPr lang="ru-RU" dirty="0" err="1" smtClean="0"/>
              <a:t>Доу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Справочно-информационный документ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1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3091391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Система </a:t>
            </a:r>
            <a:r>
              <a:rPr lang="ru-RU" dirty="0" err="1" smtClean="0"/>
              <a:t>Доу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8000" dirty="0" smtClean="0"/>
              <a:t>ДОУ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2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75302553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1 Тур </a:t>
            </a:r>
            <a:r>
              <a:rPr lang="ru-RU" sz="3600" dirty="0" smtClean="0"/>
              <a:t>Аббревиатуры, реквизиты и ГОСТ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57200" y="1200151"/>
            <a:ext cx="8229600" cy="3315815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Архивы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Документы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Система </a:t>
            </a:r>
            <a:r>
              <a:rPr lang="ru-RU" dirty="0" err="1" smtClean="0">
                <a:solidFill>
                  <a:schemeClr val="bg1"/>
                </a:solidFill>
              </a:rPr>
              <a:t>Доу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Реквизиты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ГОСТ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4754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6" name="Группа 15"/>
          <p:cNvGrpSpPr/>
          <p:nvPr/>
        </p:nvGrpSpPr>
        <p:grpSpPr>
          <a:xfrm>
            <a:off x="4139645" y="1071552"/>
            <a:ext cx="3752338" cy="3524258"/>
            <a:chOff x="4139645" y="1071552"/>
            <a:chExt cx="3752338" cy="3524258"/>
          </a:xfrm>
        </p:grpSpPr>
        <p:pic>
          <p:nvPicPr>
            <p:cNvPr id="74756" name="Picture 4" descr="E:\КУБОК ДЕЛОПРОИЗВОДИТЕЛЯ 2025\artworks-bFHQYrBE6mNLOG6z-S70b3A-t500x500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286248" y="1071552"/>
              <a:ext cx="3524258" cy="3524258"/>
            </a:xfrm>
            <a:prstGeom prst="rect">
              <a:avLst/>
            </a:prstGeom>
            <a:noFill/>
          </p:spPr>
        </p:pic>
        <p:sp>
          <p:nvSpPr>
            <p:cNvPr id="11" name="Прямоугольник 10"/>
            <p:cNvSpPr/>
            <p:nvPr/>
          </p:nvSpPr>
          <p:spPr>
            <a:xfrm rot="20481134">
              <a:off x="4143372" y="4102726"/>
              <a:ext cx="1781359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rightRoom" dir="t"/>
              </a:scene3d>
              <a:sp3d contourW="6350" prstMaterial="plastic">
                <a:bevelT w="20320" h="20320" prst="angle"/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algn="ctr"/>
              <a:r>
                <a:rPr lang="ru-RU" sz="1600" b="1" cap="all" spc="0" dirty="0" smtClean="0">
                  <a:ln/>
                  <a:solidFill>
                    <a:schemeClr val="accent1"/>
                  </a:solidFill>
                  <a:effectLst>
                    <a:outerShdw blurRad="19685" dist="12700" dir="5400000" algn="tl" rotWithShape="0">
                      <a:schemeClr val="accent1">
                        <a:satMod val="130000"/>
                        <a:alpha val="60000"/>
                      </a:schemeClr>
                    </a:outerShdw>
                    <a:reflection blurRad="10000" stA="55000" endPos="48000" dist="500" dir="5400000" sy="-100000" algn="bl" rotWithShape="0"/>
                  </a:effectLst>
                </a:rPr>
                <a:t>гост</a:t>
              </a:r>
              <a:endParaRPr lang="ru-RU" sz="16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 rot="21177018">
              <a:off x="6064709" y="2345160"/>
              <a:ext cx="1714245" cy="36933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rightRoom" dir="t"/>
              </a:scene3d>
              <a:sp3d contourW="6350" prstMaterial="plastic">
                <a:bevelT w="20320" h="20320" prst="angle"/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algn="ctr"/>
              <a:r>
                <a:rPr lang="ru-RU" b="1" cap="all" spc="0" dirty="0" smtClean="0">
                  <a:ln/>
                  <a:solidFill>
                    <a:schemeClr val="accent1"/>
                  </a:solidFill>
                  <a:effectLst>
                    <a:outerShdw blurRad="19685" dist="12700" dir="5400000" algn="tl" rotWithShape="0">
                      <a:schemeClr val="accent1">
                        <a:satMod val="130000"/>
                        <a:alpha val="60000"/>
                      </a:schemeClr>
                    </a:outerShdw>
                    <a:reflection blurRad="10000" stA="55000" endPos="48000" dist="500" dir="5400000" sy="-100000" algn="bl" rotWithShape="0"/>
                  </a:effectLst>
                </a:rPr>
                <a:t>Система </a:t>
              </a:r>
              <a:r>
                <a:rPr lang="ru-RU" b="1" cap="all" spc="0" dirty="0" err="1" smtClean="0">
                  <a:ln/>
                  <a:solidFill>
                    <a:schemeClr val="accent1"/>
                  </a:solidFill>
                  <a:effectLst>
                    <a:outerShdw blurRad="19685" dist="12700" dir="5400000" algn="tl" rotWithShape="0">
                      <a:schemeClr val="accent1">
                        <a:satMod val="130000"/>
                        <a:alpha val="60000"/>
                      </a:schemeClr>
                    </a:outerShdw>
                    <a:reflection blurRad="10000" stA="55000" endPos="48000" dist="500" dir="5400000" sy="-100000" algn="bl" rotWithShape="0"/>
                  </a:effectLst>
                </a:rPr>
                <a:t>доу</a:t>
              </a:r>
              <a:endParaRPr lang="ru-RU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 rot="1780534">
              <a:off x="6110624" y="3919207"/>
              <a:ext cx="1781359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rightRoom" dir="t"/>
              </a:scene3d>
              <a:sp3d contourW="6350" prstMaterial="plastic">
                <a:bevelT w="20320" h="20320" prst="angle"/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algn="ctr"/>
              <a:r>
                <a:rPr lang="ru-RU" sz="1600" b="1" cap="all" spc="0" dirty="0" smtClean="0">
                  <a:ln/>
                  <a:solidFill>
                    <a:schemeClr val="accent1"/>
                  </a:solidFill>
                  <a:effectLst>
                    <a:outerShdw blurRad="19685" dist="12700" dir="5400000" algn="tl" rotWithShape="0">
                      <a:schemeClr val="accent1">
                        <a:satMod val="130000"/>
                        <a:alpha val="60000"/>
                      </a:schemeClr>
                    </a:outerShdw>
                    <a:reflection blurRad="10000" stA="55000" endPos="48000" dist="500" dir="5400000" sy="-100000" algn="bl" rotWithShape="0"/>
                  </a:effectLst>
                </a:rPr>
                <a:t>реквизит</a:t>
              </a:r>
              <a:endParaRPr lang="ru-RU" sz="16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 rot="20019324">
              <a:off x="4139645" y="1476808"/>
              <a:ext cx="1781359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rightRoom" dir="t"/>
              </a:scene3d>
              <a:sp3d contourW="6350" prstMaterial="plastic">
                <a:bevelT w="20320" h="20320" prst="angle"/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algn="ctr"/>
              <a:r>
                <a:rPr lang="ru-RU" sz="1600" b="1" cap="all" spc="0" dirty="0" smtClean="0">
                  <a:ln/>
                  <a:solidFill>
                    <a:schemeClr val="accent1"/>
                  </a:solidFill>
                  <a:effectLst>
                    <a:outerShdw blurRad="19685" dist="12700" dir="5400000" algn="tl" rotWithShape="0">
                      <a:schemeClr val="accent1">
                        <a:satMod val="130000"/>
                        <a:alpha val="60000"/>
                      </a:schemeClr>
                    </a:outerShdw>
                    <a:reflection blurRad="10000" stA="55000" endPos="48000" dist="500" dir="5400000" sy="-100000" algn="bl" rotWithShape="0"/>
                  </a:effectLst>
                </a:rPr>
                <a:t>документ</a:t>
              </a:r>
              <a:endParaRPr lang="ru-RU" sz="16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5643570" y="1357304"/>
              <a:ext cx="1547818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rightRoom" dir="t"/>
              </a:scene3d>
              <a:sp3d contourW="6350" prstMaterial="plastic">
                <a:bevelT w="20320" h="20320" prst="angle"/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algn="ctr"/>
              <a:r>
                <a:rPr lang="ru-RU" sz="2000" b="1" cap="all" spc="0" dirty="0" smtClean="0">
                  <a:ln/>
                  <a:solidFill>
                    <a:schemeClr val="accent1"/>
                  </a:solidFill>
                  <a:effectLst>
                    <a:outerShdw blurRad="19685" dist="12700" dir="5400000" algn="tl" rotWithShape="0">
                      <a:schemeClr val="accent1">
                        <a:satMod val="130000"/>
                        <a:alpha val="60000"/>
                      </a:schemeClr>
                    </a:outerShdw>
                    <a:reflection blurRad="10000" stA="55000" endPos="48000" dist="500" dir="5400000" sy="-100000" algn="bl" rotWithShape="0"/>
                  </a:effectLst>
                </a:rPr>
                <a:t>архив ?</a:t>
              </a:r>
              <a:endParaRPr lang="ru-RU" sz="20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0790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Система </a:t>
            </a:r>
            <a:r>
              <a:rPr lang="ru-RU" dirty="0" err="1" smtClean="0"/>
              <a:t>Доу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Документационное обеспечение управления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2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9009983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Система </a:t>
            </a:r>
            <a:r>
              <a:rPr lang="ru-RU" dirty="0" err="1" smtClean="0"/>
              <a:t>Доу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8000" dirty="0" err="1" smtClean="0"/>
              <a:t>Росархив</a:t>
            </a:r>
            <a:endParaRPr lang="ru-RU" sz="8000" dirty="0" smtClean="0"/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3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2639359804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Система </a:t>
            </a:r>
            <a:r>
              <a:rPr lang="ru-RU" dirty="0" err="1" smtClean="0"/>
              <a:t>Доу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3600" b="1" i="1" dirty="0" smtClean="0"/>
              <a:t>Федеральное архивное агентство</a:t>
            </a:r>
            <a:r>
              <a:rPr lang="ru-RU" sz="3600" dirty="0" smtClean="0"/>
              <a:t> 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3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316389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Система </a:t>
            </a:r>
            <a:r>
              <a:rPr lang="ru-RU" dirty="0" err="1" smtClean="0"/>
              <a:t>Доу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8000" dirty="0" smtClean="0"/>
              <a:t>ГСДОУ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0578380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Система </a:t>
            </a:r>
            <a:r>
              <a:rPr lang="ru-RU" dirty="0" err="1" smtClean="0"/>
              <a:t>Доу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Государственная система документационного обеспечения управления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84545524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5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481996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4" name="Svoya_igra_-_Kot_v_Meshke.wav"/>
          </p:stSnd>
        </p:sndAc>
      </p:transition>
    </mc:Choice>
    <mc:Fallback>
      <p:transition spd="slow">
        <p:sndAc>
          <p:stSnd>
            <p:snd r:embed="rId2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ГОСТ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Гриф утверждения размещается в __________ первого листа документа. </a:t>
            </a:r>
          </a:p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5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2538126453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ГОСТ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правом верхнем углу</a:t>
            </a:r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5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343716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1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3275611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4" name="Svoya_igra_-_Kot_v_Meshke.wav"/>
          </p:stSnd>
        </p:sndAc>
      </p:transition>
    </mc:Choice>
    <mc:Fallback>
      <p:transition spd="slow">
        <p:sndAc>
          <p:stSnd>
            <p:snd r:embed="rId2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Архивы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РГАЛИ</a:t>
            </a:r>
          </a:p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1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2268534497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3888432" y="113382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1</a:t>
            </a:r>
            <a:endParaRPr lang="ru-RU" sz="3600" b="1" dirty="0"/>
          </a:p>
        </p:txBody>
      </p:sp>
      <p:sp>
        <p:nvSpPr>
          <p:cNvPr id="7" name="Прямоугольник 6">
            <a:hlinkClick r:id="rId4" action="ppaction://hlinksldjump"/>
          </p:cNvPr>
          <p:cNvSpPr/>
          <p:nvPr/>
        </p:nvSpPr>
        <p:spPr>
          <a:xfrm>
            <a:off x="4896544" y="113382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2</a:t>
            </a:r>
            <a:endParaRPr lang="ru-RU" sz="3600" b="1" dirty="0"/>
          </a:p>
        </p:txBody>
      </p:sp>
      <p:sp>
        <p:nvSpPr>
          <p:cNvPr id="8" name="Прямоугольник 7">
            <a:hlinkClick r:id="rId5" action="ppaction://hlinksldjump"/>
          </p:cNvPr>
          <p:cNvSpPr/>
          <p:nvPr/>
        </p:nvSpPr>
        <p:spPr>
          <a:xfrm>
            <a:off x="5904656" y="113382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3</a:t>
            </a:r>
            <a:endParaRPr lang="ru-RU" sz="3600" b="1" dirty="0"/>
          </a:p>
        </p:txBody>
      </p:sp>
      <p:sp>
        <p:nvSpPr>
          <p:cNvPr id="9" name="Прямоугольник 8">
            <a:hlinkClick r:id="rId6" action="ppaction://hlinksldjump"/>
          </p:cNvPr>
          <p:cNvSpPr/>
          <p:nvPr/>
        </p:nvSpPr>
        <p:spPr>
          <a:xfrm>
            <a:off x="6912768" y="113382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</a:t>
            </a:r>
            <a:endParaRPr lang="ru-RU" sz="3600" b="1" dirty="0"/>
          </a:p>
        </p:txBody>
      </p:sp>
      <p:sp>
        <p:nvSpPr>
          <p:cNvPr id="10" name="Прямоугольник 9">
            <a:hlinkClick r:id="rId7" action="ppaction://hlinksldjump"/>
          </p:cNvPr>
          <p:cNvSpPr/>
          <p:nvPr/>
        </p:nvSpPr>
        <p:spPr>
          <a:xfrm>
            <a:off x="7920880" y="113382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11" name="Прямоугольник 10">
            <a:hlinkClick r:id="rId8" action="ppaction://hlinksldjump"/>
          </p:cNvPr>
          <p:cNvSpPr/>
          <p:nvPr/>
        </p:nvSpPr>
        <p:spPr>
          <a:xfrm>
            <a:off x="3888432" y="1835906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1</a:t>
            </a:r>
            <a:endParaRPr lang="ru-RU" sz="3600" b="1" dirty="0"/>
          </a:p>
        </p:txBody>
      </p:sp>
      <p:sp>
        <p:nvSpPr>
          <p:cNvPr id="12" name="Прямоугольник 11">
            <a:hlinkClick r:id="rId9" action="ppaction://hlinksldjump"/>
          </p:cNvPr>
          <p:cNvSpPr/>
          <p:nvPr/>
        </p:nvSpPr>
        <p:spPr>
          <a:xfrm>
            <a:off x="4896544" y="1835906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2</a:t>
            </a:r>
            <a:endParaRPr lang="ru-RU" sz="3600" b="1" dirty="0"/>
          </a:p>
        </p:txBody>
      </p:sp>
      <p:sp>
        <p:nvSpPr>
          <p:cNvPr id="13" name="Прямоугольник 12">
            <a:hlinkClick r:id="rId10" action="ppaction://hlinksldjump"/>
          </p:cNvPr>
          <p:cNvSpPr/>
          <p:nvPr/>
        </p:nvSpPr>
        <p:spPr>
          <a:xfrm>
            <a:off x="5904656" y="1835906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3</a:t>
            </a:r>
            <a:endParaRPr lang="ru-RU" sz="3600" b="1" dirty="0"/>
          </a:p>
        </p:txBody>
      </p:sp>
      <p:sp>
        <p:nvSpPr>
          <p:cNvPr id="14" name="Прямоугольник 13">
            <a:hlinkClick r:id="rId11" action="ppaction://hlinksldjump"/>
          </p:cNvPr>
          <p:cNvSpPr/>
          <p:nvPr/>
        </p:nvSpPr>
        <p:spPr>
          <a:xfrm>
            <a:off x="6912768" y="1835906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</a:t>
            </a:r>
            <a:endParaRPr lang="ru-RU" sz="3600" b="1" dirty="0"/>
          </a:p>
        </p:txBody>
      </p:sp>
      <p:sp>
        <p:nvSpPr>
          <p:cNvPr id="15" name="Прямоугольник 14">
            <a:hlinkClick r:id="rId12" action="ppaction://hlinksldjump"/>
          </p:cNvPr>
          <p:cNvSpPr/>
          <p:nvPr/>
        </p:nvSpPr>
        <p:spPr>
          <a:xfrm>
            <a:off x="7920880" y="1835906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16" name="Прямоугольник 15">
            <a:hlinkClick r:id="rId13" action="ppaction://hlinksldjump"/>
          </p:cNvPr>
          <p:cNvSpPr/>
          <p:nvPr/>
        </p:nvSpPr>
        <p:spPr>
          <a:xfrm>
            <a:off x="3888432" y="2537984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1</a:t>
            </a:r>
            <a:endParaRPr lang="ru-RU" sz="3600" b="1" dirty="0"/>
          </a:p>
        </p:txBody>
      </p:sp>
      <p:sp>
        <p:nvSpPr>
          <p:cNvPr id="17" name="Прямоугольник 16">
            <a:hlinkClick r:id="rId14" action="ppaction://hlinksldjump"/>
          </p:cNvPr>
          <p:cNvSpPr/>
          <p:nvPr/>
        </p:nvSpPr>
        <p:spPr>
          <a:xfrm>
            <a:off x="4896544" y="2537984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2</a:t>
            </a:r>
            <a:endParaRPr lang="ru-RU" sz="3600" b="1" dirty="0"/>
          </a:p>
        </p:txBody>
      </p:sp>
      <p:sp>
        <p:nvSpPr>
          <p:cNvPr id="18" name="Прямоугольник 17">
            <a:hlinkClick r:id="rId15" action="ppaction://hlinksldjump"/>
          </p:cNvPr>
          <p:cNvSpPr/>
          <p:nvPr/>
        </p:nvSpPr>
        <p:spPr>
          <a:xfrm>
            <a:off x="5904656" y="2537984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3</a:t>
            </a:r>
            <a:endParaRPr lang="ru-RU" sz="3600" b="1" dirty="0"/>
          </a:p>
        </p:txBody>
      </p:sp>
      <p:sp>
        <p:nvSpPr>
          <p:cNvPr id="19" name="Прямоугольник 18">
            <a:hlinkClick r:id="rId16" action="ppaction://hlinksldjump"/>
          </p:cNvPr>
          <p:cNvSpPr/>
          <p:nvPr/>
        </p:nvSpPr>
        <p:spPr>
          <a:xfrm>
            <a:off x="6912768" y="2537984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</a:t>
            </a:r>
            <a:endParaRPr lang="ru-RU" sz="3600" b="1" dirty="0"/>
          </a:p>
        </p:txBody>
      </p:sp>
      <p:sp>
        <p:nvSpPr>
          <p:cNvPr id="20" name="Прямоугольник 19">
            <a:hlinkClick r:id="rId17" action="ppaction://hlinksldjump"/>
          </p:cNvPr>
          <p:cNvSpPr/>
          <p:nvPr/>
        </p:nvSpPr>
        <p:spPr>
          <a:xfrm>
            <a:off x="7920880" y="2537984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21" name="Прямоугольник 20">
            <a:hlinkClick r:id="rId18" action="ppaction://hlinksldjump"/>
          </p:cNvPr>
          <p:cNvSpPr/>
          <p:nvPr/>
        </p:nvSpPr>
        <p:spPr>
          <a:xfrm>
            <a:off x="3888432" y="3240062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1</a:t>
            </a:r>
            <a:endParaRPr lang="ru-RU" sz="3600" b="1" dirty="0"/>
          </a:p>
        </p:txBody>
      </p:sp>
      <p:sp>
        <p:nvSpPr>
          <p:cNvPr id="22" name="Прямоугольник 21">
            <a:hlinkClick r:id="rId19" action="ppaction://hlinksldjump"/>
          </p:cNvPr>
          <p:cNvSpPr/>
          <p:nvPr/>
        </p:nvSpPr>
        <p:spPr>
          <a:xfrm>
            <a:off x="4896544" y="3240062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2</a:t>
            </a:r>
            <a:endParaRPr lang="ru-RU" sz="3600" b="1" dirty="0"/>
          </a:p>
        </p:txBody>
      </p:sp>
      <p:sp>
        <p:nvSpPr>
          <p:cNvPr id="23" name="Прямоугольник 22">
            <a:hlinkClick r:id="rId20" action="ppaction://hlinksldjump"/>
          </p:cNvPr>
          <p:cNvSpPr/>
          <p:nvPr/>
        </p:nvSpPr>
        <p:spPr>
          <a:xfrm>
            <a:off x="5904656" y="3240062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3</a:t>
            </a:r>
            <a:endParaRPr lang="ru-RU" sz="3600" b="1" dirty="0"/>
          </a:p>
        </p:txBody>
      </p:sp>
      <p:sp>
        <p:nvSpPr>
          <p:cNvPr id="24" name="Прямоугольник 23">
            <a:hlinkClick r:id="rId21" action="ppaction://hlinksldjump"/>
          </p:cNvPr>
          <p:cNvSpPr/>
          <p:nvPr/>
        </p:nvSpPr>
        <p:spPr>
          <a:xfrm>
            <a:off x="6912768" y="3240062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</a:t>
            </a:r>
            <a:endParaRPr lang="ru-RU" sz="3600" b="1" dirty="0"/>
          </a:p>
        </p:txBody>
      </p:sp>
      <p:sp>
        <p:nvSpPr>
          <p:cNvPr id="25" name="Прямоугольник 24">
            <a:hlinkClick r:id="rId22" action="ppaction://hlinksldjump"/>
          </p:cNvPr>
          <p:cNvSpPr/>
          <p:nvPr/>
        </p:nvSpPr>
        <p:spPr>
          <a:xfrm>
            <a:off x="7920880" y="3240062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26" name="Прямоугольник 25">
            <a:hlinkClick r:id="rId23" action="ppaction://hlinksldjump"/>
          </p:cNvPr>
          <p:cNvSpPr/>
          <p:nvPr/>
        </p:nvSpPr>
        <p:spPr>
          <a:xfrm>
            <a:off x="3888432" y="3942140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1</a:t>
            </a:r>
            <a:endParaRPr lang="ru-RU" sz="3600" b="1" dirty="0"/>
          </a:p>
        </p:txBody>
      </p:sp>
      <p:sp>
        <p:nvSpPr>
          <p:cNvPr id="27" name="Прямоугольник 26">
            <a:hlinkClick r:id="rId24" action="ppaction://hlinksldjump"/>
          </p:cNvPr>
          <p:cNvSpPr/>
          <p:nvPr/>
        </p:nvSpPr>
        <p:spPr>
          <a:xfrm>
            <a:off x="4896544" y="3942140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2</a:t>
            </a:r>
            <a:endParaRPr lang="ru-RU" sz="3600" b="1" dirty="0"/>
          </a:p>
        </p:txBody>
      </p:sp>
      <p:sp>
        <p:nvSpPr>
          <p:cNvPr id="28" name="Прямоугольник 27">
            <a:hlinkClick r:id="rId25" action="ppaction://hlinksldjump"/>
          </p:cNvPr>
          <p:cNvSpPr/>
          <p:nvPr/>
        </p:nvSpPr>
        <p:spPr>
          <a:xfrm>
            <a:off x="5904656" y="3942140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3</a:t>
            </a:r>
            <a:endParaRPr lang="ru-RU" sz="3600" b="1" dirty="0"/>
          </a:p>
        </p:txBody>
      </p:sp>
      <p:sp>
        <p:nvSpPr>
          <p:cNvPr id="29" name="Прямоугольник 28">
            <a:hlinkClick r:id="rId26" action="ppaction://hlinksldjump"/>
          </p:cNvPr>
          <p:cNvSpPr/>
          <p:nvPr/>
        </p:nvSpPr>
        <p:spPr>
          <a:xfrm>
            <a:off x="6912768" y="3942140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</a:t>
            </a:r>
            <a:endParaRPr lang="ru-RU" sz="3600" b="1" dirty="0"/>
          </a:p>
        </p:txBody>
      </p:sp>
      <p:sp>
        <p:nvSpPr>
          <p:cNvPr id="30" name="Прямоугольник 29">
            <a:hlinkClick r:id="rId27" action="ppaction://hlinksldjump"/>
          </p:cNvPr>
          <p:cNvSpPr/>
          <p:nvPr/>
        </p:nvSpPr>
        <p:spPr>
          <a:xfrm>
            <a:off x="7920880" y="3942140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360040" y="1133828"/>
            <a:ext cx="3240360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Архивы</a:t>
            </a:r>
            <a:endParaRPr lang="ru-RU" sz="36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60040" y="1835906"/>
            <a:ext cx="3240360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Документ </a:t>
            </a:r>
            <a:endParaRPr lang="ru-RU" sz="36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360040" y="2537984"/>
            <a:ext cx="3240360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Система </a:t>
            </a:r>
            <a:r>
              <a:rPr lang="ru-RU" sz="3600" b="1" dirty="0" err="1" smtClean="0"/>
              <a:t>Доу</a:t>
            </a:r>
            <a:r>
              <a:rPr lang="ru-RU" sz="3600" b="1" dirty="0" smtClean="0"/>
              <a:t> </a:t>
            </a:r>
            <a:endParaRPr lang="ru-RU" sz="36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360040" y="3240062"/>
            <a:ext cx="3240360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Реквизиты </a:t>
            </a:r>
            <a:endParaRPr lang="ru-RU" sz="3600" b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360040" y="3942140"/>
            <a:ext cx="3240360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600" b="1" dirty="0" smtClean="0"/>
              <a:t>ГОСТ </a:t>
            </a:r>
            <a:endParaRPr lang="ru-RU" sz="3600" b="1" dirty="0"/>
          </a:p>
        </p:txBody>
      </p:sp>
      <p:sp>
        <p:nvSpPr>
          <p:cNvPr id="36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1 Тур </a:t>
            </a:r>
            <a:r>
              <a:rPr lang="ru-RU" sz="3600" dirty="0" smtClean="0"/>
              <a:t>Аббревиатуры, реквизиты и ГОСТ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1710809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1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6" fill="hold">
                      <p:stCondLst>
                        <p:cond delay="0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>
                      <p:stCondLst>
                        <p:cond delay="0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6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4" fill="hold">
                      <p:stCondLst>
                        <p:cond delay="0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6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0" fill="hold">
                      <p:stCondLst>
                        <p:cond delay="0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8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2" fill="hold">
                      <p:stCondLst>
                        <p:cond delay="0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9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4" fill="hold">
                      <p:stCondLst>
                        <p:cond delay="0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9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0" fill="hold">
                      <p:stCondLst>
                        <p:cond delay="0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Архивы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Российский государственный архив литературы и искусства</a:t>
            </a:r>
          </a:p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1</a:t>
            </a:r>
            <a:endParaRPr lang="ru-RU" sz="3600" b="1" dirty="0"/>
          </a:p>
        </p:txBody>
      </p:sp>
      <p:pic>
        <p:nvPicPr>
          <p:cNvPr id="5" name="Рисунок 4" descr="E:\КУБОК ДЕЛОПРОИЗВОДИТЕЛЯ 2025\RGALI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2643188"/>
            <a:ext cx="260985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31955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Реквизиты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Лицо </a:t>
            </a:r>
            <a:r>
              <a:rPr lang="ru-RU" dirty="0" smtClean="0"/>
              <a:t>или организация – получатель документа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2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762776709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Реквизиты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АДРЕСАТ 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2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04147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Реквизиты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Элемент </a:t>
            </a:r>
            <a:r>
              <a:rPr lang="ru-RU" dirty="0" smtClean="0"/>
              <a:t>удостоверения подлинности подписи должностного лица на документах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3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817299527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Реквизиты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ПЕЧАТЬ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3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216938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Реквизиты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Это </a:t>
            </a:r>
            <a:r>
              <a:rPr lang="ru-RU" dirty="0" smtClean="0"/>
              <a:t>стандартный лист бумаги с нанесенными на нем постоянными</a:t>
            </a:r>
          </a:p>
          <a:p>
            <a:pPr algn="ctr">
              <a:buNone/>
            </a:pPr>
            <a:r>
              <a:rPr lang="ru-RU" dirty="0" smtClean="0"/>
              <a:t>реквизитами, содержащими необходимую информацию об организации – авторе документа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424221160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Реквизиты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БЛАНК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2077517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Реквизиты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Это </a:t>
            </a:r>
            <a:r>
              <a:rPr lang="ru-RU" dirty="0" smtClean="0"/>
              <a:t>реквизит, содержащий указание относительно решения вопроса, изложенного в документе. Ее пишет от руки руководитель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5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2060446282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Реквизиты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РЕЗОЛЮЦИЯ 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5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388543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ГОСТ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В одном документе не должно быть более </a:t>
            </a:r>
            <a:r>
              <a:rPr lang="ru-RU" dirty="0" err="1" smtClean="0"/>
              <a:t>______адресатов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1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3414833987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Архивы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dirty="0" smtClean="0"/>
              <a:t>РГИА</a:t>
            </a:r>
          </a:p>
          <a:p>
            <a:pPr algn="ctr"/>
            <a:endParaRPr lang="ru-RU" sz="8000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1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580179968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ГОСТ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четырех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1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28287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2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3383970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4" name="Svoya_igra_-_Kot_v_Meshke.wav"/>
          </p:stSnd>
        </p:sndAc>
      </p:transition>
    </mc:Choice>
    <mc:Fallback>
      <p:transition spd="slow">
        <p:sndAc>
          <p:stSnd>
            <p:snd r:embed="rId2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Документ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8000" dirty="0" smtClean="0"/>
              <a:t>ОГРН</a:t>
            </a:r>
          </a:p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2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913492322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Документ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Основной государственный регистрационный номер</a:t>
            </a:r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2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383914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ГОСТ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Для изготовления бланков документов согласно ГОСТ используется бумага форматов </a:t>
            </a:r>
          </a:p>
          <a:p>
            <a:pPr algn="ctr"/>
            <a:r>
              <a:rPr lang="ru-RU" dirty="0" smtClean="0"/>
              <a:t>________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3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948029729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ГОСТ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3600" b="1" dirty="0" smtClean="0"/>
              <a:t>А4 (210 </a:t>
            </a:r>
            <a:r>
              <a:rPr lang="ru-RU" sz="3600" b="1" dirty="0" err="1" smtClean="0"/>
              <a:t>х</a:t>
            </a:r>
            <a:r>
              <a:rPr lang="ru-RU" sz="3600" b="1" dirty="0" smtClean="0"/>
              <a:t> 297 мм), А5 (148 </a:t>
            </a:r>
            <a:r>
              <a:rPr lang="ru-RU" sz="3600" b="1" dirty="0" err="1" smtClean="0"/>
              <a:t>х</a:t>
            </a:r>
            <a:r>
              <a:rPr lang="ru-RU" sz="3600" b="1" dirty="0" smtClean="0"/>
              <a:t> 210 мм)</a:t>
            </a:r>
            <a:endParaRPr lang="ru-RU" sz="3600" dirty="0" smtClean="0"/>
          </a:p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3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268367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ГОСТ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ru-RU" dirty="0" smtClean="0"/>
              <a:t>Изображение герба </a:t>
            </a:r>
            <a:r>
              <a:rPr lang="ru-RU" dirty="0" smtClean="0"/>
              <a:t>помещается _________ верхнего </a:t>
            </a:r>
            <a:r>
              <a:rPr lang="ru-RU" dirty="0" smtClean="0"/>
              <a:t>поля бланка документа над реквизитами организации — автора документа на расстоянии 10 мм от верхнего края листа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5407198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ГОСТ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/>
              <a:t>посередине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26555551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ГОСТ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В деловых (служебных) письмах используются формы изложения: </a:t>
            </a:r>
          </a:p>
          <a:p>
            <a:r>
              <a:rPr lang="ru-RU" dirty="0" smtClean="0"/>
              <a:t>- от первого лица множественного числа; </a:t>
            </a:r>
          </a:p>
          <a:p>
            <a:r>
              <a:rPr lang="ru-RU" dirty="0" smtClean="0"/>
              <a:t>-от третьего лица единственного числа </a:t>
            </a:r>
          </a:p>
          <a:p>
            <a:r>
              <a:rPr lang="ru-RU" dirty="0" smtClean="0"/>
              <a:t>- от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5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3070757717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ГОСТ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от первого лица единственного числа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5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2070125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Архивы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Российский государственный исторический архив</a:t>
            </a:r>
          </a:p>
          <a:p>
            <a:pPr algn="ctr"/>
            <a:endParaRPr lang="ru-RU" sz="3600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1</a:t>
            </a:r>
            <a:endParaRPr lang="ru-RU" sz="3600" b="1" dirty="0"/>
          </a:p>
        </p:txBody>
      </p:sp>
      <p:pic>
        <p:nvPicPr>
          <p:cNvPr id="6" name="Рисунок 5" descr="E:\КУБОК ДЕЛОПРОИЗВОДИТЕЛЯ 2025\RGI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2643188"/>
            <a:ext cx="3041374" cy="1981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11112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Архивы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dirty="0" smtClean="0"/>
              <a:t>РГВА</a:t>
            </a:r>
          </a:p>
          <a:p>
            <a:pPr algn="ctr"/>
            <a:endParaRPr lang="ru-RU" sz="8000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2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3175081804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Архивы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Российский государственный военный архив</a:t>
            </a:r>
          </a:p>
          <a:p>
            <a:pPr algn="ctr"/>
            <a:endParaRPr lang="ru-RU" sz="3600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2</a:t>
            </a:r>
            <a:endParaRPr lang="ru-RU" sz="3600" b="1" dirty="0"/>
          </a:p>
        </p:txBody>
      </p:sp>
      <p:pic>
        <p:nvPicPr>
          <p:cNvPr id="6" name="Рисунок 5" descr="E:\КУБОК ДЕЛОПРОИЗВОДИТЕЛЯ 2025\Российский_государственный_военный_архив_(РГВА).JPG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2643188"/>
            <a:ext cx="3048000" cy="2034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09491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Архивы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dirty="0" smtClean="0"/>
              <a:t>РГАСПИ</a:t>
            </a:r>
          </a:p>
          <a:p>
            <a:pPr algn="ctr"/>
            <a:endParaRPr lang="ru-RU" sz="8000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303498"/>
            <a:ext cx="864096" cy="594066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3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770841249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edaf4c57429c1d422f38c566ca989c97b173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616</TotalTime>
  <Words>515</Words>
  <Application>Microsoft Office PowerPoint</Application>
  <PresentationFormat>Экран (16:9)</PresentationFormat>
  <Paragraphs>218</Paragraphs>
  <Slides>59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59</vt:i4>
      </vt:variant>
    </vt:vector>
  </HeadingPairs>
  <TitlesOfParts>
    <vt:vector size="60" baseType="lpstr">
      <vt:lpstr>Тема Office</vt:lpstr>
      <vt:lpstr>Слайд 1</vt:lpstr>
      <vt:lpstr>Правила</vt:lpstr>
      <vt:lpstr>1 Тур Аббревиатуры, реквизиты и ГОСТ</vt:lpstr>
      <vt:lpstr>1 Тур Аббревиатуры, реквизиты и ГОСТ</vt:lpstr>
      <vt:lpstr>Архивы</vt:lpstr>
      <vt:lpstr>Архивы</vt:lpstr>
      <vt:lpstr>Архивы</vt:lpstr>
      <vt:lpstr>Архивы</vt:lpstr>
      <vt:lpstr>Архивы</vt:lpstr>
      <vt:lpstr>Архивы</vt:lpstr>
      <vt:lpstr>Слайд 11</vt:lpstr>
      <vt:lpstr>Система Доу</vt:lpstr>
      <vt:lpstr>Система Доу </vt:lpstr>
      <vt:lpstr>Архивы</vt:lpstr>
      <vt:lpstr>Архивы</vt:lpstr>
      <vt:lpstr>Документ </vt:lpstr>
      <vt:lpstr>Документ</vt:lpstr>
      <vt:lpstr>Документ</vt:lpstr>
      <vt:lpstr>Документ</vt:lpstr>
      <vt:lpstr>Слайд 20</vt:lpstr>
      <vt:lpstr>Реквизиты </vt:lpstr>
      <vt:lpstr>Реквизиты </vt:lpstr>
      <vt:lpstr>Документ</vt:lpstr>
      <vt:lpstr>Документ</vt:lpstr>
      <vt:lpstr>Документ</vt:lpstr>
      <vt:lpstr>Документ</vt:lpstr>
      <vt:lpstr>Система Доу</vt:lpstr>
      <vt:lpstr>Система Доу</vt:lpstr>
      <vt:lpstr>Система Доу</vt:lpstr>
      <vt:lpstr>Система Доу</vt:lpstr>
      <vt:lpstr>Система Доу</vt:lpstr>
      <vt:lpstr>Система Доу</vt:lpstr>
      <vt:lpstr>Система Доу</vt:lpstr>
      <vt:lpstr>Система Доу</vt:lpstr>
      <vt:lpstr>Слайд 35</vt:lpstr>
      <vt:lpstr>ГОСТ</vt:lpstr>
      <vt:lpstr>ГОСТ</vt:lpstr>
      <vt:lpstr>Слайд 38</vt:lpstr>
      <vt:lpstr>Архивы</vt:lpstr>
      <vt:lpstr>Архивы</vt:lpstr>
      <vt:lpstr>Реквизиты</vt:lpstr>
      <vt:lpstr>Реквизиты</vt:lpstr>
      <vt:lpstr>Реквизиты</vt:lpstr>
      <vt:lpstr>Реквизиты</vt:lpstr>
      <vt:lpstr>Реквизиты</vt:lpstr>
      <vt:lpstr>Реквизиты</vt:lpstr>
      <vt:lpstr>Реквизиты</vt:lpstr>
      <vt:lpstr>Реквизиты</vt:lpstr>
      <vt:lpstr>ГОСТ</vt:lpstr>
      <vt:lpstr>ГОСТ</vt:lpstr>
      <vt:lpstr>Слайд 51</vt:lpstr>
      <vt:lpstr>Документ</vt:lpstr>
      <vt:lpstr>Документ</vt:lpstr>
      <vt:lpstr>ГОСТ</vt:lpstr>
      <vt:lpstr>ГОСТ</vt:lpstr>
      <vt:lpstr>ГОСТ</vt:lpstr>
      <vt:lpstr>ГОСТ</vt:lpstr>
      <vt:lpstr>ГОСТ</vt:lpstr>
      <vt:lpstr>ГОСТ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Салтанат</dc:creator>
  <cp:lastModifiedBy>111</cp:lastModifiedBy>
  <cp:revision>105</cp:revision>
  <dcterms:created xsi:type="dcterms:W3CDTF">2014-05-16T09:35:17Z</dcterms:created>
  <dcterms:modified xsi:type="dcterms:W3CDTF">2025-02-24T19:33:32Z</dcterms:modified>
</cp:coreProperties>
</file>