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5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3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67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05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69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2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189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220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79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67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0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70C6C-F190-431C-90FF-1825C1ED2A54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3C9DB-F346-4FDE-91D3-3BADD5C523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2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0"/>
            <a:ext cx="9150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260648"/>
            <a:ext cx="7280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 35» города Ржева Тверской области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2636912"/>
            <a:ext cx="4567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в 4 классе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4221088"/>
            <a:ext cx="38454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«Лицей № 35»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Федорова Инна Николаевна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03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>
            <a:off x="1115616" y="476672"/>
            <a:ext cx="5682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/>
                <a:latin typeface="Times New Roman"/>
                <a:ea typeface="Times New Roman"/>
              </a:rPr>
              <a:t>Про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вёл,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об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вёл,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по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вёл,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за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вёл,  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от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вёл.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854778" y="1628799"/>
            <a:ext cx="74413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 – это часть слова, которая стоит 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корнем и служит для образования новых слов.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18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>
            <a:off x="2627784" y="476672"/>
            <a:ext cx="286822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/>
                <a:ea typeface="Times New Roman"/>
              </a:rPr>
              <a:t>Печь – печ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а, 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/>
                <a:ea typeface="Times New Roman"/>
              </a:rPr>
              <a:t>река – реч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а, 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/>
                <a:ea typeface="Times New Roman"/>
              </a:rPr>
              <a:t>туча – туч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а, 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/>
                <a:ea typeface="Times New Roman"/>
              </a:rPr>
              <a:t>задача – задач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а,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/>
                <a:ea typeface="Times New Roman"/>
              </a:rPr>
              <a:t> дочь  - доч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к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а.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r>
              <a:rPr lang="ru-RU" sz="2800" b="1" i="1" dirty="0" smtClean="0">
                <a:effectLst/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891791" y="3087062"/>
            <a:ext cx="73784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 – это часть слова, которая стоит 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корня и служит для образования новых слов.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9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>
            <a:off x="755576" y="620688"/>
            <a:ext cx="7468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Сказок      - 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сказк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сказк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762544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73555" y="743842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743842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71604" y="762963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83930" y="1844824"/>
            <a:ext cx="6344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– это изменяемая часть слова. Служит для связи слов в предложении.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7495" y="3124999"/>
            <a:ext cx="84162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 – травы – траве – траву – травой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3267274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275154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3196136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3221376"/>
            <a:ext cx="4320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34024" y="3275154"/>
            <a:ext cx="586447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0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Прямоугольник 1"/>
          <p:cNvSpPr/>
          <p:nvPr/>
        </p:nvSpPr>
        <p:spPr>
          <a:xfrm>
            <a:off x="2267744" y="404664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412776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200" i="1" dirty="0" smtClean="0">
                <a:effectLst/>
                <a:latin typeface="Times New Roman"/>
                <a:ea typeface="Times New Roman"/>
              </a:rPr>
              <a:t>Борьба, борец, бороться.</a:t>
            </a:r>
            <a:endParaRPr lang="ru-RU" sz="3200" dirty="0" smtClean="0"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3200" i="1" dirty="0" smtClean="0">
                <a:effectLst/>
                <a:latin typeface="Times New Roman"/>
                <a:ea typeface="Times New Roman"/>
              </a:rPr>
              <a:t>Весельчак, веселый. </a:t>
            </a:r>
            <a:endParaRPr lang="ru-RU" sz="3200" dirty="0" smtClean="0"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sz="3200" i="1" dirty="0" smtClean="0">
                <a:effectLst/>
                <a:latin typeface="Times New Roman"/>
                <a:ea typeface="Times New Roman"/>
              </a:rPr>
              <a:t>Дорога, подорожник.</a:t>
            </a:r>
            <a:endParaRPr lang="ru-RU" sz="3200" dirty="0">
              <a:effectLst/>
              <a:latin typeface="Times New Roman"/>
              <a:ea typeface="Calibri"/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861753" y="1373738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2267744" y="1424455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3426339" y="1412776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>
            <a:off x="861753" y="1884422"/>
            <a:ext cx="1117959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2678556" y="1937741"/>
            <a:ext cx="1117959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895963" y="2361770"/>
            <a:ext cx="1117959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2719192" y="2361770"/>
            <a:ext cx="1117959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4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Рисунок 2" descr="https://www.kancbiznes.ru/images/files/8689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080" y="814590"/>
            <a:ext cx="6552728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03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86758" y="1973733"/>
            <a:ext cx="4055227" cy="18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86758" y="1674899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741985" y="1704336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55576" y="119675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184416" y="119675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2556240" y="1077968"/>
            <a:ext cx="102241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3919324" y="944456"/>
            <a:ext cx="342854" cy="5763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62178" y="960440"/>
            <a:ext cx="479807" cy="5603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964291" y="1001674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70925" y="1310960"/>
            <a:ext cx="609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по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417339" y="1310959"/>
            <a:ext cx="1282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>
                <a:solidFill>
                  <a:prstClr val="black"/>
                </a:solidFill>
                <a:latin typeface="Times New Roman"/>
                <a:ea typeface="Times New Roman"/>
              </a:rPr>
              <a:t>дорож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19324" y="1340768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ник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9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123" y="-55844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Прямоугольник 1"/>
          <p:cNvSpPr/>
          <p:nvPr/>
        </p:nvSpPr>
        <p:spPr>
          <a:xfrm>
            <a:off x="2699208" y="260648"/>
            <a:ext cx="370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1" y="1415402"/>
            <a:ext cx="72008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/>
                <a:ea typeface="Times New Roman"/>
              </a:rPr>
              <a:t>Безразличный</a:t>
            </a:r>
            <a:endParaRPr lang="ru-RU" sz="4000" dirty="0" smtClean="0">
              <a:effectLst/>
              <a:latin typeface="Times New Roman"/>
              <a:ea typeface="Calibri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/>
                <a:ea typeface="Times New Roman"/>
              </a:rPr>
              <a:t>Безрассудный</a:t>
            </a:r>
            <a:endParaRPr lang="ru-RU" sz="4000" dirty="0" smtClean="0">
              <a:effectLst/>
              <a:latin typeface="Times New Roman"/>
              <a:ea typeface="Calibri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effectLst/>
                <a:latin typeface="Times New Roman"/>
                <a:ea typeface="Times New Roman"/>
              </a:rPr>
              <a:t>Человек</a:t>
            </a: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о</a:t>
            </a:r>
            <a:r>
              <a:rPr lang="ru-RU" sz="4000" dirty="0" smtClean="0">
                <a:effectLst/>
                <a:latin typeface="Times New Roman"/>
                <a:ea typeface="Times New Roman"/>
              </a:rPr>
              <a:t>образный</a:t>
            </a:r>
            <a:endParaRPr lang="ru-RU" sz="4000" dirty="0">
              <a:effectLst/>
              <a:latin typeface="Times New Roman"/>
              <a:ea typeface="Calibri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94957" y="2399284"/>
            <a:ext cx="2426629" cy="108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94957" y="212205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421606" y="212205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21235" y="3345812"/>
            <a:ext cx="2354621" cy="136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21235" y="304697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75856" y="3090466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043608" y="4238720"/>
            <a:ext cx="3240360" cy="108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43608" y="395068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303979" y="395068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421606" y="2606398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421606" y="1785441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470474" y="3565037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720399" y="1679523"/>
            <a:ext cx="570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279402" y="1679523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674619" y="2410086"/>
            <a:ext cx="2426629" cy="108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84763" y="1679523"/>
            <a:ext cx="570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43766" y="1679523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073443" y="2606398"/>
            <a:ext cx="570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632446" y="260639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813383" y="2602331"/>
            <a:ext cx="570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372386" y="2602331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Дуга 43"/>
          <p:cNvSpPr/>
          <p:nvPr/>
        </p:nvSpPr>
        <p:spPr>
          <a:xfrm>
            <a:off x="2365141" y="1571242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/>
          <p:nvPr/>
        </p:nvSpPr>
        <p:spPr>
          <a:xfrm>
            <a:off x="2395705" y="2487655"/>
            <a:ext cx="736136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>
            <a:off x="944308" y="3419967"/>
            <a:ext cx="180418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>
            <a:off x="2908662" y="3373156"/>
            <a:ext cx="1207296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3083372" y="1485488"/>
            <a:ext cx="192484" cy="4709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275856" y="1501472"/>
            <a:ext cx="208296" cy="4549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3035599" y="2351774"/>
            <a:ext cx="192484" cy="4709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3228083" y="2367758"/>
            <a:ext cx="208296" cy="4549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063656" y="3230555"/>
            <a:ext cx="192484" cy="4709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256140" y="3246539"/>
            <a:ext cx="208296" cy="4549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763773" y="4094704"/>
            <a:ext cx="28516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2745352" y="4182438"/>
            <a:ext cx="28516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8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TextBox 3"/>
          <p:cNvSpPr txBox="1"/>
          <p:nvPr/>
        </p:nvSpPr>
        <p:spPr>
          <a:xfrm>
            <a:off x="2451208" y="164092"/>
            <a:ext cx="424847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лёт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мяс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рубка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Дуга 5"/>
          <p:cNvSpPr/>
          <p:nvPr/>
        </p:nvSpPr>
        <p:spPr>
          <a:xfrm>
            <a:off x="2627784" y="404664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3808745" y="392905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>
            <a:off x="2599144" y="1175048"/>
            <a:ext cx="1209600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4150420" y="1175048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2627784" y="2060848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3708077" y="2060848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2469618" y="3001417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>
            <a:off x="3563888" y="3001417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>
            <a:off x="2599144" y="4005064"/>
            <a:ext cx="964744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>
            <a:off x="3808744" y="3954322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>
            <a:off x="2505129" y="4941168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>
            <a:off x="3563888" y="4941168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>
            <a:off x="2627783" y="5824452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>
            <a:off x="3767070" y="5779046"/>
            <a:ext cx="766699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4297872" y="4895141"/>
            <a:ext cx="192484" cy="3800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490356" y="4911125"/>
            <a:ext cx="41675" cy="3641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4575443" y="5158053"/>
            <a:ext cx="324044" cy="336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TextBox 2"/>
          <p:cNvSpPr txBox="1"/>
          <p:nvPr/>
        </p:nvSpPr>
        <p:spPr>
          <a:xfrm>
            <a:off x="1979712" y="858795"/>
            <a:ext cx="4397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 на уроке  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49" y="2276872"/>
            <a:ext cx="6120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узнал, открыл для себя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37420" y="3318487"/>
            <a:ext cx="21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научился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9" y="4437112"/>
            <a:ext cx="7352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 похвалить себя и ребят…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167868" y="1412246"/>
            <a:ext cx="828068" cy="202976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1286107" y="1429189"/>
            <a:ext cx="1925158" cy="103761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211265" y="1505126"/>
            <a:ext cx="2944911" cy="314801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2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>
            <a:off x="2289444" y="69269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</a:rPr>
              <a:t>ученик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</a:rPr>
              <a:t>учитель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</a:rPr>
              <a:t>судят</a:t>
            </a:r>
            <a:endParaRPr lang="ru-RU" sz="2800" dirty="0" smtClean="0">
              <a:effectLst/>
              <a:latin typeface="Times New Roman"/>
              <a:ea typeface="Calibri"/>
            </a:endParaRPr>
          </a:p>
          <a:p>
            <a:pPr marL="457200" indent="-228600"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</a:rPr>
              <a:t>по об и</a:t>
            </a:r>
            <a:endParaRPr lang="ru-RU" sz="2800" dirty="0">
              <a:effectLst/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8966" y="3244334"/>
            <a:ext cx="69460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228600" algn="ctr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По ученику судят и об учителе!</a:t>
            </a:r>
            <a:endParaRPr lang="ru-RU" sz="36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165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0"/>
            <a:ext cx="9150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kartinkin.net/uploads/posts/2021-01/1611952019_14-p-belie-foni-s-solnishkom-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4784"/>
            <a:ext cx="4394638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coolsen.ru/wp-content/uploads/2021/11/009-20211109_12562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72" y="130214"/>
            <a:ext cx="4584369" cy="458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6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9" y="-37229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Прямоугольник 5"/>
          <p:cNvSpPr/>
          <p:nvPr/>
        </p:nvSpPr>
        <p:spPr>
          <a:xfrm>
            <a:off x="1691680" y="1628800"/>
            <a:ext cx="561662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УРОК!!!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9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0"/>
            <a:ext cx="9150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8579" y="1124744"/>
            <a:ext cx="716414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способные!</a:t>
            </a:r>
          </a:p>
          <a:p>
            <a:pPr marL="285750" indent="-285750" algn="ctr">
              <a:buFontTx/>
              <a:buChar char="-"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со всем справимся!</a:t>
            </a:r>
          </a:p>
          <a:p>
            <a:pPr marL="285750" indent="-285750" algn="ctr">
              <a:buFontTx/>
              <a:buChar char="-"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нравится учиться!</a:t>
            </a:r>
          </a:p>
          <a:p>
            <a:pPr marL="285750" indent="-285750" algn="ctr">
              <a:buFontTx/>
              <a:buChar char="-"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хорошие ученики!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9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0"/>
            <a:ext cx="9150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836712"/>
            <a:ext cx="61206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сложа руки</a:t>
            </a:r>
            <a:endParaRPr lang="ru-RU" sz="4000" b="1" dirty="0" smtClean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засучив рукава</a:t>
            </a:r>
            <a:endParaRPr lang="ru-RU" sz="4000" b="1" dirty="0" smtClean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спустя рукава</a:t>
            </a:r>
            <a:endParaRPr lang="ru-RU" sz="4000" b="1" dirty="0" smtClean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мотать на ус</a:t>
            </a:r>
            <a:endParaRPr lang="ru-RU" sz="4000" b="1" dirty="0" smtClean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держать ушки на макушке</a:t>
            </a:r>
            <a:endParaRPr lang="ru-RU" sz="4000" b="1" dirty="0" smtClean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  <a:p>
            <a:pPr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Propisi" panose="02000508030000020003" pitchFamily="2" charset="0"/>
                <a:ea typeface="Calibri"/>
              </a:rPr>
              <a:t>не покладая рук</a:t>
            </a:r>
            <a:endParaRPr lang="ru-RU" sz="4000" b="1" dirty="0">
              <a:solidFill>
                <a:srgbClr val="002060"/>
              </a:solidFill>
              <a:effectLst/>
              <a:latin typeface="Propisi" panose="02000508030000020003" pitchFamily="2" charset="0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14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5" y="-42391"/>
            <a:ext cx="9150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0714" y="1232877"/>
            <a:ext cx="5832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Рука – рукава – рукавичка – безрукавка</a:t>
            </a:r>
            <a:r>
              <a:rPr lang="ru-RU" i="1" dirty="0" smtClean="0">
                <a:effectLst/>
                <a:latin typeface="Times New Roman"/>
                <a:ea typeface="Calibri"/>
              </a:rPr>
              <a:t>.</a:t>
            </a:r>
            <a:endParaRPr lang="ru-RU" dirty="0">
              <a:effectLst/>
              <a:latin typeface="Times New Roman"/>
              <a:ea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924944"/>
            <a:ext cx="2496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 е з р у к а в к 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Дуга 5"/>
          <p:cNvSpPr/>
          <p:nvPr/>
        </p:nvSpPr>
        <p:spPr>
          <a:xfrm rot="16666747">
            <a:off x="2598227" y="2829853"/>
            <a:ext cx="864341" cy="668104"/>
          </a:xfrm>
          <a:prstGeom prst="arc">
            <a:avLst>
              <a:gd name="adj1" fmla="val 16200000"/>
              <a:gd name="adj2" fmla="val 5070418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90716" y="2924944"/>
            <a:ext cx="313184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640923" y="2867483"/>
            <a:ext cx="0" cy="317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017081" y="2867483"/>
            <a:ext cx="62384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423100" y="2846058"/>
            <a:ext cx="132855" cy="317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555955" y="2846058"/>
            <a:ext cx="228600" cy="317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3771400" y="2813196"/>
            <a:ext cx="132855" cy="317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904255" y="2813196"/>
            <a:ext cx="228600" cy="3178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39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899592" y="83671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68392" y="83671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67944" y="250068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136744" y="2500689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>
            <a:off x="4180086" y="4293096"/>
            <a:ext cx="102241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>
            <a:off x="2123728" y="836712"/>
            <a:ext cx="102241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>
            <a:off x="3020566" y="2458636"/>
            <a:ext cx="102241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910813" y="1520738"/>
            <a:ext cx="22353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917670" y="122190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8974" y="1232706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275840" y="836711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267744" y="3114859"/>
            <a:ext cx="29178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267744" y="2816025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185607" y="2826827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5311982" y="2441634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H="1">
            <a:off x="2446224" y="2442652"/>
            <a:ext cx="216024" cy="5464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662248" y="2458636"/>
            <a:ext cx="288032" cy="530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4042978" y="4858358"/>
            <a:ext cx="1269004" cy="108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049835" y="4570326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335507" y="458112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564426" y="4195935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1852620" y="2386628"/>
            <a:ext cx="4646756" cy="914400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2370472" y="3216413"/>
            <a:ext cx="29178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370472" y="2917579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288335" y="2928381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2370472" y="264470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439272" y="2644705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Дуга 71"/>
          <p:cNvSpPr/>
          <p:nvPr/>
        </p:nvSpPr>
        <p:spPr>
          <a:xfrm>
            <a:off x="3510088" y="2591770"/>
            <a:ext cx="1022412" cy="770384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flipH="1">
            <a:off x="4674728" y="2372857"/>
            <a:ext cx="216024" cy="5464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890752" y="2388841"/>
            <a:ext cx="288032" cy="530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5394808" y="2543188"/>
            <a:ext cx="648088" cy="673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62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72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TextBox 2"/>
          <p:cNvSpPr txBox="1"/>
          <p:nvPr/>
        </p:nvSpPr>
        <p:spPr>
          <a:xfrm>
            <a:off x="2627763" y="513546"/>
            <a:ext cx="3895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СЛОВА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007810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графически обозначать части слова;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составлять схемы слов;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подбирать слова по схемам;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разбирать слова по составу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2471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TextBox 2"/>
          <p:cNvSpPr txBox="1"/>
          <p:nvPr/>
        </p:nvSpPr>
        <p:spPr>
          <a:xfrm>
            <a:off x="2267744" y="548680"/>
            <a:ext cx="4845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fsd.multiurok.ru/html/2021/02/24/s_603618ff151c9/1643258_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01164"/>
            <a:ext cx="5616624" cy="3770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04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1-02/1613466512_39-p-fon-dlya-prezentatsii-shkolnii-stil-nachal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" y="-42391"/>
            <a:ext cx="9150129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Прямоугольник 2"/>
          <p:cNvSpPr/>
          <p:nvPr/>
        </p:nvSpPr>
        <p:spPr>
          <a:xfrm>
            <a:off x="1187624" y="764704"/>
            <a:ext cx="5640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/>
                <a:latin typeface="Times New Roman"/>
                <a:ea typeface="Times New Roman"/>
              </a:rPr>
              <a:t>Гриб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 –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гриб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ник -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гриб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ок–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гриб</a:t>
            </a:r>
            <a:r>
              <a:rPr lang="ru-RU" sz="2800" i="1" dirty="0" smtClean="0">
                <a:effectLst/>
                <a:latin typeface="Times New Roman"/>
                <a:ea typeface="Times New Roman"/>
              </a:rPr>
              <a:t>ница.</a:t>
            </a:r>
            <a:endParaRPr lang="ru-RU" sz="2800" dirty="0">
              <a:effectLst/>
              <a:latin typeface="Times New Roman"/>
              <a:ea typeface="Calibri"/>
            </a:endParaRPr>
          </a:p>
        </p:txBody>
      </p:sp>
      <p:sp>
        <p:nvSpPr>
          <p:cNvPr id="4" name="Дуга 3"/>
          <p:cNvSpPr/>
          <p:nvPr/>
        </p:nvSpPr>
        <p:spPr>
          <a:xfrm>
            <a:off x="1272566" y="713130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уга 4"/>
          <p:cNvSpPr/>
          <p:nvPr/>
        </p:nvSpPr>
        <p:spPr>
          <a:xfrm>
            <a:off x="2339752" y="733086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3851920" y="738293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5148064" y="764704"/>
            <a:ext cx="821625" cy="626368"/>
          </a:xfrm>
          <a:prstGeom prst="arc">
            <a:avLst>
              <a:gd name="adj1" fmla="val 11383627"/>
              <a:gd name="adj2" fmla="val 2071767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45131" y="1628800"/>
            <a:ext cx="5860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– общая часть родственных слов.</a:t>
            </a:r>
            <a:endParaRPr lang="ru-RU" sz="24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284</Words>
  <Application>Microsoft Office PowerPoint</Application>
  <PresentationFormat>Экран (4:3)</PresentationFormat>
  <Paragraphs>71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</dc:creator>
  <cp:lastModifiedBy>sl</cp:lastModifiedBy>
  <cp:revision>16</cp:revision>
  <dcterms:created xsi:type="dcterms:W3CDTF">2022-04-15T17:45:52Z</dcterms:created>
  <dcterms:modified xsi:type="dcterms:W3CDTF">2022-04-15T20:24:10Z</dcterms:modified>
</cp:coreProperties>
</file>