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4"/>
  </p:notesMasterIdLst>
  <p:sldIdLst>
    <p:sldId id="256" r:id="rId2"/>
    <p:sldId id="282" r:id="rId3"/>
    <p:sldId id="258" r:id="rId4"/>
    <p:sldId id="260" r:id="rId5"/>
    <p:sldId id="280" r:id="rId6"/>
    <p:sldId id="261" r:id="rId7"/>
    <p:sldId id="265" r:id="rId8"/>
    <p:sldId id="266" r:id="rId9"/>
    <p:sldId id="267" r:id="rId10"/>
    <p:sldId id="269" r:id="rId11"/>
    <p:sldId id="270" r:id="rId12"/>
    <p:sldId id="272" r:id="rId13"/>
    <p:sldId id="271" r:id="rId14"/>
    <p:sldId id="268" r:id="rId15"/>
    <p:sldId id="274" r:id="rId16"/>
    <p:sldId id="273" r:id="rId17"/>
    <p:sldId id="264" r:id="rId18"/>
    <p:sldId id="262" r:id="rId19"/>
    <p:sldId id="276" r:id="rId20"/>
    <p:sldId id="275" r:id="rId21"/>
    <p:sldId id="281" r:id="rId22"/>
    <p:sldId id="27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68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716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5F64D3-1C50-485F-95DB-0D0769DE1B0A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7A5639-E32E-4838-86B8-7741F53709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38805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1F0F9-CE26-4CDE-B3EB-F5704DA5C8C3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F5029-DCA8-479E-A2A4-BB2D7E62AC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3844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1F0F9-CE26-4CDE-B3EB-F5704DA5C8C3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F5029-DCA8-479E-A2A4-BB2D7E62AC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68296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1F0F9-CE26-4CDE-B3EB-F5704DA5C8C3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F5029-DCA8-479E-A2A4-BB2D7E62AC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6041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1F0F9-CE26-4CDE-B3EB-F5704DA5C8C3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F5029-DCA8-479E-A2A4-BB2D7E62AC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0167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1F0F9-CE26-4CDE-B3EB-F5704DA5C8C3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F5029-DCA8-479E-A2A4-BB2D7E62AC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07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1F0F9-CE26-4CDE-B3EB-F5704DA5C8C3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F5029-DCA8-479E-A2A4-BB2D7E62AC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1442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1F0F9-CE26-4CDE-B3EB-F5704DA5C8C3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F5029-DCA8-479E-A2A4-BB2D7E62AC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4270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1F0F9-CE26-4CDE-B3EB-F5704DA5C8C3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F5029-DCA8-479E-A2A4-BB2D7E62AC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7493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1F0F9-CE26-4CDE-B3EB-F5704DA5C8C3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F5029-DCA8-479E-A2A4-BB2D7E62AC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95769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1F0F9-CE26-4CDE-B3EB-F5704DA5C8C3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F5029-DCA8-479E-A2A4-BB2D7E62AC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648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1F0F9-CE26-4CDE-B3EB-F5704DA5C8C3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F5029-DCA8-479E-A2A4-BB2D7E62AC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3769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C1F0F9-CE26-4CDE-B3EB-F5704DA5C8C3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1F5029-DCA8-479E-A2A4-BB2D7E62AC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035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&#1095;&#1090;&#1086;-&#1086;&#1079;&#1085;&#1072;&#1095;&#1072;&#1077;&#1090;.&#1088;&#1092;/%D0%BE%D0%B1%D1%89%D0%B5%D0%BD%D0%B8%D0%B5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33846"/>
            <a:ext cx="9058275" cy="2463367"/>
          </a:xfrm>
          <a:prstGeom prst="rect">
            <a:avLst/>
          </a:prstGeom>
        </p:spPr>
        <p:txBody>
          <a:bodyPr wrap="square">
            <a:spAutoFit/>
            <a:scene3d>
              <a:camera prst="perspectiveContrastingRightFacing"/>
              <a:lightRig rig="threePt" dir="t"/>
            </a:scene3d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4800" b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rgbClr val="00CC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Воспитательное занятие</a:t>
            </a:r>
            <a:endParaRPr lang="ru-RU" sz="4800" dirty="0" smtClean="0">
              <a:ln>
                <a:solidFill>
                  <a:schemeClr val="tx2">
                    <a:lumMod val="75000"/>
                  </a:schemeClr>
                </a:solidFill>
              </a:ln>
              <a:solidFill>
                <a:srgbClr val="00CC00"/>
              </a:solidFill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4800" b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rgbClr val="00CC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«Если с другом вышел в путь»</a:t>
            </a:r>
            <a:endParaRPr lang="ru-RU" sz="4800" dirty="0">
              <a:ln>
                <a:solidFill>
                  <a:schemeClr val="tx2">
                    <a:lumMod val="75000"/>
                  </a:schemeClr>
                </a:solidFill>
              </a:ln>
              <a:solidFill>
                <a:srgbClr val="00CC00"/>
              </a:solidFill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19016" y="3933825"/>
            <a:ext cx="462498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Georgia" panose="02040502050405020303" pitchFamily="18" charset="0"/>
              </a:rPr>
              <a:t>Разработала воспитатель</a:t>
            </a:r>
          </a:p>
          <a:p>
            <a:r>
              <a:rPr lang="ru-RU" dirty="0" smtClean="0">
                <a:latin typeface="Georgia" panose="02040502050405020303" pitchFamily="18" charset="0"/>
              </a:rPr>
              <a:t>ГКОУ «Тверская школа – интернат № 1»</a:t>
            </a:r>
          </a:p>
          <a:p>
            <a:r>
              <a:rPr lang="ru-RU" dirty="0" smtClean="0">
                <a:latin typeface="Georgia" panose="02040502050405020303" pitchFamily="18" charset="0"/>
              </a:rPr>
              <a:t>Карпова Елена Николаевна</a:t>
            </a:r>
            <a:endParaRPr lang="ru-RU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3329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1486" y="182880"/>
            <a:ext cx="7645042" cy="923330"/>
          </a:xfrm>
          <a:prstGeom prst="rect">
            <a:avLst/>
          </a:prstGeom>
          <a:noFill/>
        </p:spPr>
        <p:txBody>
          <a:bodyPr wrap="none" rtlCol="0">
            <a:prstTxWarp prst="textChevronInverted">
              <a:avLst/>
            </a:prstTxWarp>
            <a:spAutoFit/>
          </a:bodyPr>
          <a:lstStyle/>
          <a:p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Georgia" panose="02040502050405020303" pitchFamily="18" charset="0"/>
              </a:rPr>
              <a:t>Сказочный конкурс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809625" y="1619250"/>
            <a:ext cx="4152900" cy="1343025"/>
          </a:xfrm>
          <a:prstGeom prst="roundRect">
            <a:avLst/>
          </a:prstGeom>
          <a:ln w="28575">
            <a:solidFill>
              <a:srgbClr val="00206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B050"/>
                </a:solidFill>
                <a:latin typeface="Georgia" panose="02040502050405020303" pitchFamily="18" charset="0"/>
              </a:rPr>
              <a:t>Один из этих друзей – большой зелёный орк, изменившийся в лучшую сторону ради своей любимой. </a:t>
            </a:r>
          </a:p>
        </p:txBody>
      </p:sp>
      <p:pic>
        <p:nvPicPr>
          <p:cNvPr id="6146" name="Picture 2" descr="Шрек 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499" y="1285875"/>
            <a:ext cx="2941053" cy="4216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3515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1486" y="182880"/>
            <a:ext cx="7645042" cy="923330"/>
          </a:xfrm>
          <a:prstGeom prst="rect">
            <a:avLst/>
          </a:prstGeom>
          <a:noFill/>
        </p:spPr>
        <p:txBody>
          <a:bodyPr wrap="none" rtlCol="0">
            <a:prstTxWarp prst="textChevronInverted">
              <a:avLst/>
            </a:prstTxWarp>
            <a:spAutoFit/>
          </a:bodyPr>
          <a:lstStyle/>
          <a:p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Georgia" panose="02040502050405020303" pitchFamily="18" charset="0"/>
              </a:rPr>
              <a:t>Сказочный конкурс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09625" y="1619250"/>
            <a:ext cx="4152900" cy="1343025"/>
          </a:xfrm>
          <a:prstGeom prst="roundRect">
            <a:avLst/>
          </a:prstGeom>
          <a:ln w="28575">
            <a:solidFill>
              <a:srgbClr val="00206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B050"/>
                </a:solidFill>
                <a:latin typeface="Georgia" panose="02040502050405020303" pitchFamily="18" charset="0"/>
              </a:rPr>
              <a:t>Эти друзья отправились в путешествие за медом, они же любят ходить в гости по утрам. </a:t>
            </a:r>
          </a:p>
        </p:txBody>
      </p:sp>
      <p:pic>
        <p:nvPicPr>
          <p:cNvPr id="7170" name="Picture 2" descr="Винни-Пух: серии, интересные факты, герои, озвучка | Союзмультфиль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6814" y="2219325"/>
            <a:ext cx="3509714" cy="256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3169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1486" y="182880"/>
            <a:ext cx="7645042" cy="923330"/>
          </a:xfrm>
          <a:prstGeom prst="rect">
            <a:avLst/>
          </a:prstGeom>
          <a:noFill/>
        </p:spPr>
        <p:txBody>
          <a:bodyPr wrap="none" rtlCol="0">
            <a:prstTxWarp prst="textChevronInverted">
              <a:avLst/>
            </a:prstTxWarp>
            <a:spAutoFit/>
          </a:bodyPr>
          <a:lstStyle/>
          <a:p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Georgia" panose="02040502050405020303" pitchFamily="18" charset="0"/>
              </a:rPr>
              <a:t>Сказочный конкурс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09625" y="1619250"/>
            <a:ext cx="4152900" cy="1343025"/>
          </a:xfrm>
          <a:prstGeom prst="roundRect">
            <a:avLst/>
          </a:prstGeom>
          <a:ln w="28575">
            <a:solidFill>
              <a:srgbClr val="00206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B050"/>
                </a:solidFill>
                <a:latin typeface="Georgia" panose="02040502050405020303" pitchFamily="18" charset="0"/>
              </a:rPr>
              <a:t>Этот герой всё время пытался подружиться и говорил: «Ребята, давайте жить дружно!» </a:t>
            </a:r>
          </a:p>
        </p:txBody>
      </p:sp>
      <p:pic>
        <p:nvPicPr>
          <p:cNvPr id="8194" name="Picture 2" descr="Кира-скрап - клипарт и рамки на прозрачном фон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319525"/>
            <a:ext cx="3013075" cy="3720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3544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1486" y="182880"/>
            <a:ext cx="7645042" cy="923330"/>
          </a:xfrm>
          <a:prstGeom prst="rect">
            <a:avLst/>
          </a:prstGeom>
          <a:noFill/>
        </p:spPr>
        <p:txBody>
          <a:bodyPr wrap="none" rtlCol="0">
            <a:prstTxWarp prst="textChevronInverted">
              <a:avLst/>
            </a:prstTxWarp>
            <a:spAutoFit/>
          </a:bodyPr>
          <a:lstStyle/>
          <a:p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Georgia" panose="02040502050405020303" pitchFamily="18" charset="0"/>
              </a:rPr>
              <a:t>Сказочный конкурс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809625" y="1619250"/>
            <a:ext cx="4152900" cy="1343025"/>
          </a:xfrm>
          <a:prstGeom prst="roundRect">
            <a:avLst/>
          </a:prstGeom>
          <a:ln w="28575">
            <a:solidFill>
              <a:srgbClr val="00206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B050"/>
                </a:solidFill>
                <a:latin typeface="Georgia" panose="02040502050405020303" pitchFamily="18" charset="0"/>
              </a:rPr>
              <a:t>Эти герои никак не могли подружиться. Один из них всё время убегал от другого, потому что боялся, что его съедят.</a:t>
            </a:r>
          </a:p>
        </p:txBody>
      </p:sp>
      <p:pic>
        <p:nvPicPr>
          <p:cNvPr id="9218" name="Picture 2" descr="Трусы мужские с рисунком ну погод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0078" y="1172886"/>
            <a:ext cx="3346450" cy="3874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6184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1486" y="182880"/>
            <a:ext cx="7645042" cy="923330"/>
          </a:xfrm>
          <a:prstGeom prst="rect">
            <a:avLst/>
          </a:prstGeom>
          <a:noFill/>
        </p:spPr>
        <p:txBody>
          <a:bodyPr wrap="none" rtlCol="0">
            <a:prstTxWarp prst="textChevronInverted">
              <a:avLst/>
            </a:prstTxWarp>
            <a:spAutoFit/>
          </a:bodyPr>
          <a:lstStyle/>
          <a:p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Georgia" panose="02040502050405020303" pitchFamily="18" charset="0"/>
              </a:rPr>
              <a:t>Сказочный конкурс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809625" y="1619250"/>
            <a:ext cx="4152900" cy="1343025"/>
          </a:xfrm>
          <a:prstGeom prst="roundRect">
            <a:avLst/>
          </a:prstGeom>
          <a:ln w="28575">
            <a:solidFill>
              <a:srgbClr val="00206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B050"/>
                </a:solidFill>
                <a:latin typeface="Georgia" panose="02040502050405020303" pitchFamily="18" charset="0"/>
              </a:rPr>
              <a:t>Этот медведь водил дружбу с самой непослушной девочкой. </a:t>
            </a:r>
          </a:p>
        </p:txBody>
      </p:sp>
      <p:pic>
        <p:nvPicPr>
          <p:cNvPr id="10244" name="Picture 4" descr="Маша и Медведь клипарт Мультики русские клипарт Клипар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4853" y="1619250"/>
            <a:ext cx="3241675" cy="3302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9271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1486" y="182880"/>
            <a:ext cx="7645042" cy="923330"/>
          </a:xfrm>
          <a:prstGeom prst="rect">
            <a:avLst/>
          </a:prstGeom>
          <a:noFill/>
        </p:spPr>
        <p:txBody>
          <a:bodyPr wrap="none" rtlCol="0">
            <a:prstTxWarp prst="textChevronInverted">
              <a:avLst/>
            </a:prstTxWarp>
            <a:spAutoFit/>
          </a:bodyPr>
          <a:lstStyle/>
          <a:p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Georgia" panose="02040502050405020303" pitchFamily="18" charset="0"/>
              </a:rPr>
              <a:t>Сказочный конкурс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809625" y="1619250"/>
            <a:ext cx="4152900" cy="1343025"/>
          </a:xfrm>
          <a:prstGeom prst="roundRect">
            <a:avLst/>
          </a:prstGeom>
          <a:ln w="28575">
            <a:solidFill>
              <a:srgbClr val="00206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B050"/>
                </a:solidFill>
                <a:latin typeface="Georgia" panose="02040502050405020303" pitchFamily="18" charset="0"/>
              </a:rPr>
              <a:t>У этой принцессы было сразу семь лучших друзей.</a:t>
            </a:r>
          </a:p>
        </p:txBody>
      </p:sp>
      <p:pic>
        <p:nvPicPr>
          <p:cNvPr id="11266" name="Picture 2" descr="Пин на доске Мастер-классы по созданию игруше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499" y="1476375"/>
            <a:ext cx="3819525" cy="381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9501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1486" y="182880"/>
            <a:ext cx="7645042" cy="923330"/>
          </a:xfrm>
          <a:prstGeom prst="rect">
            <a:avLst/>
          </a:prstGeom>
          <a:noFill/>
        </p:spPr>
        <p:txBody>
          <a:bodyPr wrap="none" rtlCol="0">
            <a:prstTxWarp prst="textChevronInverted">
              <a:avLst/>
            </a:prstTxWarp>
            <a:spAutoFit/>
          </a:bodyPr>
          <a:lstStyle/>
          <a:p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Georgia" panose="02040502050405020303" pitchFamily="18" charset="0"/>
              </a:rPr>
              <a:t>Сказочный конкурс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809625" y="1619250"/>
            <a:ext cx="4152900" cy="1343025"/>
          </a:xfrm>
          <a:prstGeom prst="roundRect">
            <a:avLst/>
          </a:prstGeom>
          <a:ln w="28575">
            <a:solidFill>
              <a:srgbClr val="00206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B050"/>
                </a:solidFill>
                <a:latin typeface="Georgia" panose="02040502050405020303" pitchFamily="18" charset="0"/>
              </a:rPr>
              <a:t>Этот мальчик так обидел одного гнома, что тот сделал его маленьким, а его лучшим другом стал домашний гусь. </a:t>
            </a:r>
          </a:p>
        </p:txBody>
      </p:sp>
      <p:pic>
        <p:nvPicPr>
          <p:cNvPr id="12290" name="Picture 2" descr="Урок-игра литературного чтения &quot;Чудесное путешествие Нильса с дикими  гусями&quot; (4 класс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1755279"/>
            <a:ext cx="4143375" cy="3287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6934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49709" y="377152"/>
            <a:ext cx="6303329" cy="882678"/>
          </a:xfrm>
          <a:prstGeom prst="rect">
            <a:avLst/>
          </a:prstGeom>
        </p:spPr>
        <p:txBody>
          <a:bodyPr wrap="none">
            <a:prstTxWarp prst="textChevron">
              <a:avLst/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4800" b="1" dirty="0">
                <a:ln/>
                <a:solidFill>
                  <a:schemeClr val="accent4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Собери пословицу</a:t>
            </a:r>
            <a:endParaRPr lang="ru-RU" sz="4000" b="1" dirty="0">
              <a:ln/>
              <a:solidFill>
                <a:schemeClr val="accent4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2508" y="1959046"/>
            <a:ext cx="3435556" cy="6192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FF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 пропадай</a:t>
            </a:r>
            <a:r>
              <a:rPr lang="ru-RU" sz="3200" b="1" dirty="0" smtClean="0">
                <a:solidFill>
                  <a:srgbClr val="FF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3200" b="1" dirty="0">
              <a:solidFill>
                <a:srgbClr val="FF0000"/>
              </a:solidFill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28753" y="2007072"/>
            <a:ext cx="47852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7030A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товарища выручай</a:t>
            </a:r>
            <a:endParaRPr lang="ru-RU" sz="3200" b="1" dirty="0">
              <a:solidFill>
                <a:srgbClr val="7030A0"/>
              </a:solidFill>
              <a:latin typeface="Georgia" panose="02040502050405020303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60592" y="2804263"/>
            <a:ext cx="4049507" cy="5212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07000"/>
              </a:lnSpc>
            </a:pP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Человек без друзей,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69236" y="3551505"/>
            <a:ext cx="3840863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</a:pPr>
            <a:r>
              <a:rPr lang="ru-RU" sz="32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Нет друга - ищи,</a:t>
            </a:r>
            <a:endParaRPr lang="ru-RU" sz="3200" b="1" dirty="0">
              <a:solidFill>
                <a:schemeClr val="accent4">
                  <a:lumMod val="60000"/>
                  <a:lumOff val="40000"/>
                </a:schemeClr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89661" y="2788276"/>
            <a:ext cx="45243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>
                <a:solidFill>
                  <a:srgbClr val="FFC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2800" b="1" dirty="0" smtClean="0">
                <a:solidFill>
                  <a:srgbClr val="FFC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 дерево без корней</a:t>
            </a:r>
            <a:endParaRPr lang="ru-RU" sz="2800" b="1" dirty="0">
              <a:solidFill>
                <a:srgbClr val="FFC000"/>
              </a:solidFill>
              <a:latin typeface="Georgia" panose="02040502050405020303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04734" y="3537441"/>
            <a:ext cx="38363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32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нашёл - береги</a:t>
            </a:r>
            <a:endParaRPr lang="ru-RU" sz="3200" b="1" dirty="0">
              <a:solidFill>
                <a:schemeClr val="accent5">
                  <a:lumMod val="60000"/>
                  <a:lumOff val="40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84070" y="4348161"/>
            <a:ext cx="35670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Друг познаётся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51072" y="4360416"/>
            <a:ext cx="15776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dirty="0" smtClean="0">
                <a:solidFill>
                  <a:srgbClr val="00B05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беде</a:t>
            </a:r>
            <a:endParaRPr lang="ru-RU" sz="3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237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34434" y="215227"/>
            <a:ext cx="7003840" cy="827662"/>
          </a:xfrm>
          <a:prstGeom prst="rect">
            <a:avLst/>
          </a:prstGeom>
        </p:spPr>
        <p:txBody>
          <a:bodyPr wrap="none">
            <a:prstTxWarp prst="textWave1">
              <a:avLst/>
            </a:prstTxWarp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4800" b="1" dirty="0" smtClean="0">
                <a:ln/>
                <a:solidFill>
                  <a:srgbClr val="C0000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Творческий конкурс</a:t>
            </a:r>
            <a:endParaRPr lang="ru-RU" sz="4000" b="1" dirty="0">
              <a:ln/>
              <a:solidFill>
                <a:srgbClr val="C0000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46" name="Picture 22" descr="Дети Парк Лавочка - Бесплатное фото на Pixaba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142" y="1042889"/>
            <a:ext cx="3622149" cy="2395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Небылицы от мальчика Саввы (читает автор) ~ Поэзия (Стихи для детей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862" y="1112558"/>
            <a:ext cx="3286508" cy="2326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Дети ссорятся. Как быть? | cup-sun.r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1" y="2733176"/>
            <a:ext cx="3650073" cy="2431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Почему дети ссорятся и как реагировать на скандалы в песочнице - tochka.net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4893" y="2733176"/>
            <a:ext cx="3286508" cy="2390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50142" y="1042889"/>
            <a:ext cx="607417" cy="70788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1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84862" y="1112558"/>
            <a:ext cx="607417" cy="70788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2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35137" y="4415478"/>
            <a:ext cx="607417" cy="70788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88570" y="4415478"/>
            <a:ext cx="607417" cy="70788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4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6498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71650" y="342900"/>
            <a:ext cx="5647700" cy="830997"/>
          </a:xfrm>
          <a:prstGeom prst="rect">
            <a:avLst/>
          </a:prstGeom>
          <a:noFill/>
        </p:spPr>
        <p:txBody>
          <a:bodyPr wrap="none" rtlCol="0">
            <a:prstTxWarp prst="textWave2">
              <a:avLst/>
            </a:prstTxWarp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Настоящий друг</a:t>
            </a:r>
            <a:endParaRPr lang="ru-RU" sz="48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120184" y="1245326"/>
            <a:ext cx="5421086" cy="3628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b="1" dirty="0">
                <a:solidFill>
                  <a:srgbClr val="0070C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Друг не должен обзывать и </a:t>
            </a:r>
            <a:r>
              <a:rPr lang="ru-RU" b="1" dirty="0" smtClean="0">
                <a:solidFill>
                  <a:srgbClr val="0070C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обижать</a:t>
            </a:r>
          </a:p>
          <a:p>
            <a:pPr marL="285750" lvl="0" indent="-28575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endParaRPr lang="ru-RU" b="1" dirty="0">
              <a:solidFill>
                <a:srgbClr val="0070C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b="1" dirty="0">
                <a:solidFill>
                  <a:srgbClr val="0070C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должен помогать в </a:t>
            </a:r>
            <a:r>
              <a:rPr lang="ru-RU" b="1" dirty="0" smtClean="0">
                <a:solidFill>
                  <a:srgbClr val="0070C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беде</a:t>
            </a:r>
          </a:p>
          <a:p>
            <a:pPr marL="285750" lvl="0" indent="-28575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endParaRPr lang="ru-RU" b="1" dirty="0">
              <a:solidFill>
                <a:srgbClr val="0070C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b="1" dirty="0">
                <a:solidFill>
                  <a:srgbClr val="0070C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должен обманывать и </a:t>
            </a:r>
            <a:r>
              <a:rPr lang="ru-RU" b="1" dirty="0" smtClean="0">
                <a:solidFill>
                  <a:srgbClr val="0070C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предавать</a:t>
            </a:r>
          </a:p>
          <a:p>
            <a:pPr marL="285750" lvl="0" indent="-28575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endParaRPr lang="ru-RU" b="1" dirty="0">
              <a:solidFill>
                <a:srgbClr val="0070C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b="1" dirty="0">
                <a:solidFill>
                  <a:srgbClr val="0070C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должен уметь уступать своему </a:t>
            </a:r>
            <a:r>
              <a:rPr lang="ru-RU" b="1" dirty="0" smtClean="0">
                <a:solidFill>
                  <a:srgbClr val="0070C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другу </a:t>
            </a:r>
          </a:p>
          <a:p>
            <a:pPr marL="285750" lvl="0" indent="-28575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endParaRPr lang="ru-RU" b="1" dirty="0">
              <a:solidFill>
                <a:srgbClr val="0070C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b="1" dirty="0">
                <a:solidFill>
                  <a:srgbClr val="0070C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b="1" dirty="0" smtClean="0">
                <a:solidFill>
                  <a:srgbClr val="0070C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олжен уметь </a:t>
            </a:r>
            <a:r>
              <a:rPr lang="ru-RU" b="1" dirty="0">
                <a:solidFill>
                  <a:srgbClr val="0070C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признавать свои ошибки и просить прощение, если </a:t>
            </a:r>
            <a:r>
              <a:rPr lang="ru-RU" b="1" dirty="0" smtClean="0">
                <a:solidFill>
                  <a:srgbClr val="0070C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виноват</a:t>
            </a:r>
          </a:p>
          <a:p>
            <a:pPr marL="285750" lvl="0" indent="-28575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endParaRPr lang="ru-RU" b="1" dirty="0">
              <a:solidFill>
                <a:srgbClr val="0070C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b="1" dirty="0">
                <a:solidFill>
                  <a:srgbClr val="0070C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должен быть внимателен к </a:t>
            </a:r>
            <a:r>
              <a:rPr lang="ru-RU" b="1" dirty="0" smtClean="0">
                <a:solidFill>
                  <a:srgbClr val="0070C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другу</a:t>
            </a:r>
            <a:endParaRPr lang="ru-RU" b="1" dirty="0">
              <a:solidFill>
                <a:srgbClr val="0070C0"/>
              </a:solidFill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770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солнышка (27 фото) 🔥 Прикольные картинки и юмор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8650" y="546009"/>
            <a:ext cx="6096000" cy="402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6559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8011" y="2072049"/>
            <a:ext cx="8456023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32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Хорошо, когда есть друзья.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endParaRPr lang="ru-RU" sz="3200" dirty="0" smtClean="0">
              <a:latin typeface="Georgia" panose="02040502050405020303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3200" b="1" dirty="0" smtClean="0">
                <a:solidFill>
                  <a:srgbClr val="00B0F0"/>
                </a:solidFill>
                <a:latin typeface="Georgia" panose="02040502050405020303" pitchFamily="18" charset="0"/>
              </a:rPr>
              <a:t>Дружбой надо дорожить.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endParaRPr lang="ru-RU" sz="3200" dirty="0" smtClean="0">
              <a:latin typeface="Georgia" panose="02040502050405020303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Сохранить дружбу помогает общее дело.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pic>
        <p:nvPicPr>
          <p:cNvPr id="2054" name="Picture 6" descr="Картинки о дружбе для детей школьного возраст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057" y="0"/>
            <a:ext cx="3914411" cy="2102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 rot="21059690">
            <a:off x="445243" y="938413"/>
            <a:ext cx="5266185" cy="584775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ru-RU" sz="3200" b="1" dirty="0" smtClean="0">
                <a:ln>
                  <a:solidFill>
                    <a:srgbClr val="FFFF00"/>
                  </a:solidFill>
                </a:ln>
                <a:solidFill>
                  <a:srgbClr val="C00000"/>
                </a:solidFill>
                <a:latin typeface="Georgia" panose="02040502050405020303" pitchFamily="18" charset="0"/>
              </a:rPr>
              <a:t>Что нового вы узнали?</a:t>
            </a:r>
            <a:endParaRPr lang="ru-RU" sz="3200" b="1" dirty="0">
              <a:ln>
                <a:solidFill>
                  <a:srgbClr val="FFFF00"/>
                </a:solidFill>
              </a:ln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5561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2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Любимые песни о дружб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9941" y="87086"/>
            <a:ext cx="6667500" cy="666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58709" y="4998720"/>
            <a:ext cx="26709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«Улыбка»</a:t>
            </a:r>
            <a:endParaRPr lang="ru-RU" sz="36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5623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62743" y="3640183"/>
            <a:ext cx="2751074" cy="646331"/>
          </a:xfrm>
          <a:prstGeom prst="rect">
            <a:avLst/>
          </a:prstGeom>
          <a:noFill/>
        </p:spPr>
        <p:txBody>
          <a:bodyPr wrap="none" rtlCol="0">
            <a:prstTxWarp prst="textChevronInverted">
              <a:avLst/>
            </a:prstTxWarp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Georgia" panose="02040502050405020303" pitchFamily="18" charset="0"/>
              </a:rPr>
              <a:t>Молодцы!</a:t>
            </a:r>
            <a:endParaRPr lang="ru-RU" sz="3600" b="1" dirty="0">
              <a:solidFill>
                <a:srgbClr val="7030A0"/>
              </a:solidFill>
              <a:latin typeface="Georgia" panose="02040502050405020303" pitchFamily="18" charset="0"/>
            </a:endParaRPr>
          </a:p>
        </p:txBody>
      </p:sp>
      <p:pic>
        <p:nvPicPr>
          <p:cNvPr id="4098" name="Picture 2" descr="Детская дружба. Фото № 62785. Май 2014. Конкурс детского рисунка. Май 2014.  Дошкольники. Воспитателям детских садов, школьным учителям и педагогам -  Маам.ру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21" y="0"/>
            <a:ext cx="4190105" cy="2757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Конкурс рисунков «Русские пословицы». Детский портал «Солнышко»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52"/>
          <a:stretch/>
        </p:blipFill>
        <p:spPr bwMode="auto">
          <a:xfrm>
            <a:off x="4939030" y="2100342"/>
            <a:ext cx="4003675" cy="2767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9258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9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8195084"/>
              </p:ext>
            </p:extLst>
          </p:nvPr>
        </p:nvGraphicFramePr>
        <p:xfrm>
          <a:off x="1817157" y="1227910"/>
          <a:ext cx="4990764" cy="27261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7072"/>
                <a:gridCol w="384722"/>
                <a:gridCol w="415897"/>
                <a:gridCol w="415897"/>
                <a:gridCol w="415897"/>
                <a:gridCol w="415897"/>
                <a:gridCol w="415897"/>
                <a:gridCol w="415897"/>
                <a:gridCol w="415897"/>
                <a:gridCol w="415897"/>
                <a:gridCol w="415897"/>
                <a:gridCol w="415897"/>
              </a:tblGrid>
              <a:tr h="45436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436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436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436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436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436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310844" y="4142334"/>
            <a:ext cx="4082574" cy="1065612"/>
          </a:xfrm>
          <a:prstGeom prst="rect">
            <a:avLst/>
          </a:prstGeom>
          <a:noFill/>
        </p:spPr>
        <p:txBody>
          <a:bodyPr wrap="none" rtlCol="0">
            <a:prstTxWarp prst="textWave1">
              <a:avLst/>
            </a:prstTxWarp>
            <a:spAutoFit/>
          </a:bodyPr>
          <a:lstStyle/>
          <a:p>
            <a:r>
              <a:rPr lang="ru-RU" sz="54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Кроссворд</a:t>
            </a:r>
            <a:endParaRPr lang="ru-RU" sz="5400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23081" y="1211387"/>
            <a:ext cx="2748829" cy="369332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ru-RU" b="1" dirty="0" smtClean="0">
                <a:solidFill>
                  <a:srgbClr val="FF0000"/>
                </a:solidFill>
              </a:rPr>
              <a:t>д</a:t>
            </a:r>
            <a:r>
              <a:rPr lang="ru-RU" b="1" dirty="0" smtClean="0"/>
              <a:t>рузей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701644" y="1644365"/>
            <a:ext cx="3176191" cy="435187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ru-RU" b="1" dirty="0" smtClean="0"/>
              <a:t>зоопа</a:t>
            </a: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/>
              <a:t>к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813385" y="2117704"/>
            <a:ext cx="2748829" cy="452432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ru-RU" b="1" dirty="0" smtClean="0">
                <a:solidFill>
                  <a:srgbClr val="FF0000"/>
                </a:solidFill>
              </a:rPr>
              <a:t>у</a:t>
            </a:r>
            <a:r>
              <a:rPr lang="ru-RU" b="1" dirty="0" smtClean="0"/>
              <a:t>лыбка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849207" y="2602637"/>
            <a:ext cx="3176191" cy="452432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ru-RU" b="1" dirty="0" smtClean="0">
                <a:solidFill>
                  <a:srgbClr val="FF0000"/>
                </a:solidFill>
              </a:rPr>
              <a:t>ж</a:t>
            </a:r>
            <a:r>
              <a:rPr lang="ru-RU" b="1" dirty="0" smtClean="0"/>
              <a:t>ирафом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994486" y="3036591"/>
            <a:ext cx="4030912" cy="452432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ru-RU" b="1" dirty="0" smtClean="0"/>
              <a:t>че</a:t>
            </a:r>
            <a:r>
              <a:rPr lang="ru-RU" b="1" dirty="0" smtClean="0">
                <a:solidFill>
                  <a:srgbClr val="FF0000"/>
                </a:solidFill>
              </a:rPr>
              <a:t>б</a:t>
            </a:r>
            <a:r>
              <a:rPr lang="ru-RU" b="1" dirty="0" smtClean="0"/>
              <a:t>урашку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421847" y="3459931"/>
            <a:ext cx="3603551" cy="369332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ru-RU" b="1" dirty="0" smtClean="0"/>
              <a:t>ш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r>
              <a:rPr lang="ru-RU" b="1" dirty="0" smtClean="0"/>
              <a:t>покляк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813385" y="1188983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ln>
                  <a:solidFill>
                    <a:schemeClr val="accent1"/>
                  </a:solidFill>
                </a:ln>
              </a:rPr>
              <a:t>1</a:t>
            </a:r>
            <a:endParaRPr lang="ru-RU" sz="1200" b="1" dirty="0">
              <a:ln>
                <a:solidFill>
                  <a:schemeClr val="accent1"/>
                </a:solidFill>
              </a:ln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25714" y="1614791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ln>
                  <a:solidFill>
                    <a:schemeClr val="accent1"/>
                  </a:solidFill>
                </a:ln>
              </a:rPr>
              <a:t>2</a:t>
            </a:r>
            <a:endParaRPr lang="ru-RU" sz="1200" b="1" dirty="0">
              <a:ln>
                <a:solidFill>
                  <a:schemeClr val="accent1"/>
                </a:solidFill>
              </a:ln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23081" y="2104903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ln>
                  <a:solidFill>
                    <a:schemeClr val="accent1"/>
                  </a:solidFill>
                </a:ln>
              </a:rPr>
              <a:t>3</a:t>
            </a:r>
            <a:endParaRPr lang="ru-RU" sz="1200" b="1" dirty="0">
              <a:ln>
                <a:solidFill>
                  <a:schemeClr val="accent1"/>
                </a:solidFill>
              </a:ln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13385" y="2563106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ln>
                  <a:solidFill>
                    <a:schemeClr val="accent1"/>
                  </a:solidFill>
                </a:ln>
              </a:rPr>
              <a:t>4</a:t>
            </a:r>
            <a:endParaRPr lang="ru-RU" sz="1200" b="1" dirty="0">
              <a:ln>
                <a:solidFill>
                  <a:schemeClr val="accent1"/>
                </a:solidFill>
              </a:ln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26526" y="3037895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ln>
                  <a:solidFill>
                    <a:schemeClr val="accent1"/>
                  </a:solidFill>
                </a:ln>
              </a:rPr>
              <a:t>5</a:t>
            </a:r>
            <a:endParaRPr lang="ru-RU" sz="1200" b="1" dirty="0">
              <a:ln>
                <a:solidFill>
                  <a:schemeClr val="accent1"/>
                </a:solidFill>
              </a:ln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02712" y="3454824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ln>
                  <a:solidFill>
                    <a:schemeClr val="accent1"/>
                  </a:solidFill>
                </a:ln>
              </a:rPr>
              <a:t>6</a:t>
            </a:r>
            <a:endParaRPr lang="ru-RU" sz="1200" b="1" dirty="0">
              <a:ln>
                <a:solidFill>
                  <a:schemeClr val="accent1"/>
                </a:solidFill>
              </a:ln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4106" y="185575"/>
            <a:ext cx="2003280" cy="2917579"/>
          </a:xfrm>
          <a:prstGeom prst="rect">
            <a:avLst/>
          </a:prstGeom>
        </p:spPr>
      </p:pic>
      <p:pic>
        <p:nvPicPr>
          <p:cNvPr id="20" name="Picture 4" descr="Кира-скрап - клипарт и рамки на прозрачном фон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267" y="2226500"/>
            <a:ext cx="2670272" cy="2056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Поздравлениями ситцевую, анимашки солнышко с глазками на прозрачном фон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959" y="63715"/>
            <a:ext cx="1564357" cy="1617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2062441" y="119824"/>
            <a:ext cx="4572000" cy="981423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 smtClean="0">
                <a:solidFill>
                  <a:srgbClr val="0070C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назывался дом, который строили вместе герои мультфильма «Крокодил Гена и Чебурашка»</a:t>
            </a:r>
            <a:endParaRPr lang="ru-RU" sz="1400" dirty="0">
              <a:solidFill>
                <a:srgbClr val="0070C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066871" y="389687"/>
            <a:ext cx="4572000" cy="685059"/>
          </a:xfrm>
          <a:prstGeom prst="rect">
            <a:avLst/>
          </a:prstGeom>
          <a:ln w="28575">
            <a:solidFill>
              <a:srgbClr val="00B050"/>
            </a:solidFill>
          </a:ln>
        </p:spPr>
        <p:txBody>
          <a:bodyPr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70C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Как </a:t>
            </a:r>
            <a:r>
              <a:rPr lang="ru-RU" dirty="0">
                <a:solidFill>
                  <a:srgbClr val="0070C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называлось место, где работал Крокодил Гена</a:t>
            </a:r>
            <a:endParaRPr lang="ru-RU" sz="1400" dirty="0">
              <a:solidFill>
                <a:srgbClr val="0070C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071301" y="415283"/>
            <a:ext cx="4572000" cy="685059"/>
          </a:xfrm>
          <a:prstGeom prst="rect">
            <a:avLst/>
          </a:prstGeom>
          <a:ln w="28575">
            <a:solidFill>
              <a:srgbClr val="7030A0"/>
            </a:solidFill>
          </a:ln>
        </p:spPr>
        <p:txBody>
          <a:bodyPr>
            <a:spAutoFit/>
          </a:bodyPr>
          <a:lstStyle/>
          <a:p>
            <a:pPr lvl="0" algn="ctr"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70C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С </a:t>
            </a:r>
            <a:r>
              <a:rPr lang="ru-RU" dirty="0">
                <a:solidFill>
                  <a:srgbClr val="0070C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чего начинаются хорошие отношения </a:t>
            </a:r>
            <a:endParaRPr lang="ru-RU" sz="1400" dirty="0">
              <a:solidFill>
                <a:srgbClr val="0070C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898756" y="161286"/>
            <a:ext cx="4572000" cy="981423"/>
          </a:xfrm>
          <a:prstGeom prst="rect">
            <a:avLst/>
          </a:prstGeom>
          <a:ln w="28575">
            <a:solidFill>
              <a:srgbClr val="7030A0"/>
            </a:solidFill>
          </a:ln>
        </p:spPr>
        <p:txBody>
          <a:bodyPr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70C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Каким </a:t>
            </a:r>
            <a:r>
              <a:rPr lang="ru-RU" dirty="0">
                <a:solidFill>
                  <a:srgbClr val="0070C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животным была Анюта в мультфильме «Крокодил Гена и Чебурашка»</a:t>
            </a:r>
            <a:endParaRPr lang="ru-RU" sz="1400" dirty="0">
              <a:solidFill>
                <a:srgbClr val="0070C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335431" y="470217"/>
            <a:ext cx="4572000" cy="685059"/>
          </a:xfrm>
          <a:prstGeom prst="rect">
            <a:avLst/>
          </a:prstGeom>
          <a:ln w="38100">
            <a:solidFill>
              <a:srgbClr val="92D050"/>
            </a:solidFill>
          </a:ln>
        </p:spPr>
        <p:txBody>
          <a:bodyPr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70C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Какого героя нашли в коробке с апельсинами</a:t>
            </a:r>
            <a:endParaRPr lang="ru-RU" sz="1400" dirty="0">
              <a:solidFill>
                <a:srgbClr val="0070C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344291" y="151053"/>
            <a:ext cx="4572000" cy="981423"/>
          </a:xfrm>
          <a:prstGeom prst="rect">
            <a:avLst/>
          </a:prstGeom>
          <a:ln w="38100">
            <a:solidFill>
              <a:srgbClr val="00B050"/>
            </a:solidFill>
          </a:ln>
        </p:spPr>
        <p:txBody>
          <a:bodyPr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70C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Как </a:t>
            </a:r>
            <a:r>
              <a:rPr lang="ru-RU" dirty="0">
                <a:solidFill>
                  <a:srgbClr val="0070C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звали старушку из мультфильма «Крокодил Гена и Чебурашка»,</a:t>
            </a:r>
            <a:endParaRPr lang="ru-RU" sz="1400" dirty="0">
              <a:solidFill>
                <a:srgbClr val="0070C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0070C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которая всем вредила</a:t>
            </a:r>
            <a:endParaRPr lang="ru-RU" sz="1400" dirty="0">
              <a:solidFill>
                <a:srgbClr val="0070C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967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7" grpId="0" animBg="1"/>
      <p:bldP spid="17" grpId="1" animBg="1"/>
      <p:bldP spid="21" grpId="0" animBg="1"/>
      <p:bldP spid="21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34834" y="863881"/>
            <a:ext cx="9058275" cy="827662"/>
          </a:xfrm>
          <a:prstGeom prst="rect">
            <a:avLst/>
          </a:prstGeom>
        </p:spPr>
        <p:txBody>
          <a:bodyPr wrap="square">
            <a:spAutoFit/>
            <a:scene3d>
              <a:camera prst="perspectiveContrastingRightFacing"/>
              <a:lightRig rig="threePt" dir="t"/>
            </a:scene3d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4800" b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rgbClr val="00CC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«Всё о дружбе и друзьях»</a:t>
            </a:r>
            <a:endParaRPr lang="ru-RU" sz="4800" dirty="0">
              <a:ln>
                <a:solidFill>
                  <a:schemeClr val="tx2">
                    <a:lumMod val="75000"/>
                  </a:schemeClr>
                </a:solidFill>
              </a:ln>
              <a:solidFill>
                <a:srgbClr val="00CC00"/>
              </a:solidFill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937760" y="1541418"/>
            <a:ext cx="4423955" cy="37513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 в беде друг другу помогаем,</a:t>
            </a:r>
            <a:endParaRPr lang="ru-RU" sz="14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Вместе делаем уроки и играем,</a:t>
            </a:r>
            <a:endParaRPr lang="ru-RU" sz="14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Вместе ходим на прогулку, в магазин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Когда </a:t>
            </a: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нет тебя, то я один.</a:t>
            </a:r>
            <a:endParaRPr lang="ru-RU" sz="1400" b="1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Приходи скорее, я скучаю,</a:t>
            </a:r>
            <a:endParaRPr lang="ru-RU" sz="1400" b="1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Даже в телефон любимый не играю</a:t>
            </a:r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Мне общение с тобою очень нужно,</a:t>
            </a:r>
            <a:endParaRPr lang="ru-RU" sz="14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еще нужна нам очень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дружба</a:t>
            </a:r>
            <a:r>
              <a:rPr lang="ru-RU" sz="2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4432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32114" y="0"/>
            <a:ext cx="5390607" cy="3092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Дружба – </a:t>
            </a:r>
            <a:r>
              <a:rPr lang="ru-RU" sz="28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близкие </a:t>
            </a:r>
            <a:r>
              <a:rPr lang="ru-RU" sz="2800" b="1" u="sng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отношения</a:t>
            </a:r>
            <a:r>
              <a:rPr lang="ru-RU" sz="28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основанные на взаимном доверии, привязанности, общности интересов.</a:t>
            </a:r>
            <a:endParaRPr lang="ru-RU" sz="28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solidFill>
                  <a:srgbClr val="0070C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Сергей Иванович Ожегов</a:t>
            </a:r>
            <a:endParaRPr lang="ru-RU" sz="2000" b="1" dirty="0">
              <a:solidFill>
                <a:srgbClr val="0070C0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74466" y="3315402"/>
            <a:ext cx="31089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Отношения – это связи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, возникающие между людьми, обществами, странами в процессе 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  <a:hlinkClick r:id="rId3"/>
              </a:rPr>
              <a:t>общения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,</a:t>
            </a:r>
            <a:br>
              <a:rPr lang="ru-RU" b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</a:b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деятельности.</a:t>
            </a:r>
          </a:p>
        </p:txBody>
      </p:sp>
      <p:pic>
        <p:nvPicPr>
          <p:cNvPr id="1026" name="Picture 2" descr="Толерантность – это дружба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2388" y="296091"/>
            <a:ext cx="2167460" cy="2059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Книга &quot;Толковый словарь русского языка&quot; Ожегов Сергей Иванович – купить  книгу ISBN 978-5-94666-609-1 с быстрой доставкой в интернет-магазине OZ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965" y="2134939"/>
            <a:ext cx="1905167" cy="2934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664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4998720" y="1558834"/>
            <a:ext cx="3196046" cy="2695712"/>
          </a:xfrm>
          <a:prstGeom prst="rect">
            <a:avLst/>
          </a:prstGeom>
          <a:ln w="28575"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82881" y="1149531"/>
            <a:ext cx="3831770" cy="3622766"/>
          </a:xfrm>
          <a:prstGeom prst="ellipse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119841" y="161499"/>
            <a:ext cx="4918334" cy="1200329"/>
          </a:xfrm>
          <a:prstGeom prst="rect">
            <a:avLst/>
          </a:prstGeom>
        </p:spPr>
        <p:txBody>
          <a:bodyPr wrap="none">
            <a:prstTxWarp prst="textCanDown">
              <a:avLst/>
            </a:prstTxWarp>
            <a:spAutoFit/>
          </a:bodyPr>
          <a:lstStyle/>
          <a:p>
            <a:r>
              <a:rPr lang="ru-RU" sz="72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Викторина</a:t>
            </a:r>
            <a:endParaRPr lang="ru-RU" sz="7200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pic>
        <p:nvPicPr>
          <p:cNvPr id="2050" name="Picture 2" descr="Анимашки солнышко с глазками на прозрачном фоне, сердечку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671" y="1558834"/>
            <a:ext cx="3404340" cy="2695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92155" y="3622766"/>
            <a:ext cx="2055371" cy="523220"/>
          </a:xfrm>
          <a:prstGeom prst="rect">
            <a:avLst/>
          </a:prstGeom>
          <a:noFill/>
        </p:spPr>
        <p:txBody>
          <a:bodyPr wrap="none" rtlCol="0">
            <a:prstTxWarp prst="textTriangleInverted">
              <a:avLst/>
            </a:prstTxWarp>
            <a:spAutoFit/>
          </a:bodyPr>
          <a:lstStyle/>
          <a:p>
            <a:r>
              <a:rPr lang="ru-RU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Georgia" panose="02040502050405020303" pitchFamily="18" charset="0"/>
              </a:rPr>
              <a:t>Молодец</a:t>
            </a:r>
            <a:r>
              <a:rPr lang="ru-RU" sz="2800" b="1" dirty="0" smtClean="0">
                <a:solidFill>
                  <a:srgbClr val="7030A0"/>
                </a:solidFill>
                <a:latin typeface="Georgia" panose="02040502050405020303" pitchFamily="18" charset="0"/>
              </a:rPr>
              <a:t>!</a:t>
            </a:r>
            <a:endParaRPr lang="ru-RU" sz="2800" b="1" dirty="0">
              <a:solidFill>
                <a:srgbClr val="7030A0"/>
              </a:solidFill>
              <a:latin typeface="Georgia" panose="02040502050405020303" pitchFamily="18" charset="0"/>
            </a:endParaRPr>
          </a:p>
        </p:txBody>
      </p:sp>
      <p:pic>
        <p:nvPicPr>
          <p:cNvPr id="10" name="Picture 2" descr="Поздравлениями ситцевую, анимашки солнышко с глазками на прозрачном фон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7678" y="1580640"/>
            <a:ext cx="2586790" cy="2673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9667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1486" y="182880"/>
            <a:ext cx="7645042" cy="923330"/>
          </a:xfrm>
          <a:prstGeom prst="rect">
            <a:avLst/>
          </a:prstGeom>
          <a:noFill/>
        </p:spPr>
        <p:txBody>
          <a:bodyPr wrap="none" rtlCol="0">
            <a:prstTxWarp prst="textChevronInverted">
              <a:avLst/>
            </a:prstTxWarp>
            <a:spAutoFit/>
          </a:bodyPr>
          <a:lstStyle/>
          <a:p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Georgia" panose="02040502050405020303" pitchFamily="18" charset="0"/>
              </a:rPr>
              <a:t>Сказочный конкурс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09625" y="1619250"/>
            <a:ext cx="4152900" cy="1343025"/>
          </a:xfrm>
          <a:prstGeom prst="roundRect">
            <a:avLst/>
          </a:prstGeom>
          <a:ln w="28575">
            <a:solidFill>
              <a:srgbClr val="00206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B050"/>
                </a:solidFill>
                <a:latin typeface="Georgia" panose="02040502050405020303" pitchFamily="18" charset="0"/>
              </a:rPr>
              <a:t>Эти герои давние знакомы. Один работает в </a:t>
            </a:r>
            <a:r>
              <a:rPr lang="ru-RU" b="1" dirty="0">
                <a:solidFill>
                  <a:srgbClr val="00B050"/>
                </a:solidFill>
                <a:latin typeface="Georgia" panose="02040502050405020303" pitchFamily="18" charset="0"/>
              </a:rPr>
              <a:t>зоопарке, другой живет в телефонной </a:t>
            </a:r>
            <a:r>
              <a:rPr lang="ru-RU" b="1" dirty="0" smtClean="0">
                <a:solidFill>
                  <a:srgbClr val="00B050"/>
                </a:solidFill>
                <a:latin typeface="Georgia" panose="02040502050405020303" pitchFamily="18" charset="0"/>
              </a:rPr>
              <a:t>будке.</a:t>
            </a:r>
            <a:endParaRPr lang="ru-RU" b="1" dirty="0">
              <a:solidFill>
                <a:srgbClr val="00B050"/>
              </a:solidFill>
              <a:latin typeface="Georgia" panose="02040502050405020303" pitchFamily="18" charset="0"/>
            </a:endParaRPr>
          </a:p>
        </p:txBody>
      </p:sp>
      <p:pic>
        <p:nvPicPr>
          <p:cNvPr id="3074" name="Picture 2" descr="Кира-скрап - клипарт и рамки на прозрачном фон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1114" y="1619250"/>
            <a:ext cx="24574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0866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1486" y="182880"/>
            <a:ext cx="7645042" cy="923330"/>
          </a:xfrm>
          <a:prstGeom prst="rect">
            <a:avLst/>
          </a:prstGeom>
          <a:noFill/>
        </p:spPr>
        <p:txBody>
          <a:bodyPr wrap="none" rtlCol="0">
            <a:prstTxWarp prst="textChevronInverted">
              <a:avLst/>
            </a:prstTxWarp>
            <a:spAutoFit/>
          </a:bodyPr>
          <a:lstStyle/>
          <a:p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Georgia" panose="02040502050405020303" pitchFamily="18" charset="0"/>
              </a:rPr>
              <a:t>Сказочный конкурс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809625" y="1619250"/>
            <a:ext cx="4152900" cy="1343025"/>
          </a:xfrm>
          <a:prstGeom prst="roundRect">
            <a:avLst/>
          </a:prstGeom>
          <a:ln w="28575">
            <a:solidFill>
              <a:srgbClr val="00206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B050"/>
                </a:solidFill>
                <a:latin typeface="Georgia" panose="02040502050405020303" pitchFamily="18" charset="0"/>
              </a:rPr>
              <a:t>Эти герои </a:t>
            </a:r>
            <a:r>
              <a:rPr lang="ru-RU" b="1" dirty="0">
                <a:solidFill>
                  <a:srgbClr val="00B050"/>
                </a:solidFill>
                <a:latin typeface="Georgia" panose="02040502050405020303" pitchFamily="18" charset="0"/>
              </a:rPr>
              <a:t>познакомились в квартире у мальчика. Один из них спустился с крыши, и он очень любит варенье и </a:t>
            </a:r>
            <a:r>
              <a:rPr lang="ru-RU" b="1" dirty="0" smtClean="0">
                <a:solidFill>
                  <a:srgbClr val="00B050"/>
                </a:solidFill>
                <a:latin typeface="Georgia" panose="02040502050405020303" pitchFamily="18" charset="0"/>
              </a:rPr>
              <a:t>конфеты.</a:t>
            </a:r>
            <a:endParaRPr lang="ru-RU" b="1" dirty="0">
              <a:solidFill>
                <a:srgbClr val="00B050"/>
              </a:solidFill>
              <a:latin typeface="Georgia" panose="02040502050405020303" pitchFamily="18" charset="0"/>
            </a:endParaRPr>
          </a:p>
        </p:txBody>
      </p:sp>
      <p:pic>
        <p:nvPicPr>
          <p:cNvPr id="4100" name="Picture 4" descr="✓ Малыш и Карлсон #81 скачать клипарт бесплатно - Clipart-D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8600" y="1314450"/>
            <a:ext cx="29718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449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1486" y="182880"/>
            <a:ext cx="7645042" cy="923330"/>
          </a:xfrm>
          <a:prstGeom prst="rect">
            <a:avLst/>
          </a:prstGeom>
          <a:noFill/>
        </p:spPr>
        <p:txBody>
          <a:bodyPr wrap="none" rtlCol="0">
            <a:prstTxWarp prst="textChevronInverted">
              <a:avLst/>
            </a:prstTxWarp>
            <a:spAutoFit/>
          </a:bodyPr>
          <a:lstStyle/>
          <a:p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Georgia" panose="02040502050405020303" pitchFamily="18" charset="0"/>
              </a:rPr>
              <a:t>Сказочный конкурс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809625" y="1619250"/>
            <a:ext cx="4152900" cy="1343025"/>
          </a:xfrm>
          <a:prstGeom prst="roundRect">
            <a:avLst/>
          </a:prstGeom>
          <a:ln w="28575">
            <a:solidFill>
              <a:srgbClr val="00206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B050"/>
                </a:solidFill>
                <a:latin typeface="Georgia" panose="02040502050405020303" pitchFamily="18" charset="0"/>
              </a:rPr>
              <a:t>Эти герои познакомились, когда </a:t>
            </a:r>
            <a:r>
              <a:rPr lang="ru-RU" b="1" dirty="0">
                <a:solidFill>
                  <a:srgbClr val="00B050"/>
                </a:solidFill>
                <a:latin typeface="Georgia" panose="02040502050405020303" pitchFamily="18" charset="0"/>
              </a:rPr>
              <a:t>помогали вытаскивать своим друзьям автомобиль «Запорожец» из снега. </a:t>
            </a:r>
          </a:p>
        </p:txBody>
      </p:sp>
      <p:pic>
        <p:nvPicPr>
          <p:cNvPr id="5122" name="Picture 2" descr="Кира-скрап - клипарт и рамки на прозрачном фон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50" y="2290762"/>
            <a:ext cx="3279775" cy="2673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93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Базис</Template>
  <TotalTime>756</TotalTime>
  <Words>496</Words>
  <Application>Microsoft Office PowerPoint</Application>
  <PresentationFormat>Экран (4:3)</PresentationFormat>
  <Paragraphs>96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9" baseType="lpstr">
      <vt:lpstr>Arial</vt:lpstr>
      <vt:lpstr>Calibri</vt:lpstr>
      <vt:lpstr>Calibri Light</vt:lpstr>
      <vt:lpstr>Georgia</vt:lpstr>
      <vt:lpstr>Times New Roman</vt:lpstr>
      <vt:lpstr>Wingdings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64</cp:revision>
  <dcterms:created xsi:type="dcterms:W3CDTF">2021-05-09T10:13:01Z</dcterms:created>
  <dcterms:modified xsi:type="dcterms:W3CDTF">2021-11-01T16:32:46Z</dcterms:modified>
</cp:coreProperties>
</file>