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8" r:id="rId2"/>
    <p:sldId id="262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67" r:id="rId13"/>
  </p:sldIdLst>
  <p:sldSz cx="9144000" cy="6858000" type="screen4x3"/>
  <p:notesSz cx="6858000" cy="9144000"/>
  <p:embeddedFontLst>
    <p:embeddedFont>
      <p:font typeface="Twinkl" charset="0"/>
      <p:regular r:id="rId16"/>
      <p:bold r:id="rId17"/>
    </p:embeddedFont>
    <p:embeddedFont>
      <p:font typeface="Sassoon Infant Md" charset="0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49C"/>
    <a:srgbClr val="90C8E5"/>
    <a:srgbClr val="18A0DB"/>
    <a:srgbClr val="DE1E5A"/>
    <a:srgbClr val="BC0105"/>
    <a:srgbClr val="4DB1E3"/>
    <a:srgbClr val="80C1EB"/>
    <a:srgbClr val="ACDDFC"/>
    <a:srgbClr val="FFFFFF"/>
    <a:srgbClr val="4AA1D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7" autoAdjust="0"/>
    <p:restoredTop sz="86377" autoAdjust="0"/>
  </p:normalViewPr>
  <p:slideViewPr>
    <p:cSldViewPr snapToGrid="0" showGuides="1">
      <p:cViewPr varScale="1">
        <p:scale>
          <a:sx n="78" d="100"/>
          <a:sy n="78" d="100"/>
        </p:scale>
        <p:origin x="-1614" y="-102"/>
      </p:cViewPr>
      <p:guideLst>
        <p:guide orient="horz" pos="2160"/>
        <p:guide orient="horz" pos="3974"/>
        <p:guide orient="horz" pos="346"/>
        <p:guide orient="horz" pos="482"/>
        <p:guide orient="horz" pos="3838"/>
        <p:guide pos="2880"/>
        <p:guide pos="340"/>
        <p:guide pos="5420"/>
        <p:guide pos="476"/>
        <p:guide pos="52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58" d="100"/>
          <a:sy n="58" d="100"/>
        </p:scale>
        <p:origin x="1962" y="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pPr/>
              <a:t>21/04/2022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pPr/>
              <a:t>21/04/2022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3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3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A0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21188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7FC71F35-0FE9-4E5B-A39D-EF53CED22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962" y="842415"/>
            <a:ext cx="8220075" cy="994306"/>
          </a:xfrm>
        </p:spPr>
        <p:txBody>
          <a:bodyPr/>
          <a:lstStyle/>
          <a:p>
            <a:pPr algn="ctr"/>
            <a:r>
              <a:rPr lang="en-GB" sz="2400" dirty="0" smtClean="0">
                <a:solidFill>
                  <a:schemeClr val="tx1"/>
                </a:solidFill>
                <a:latin typeface="Sassoon Infant Md" panose="02000603050000020003" pitchFamily="50" charset="0"/>
              </a:rPr>
              <a:t>9.Long </a:t>
            </a:r>
            <a:r>
              <a:rPr lang="en-GB" sz="2400" dirty="0">
                <a:solidFill>
                  <a:schemeClr val="tx1"/>
                </a:solidFill>
                <a:latin typeface="Sassoon Infant Md" panose="02000603050000020003" pitchFamily="50" charset="0"/>
              </a:rPr>
              <a:t>straight lines represent        in a circuit diagram.</a:t>
            </a:r>
            <a:endParaRPr lang="en-GB" dirty="0"/>
          </a:p>
        </p:txBody>
      </p:sp>
      <p:sp>
        <p:nvSpPr>
          <p:cNvPr id="23" name="Arrow: Right 22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4A4A6A31-9D51-4579-A6B5-3DED0B03110B}"/>
              </a:ext>
            </a:extLst>
          </p:cNvPr>
          <p:cNvSpPr/>
          <p:nvPr/>
        </p:nvSpPr>
        <p:spPr>
          <a:xfrm>
            <a:off x="7551490" y="5654058"/>
            <a:ext cx="1057013" cy="637720"/>
          </a:xfrm>
          <a:prstGeom prst="rightArrow">
            <a:avLst/>
          </a:prstGeom>
          <a:solidFill>
            <a:srgbClr val="00649C"/>
          </a:solidFill>
          <a:ln w="28575">
            <a:solidFill>
              <a:srgbClr val="90C8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Next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248BC097-333C-4C8D-B759-14C07188EBC0}"/>
              </a:ext>
            </a:extLst>
          </p:cNvPr>
          <p:cNvCxnSpPr/>
          <p:nvPr/>
        </p:nvCxnSpPr>
        <p:spPr>
          <a:xfrm>
            <a:off x="4773336" y="1400961"/>
            <a:ext cx="7466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Question A">
            <a:extLst>
              <a:ext uri="{FF2B5EF4-FFF2-40B4-BE49-F238E27FC236}">
                <a16:creationId xmlns="" xmlns:a16="http://schemas.microsoft.com/office/drawing/2014/main" id="{94DDB479-7C13-4A60-972C-214E650AB0ED}"/>
              </a:ext>
            </a:extLst>
          </p:cNvPr>
          <p:cNvSpPr/>
          <p:nvPr/>
        </p:nvSpPr>
        <p:spPr>
          <a:xfrm>
            <a:off x="1200267" y="2211468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Wires</a:t>
            </a:r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EE513295-D089-427E-91F1-F1A24DA1B3B8}"/>
              </a:ext>
            </a:extLst>
          </p:cNvPr>
          <p:cNvSpPr/>
          <p:nvPr/>
        </p:nvSpPr>
        <p:spPr>
          <a:xfrm>
            <a:off x="751456" y="2010211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A</a:t>
            </a:r>
          </a:p>
        </p:txBody>
      </p:sp>
      <p:sp>
        <p:nvSpPr>
          <p:cNvPr id="13" name="Question B">
            <a:extLst>
              <a:ext uri="{FF2B5EF4-FFF2-40B4-BE49-F238E27FC236}">
                <a16:creationId xmlns="" xmlns:a16="http://schemas.microsoft.com/office/drawing/2014/main" id="{402843B4-38D6-44D8-8D7E-F0DE8D00CB37}"/>
              </a:ext>
            </a:extLst>
          </p:cNvPr>
          <p:cNvSpPr/>
          <p:nvPr/>
        </p:nvSpPr>
        <p:spPr>
          <a:xfrm>
            <a:off x="1200267" y="3456071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Ammeters</a:t>
            </a:r>
          </a:p>
        </p:txBody>
      </p:sp>
      <p:sp>
        <p:nvSpPr>
          <p:cNvPr id="14" name="Oval 13">
            <a:extLst>
              <a:ext uri="{FF2B5EF4-FFF2-40B4-BE49-F238E27FC236}">
                <a16:creationId xmlns="" xmlns:a16="http://schemas.microsoft.com/office/drawing/2014/main" id="{1D726222-1FC4-4D9C-AF54-7B221B43AFCF}"/>
              </a:ext>
            </a:extLst>
          </p:cNvPr>
          <p:cNvSpPr/>
          <p:nvPr/>
        </p:nvSpPr>
        <p:spPr>
          <a:xfrm>
            <a:off x="751456" y="3254814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B</a:t>
            </a:r>
          </a:p>
        </p:txBody>
      </p:sp>
      <p:sp>
        <p:nvSpPr>
          <p:cNvPr id="15" name="Question C">
            <a:extLst>
              <a:ext uri="{FF2B5EF4-FFF2-40B4-BE49-F238E27FC236}">
                <a16:creationId xmlns="" xmlns:a16="http://schemas.microsoft.com/office/drawing/2014/main" id="{D8905C0A-1EE8-41C9-9246-0A1B690FEC99}"/>
              </a:ext>
            </a:extLst>
          </p:cNvPr>
          <p:cNvSpPr/>
          <p:nvPr/>
        </p:nvSpPr>
        <p:spPr>
          <a:xfrm>
            <a:off x="1200267" y="4815123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Motors </a:t>
            </a:r>
          </a:p>
        </p:txBody>
      </p:sp>
      <p:sp>
        <p:nvSpPr>
          <p:cNvPr id="16" name="Oval 15">
            <a:extLst>
              <a:ext uri="{FF2B5EF4-FFF2-40B4-BE49-F238E27FC236}">
                <a16:creationId xmlns="" xmlns:a16="http://schemas.microsoft.com/office/drawing/2014/main" id="{CC52B19F-5570-46DE-A50C-06707029ABA3}"/>
              </a:ext>
            </a:extLst>
          </p:cNvPr>
          <p:cNvSpPr/>
          <p:nvPr/>
        </p:nvSpPr>
        <p:spPr>
          <a:xfrm>
            <a:off x="751456" y="4613866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C</a:t>
            </a:r>
          </a:p>
        </p:txBody>
      </p:sp>
    </p:spTree>
    <p:extLst>
      <p:ext uri="{BB962C8B-B14F-4D97-AF65-F5344CB8AC3E}">
        <p14:creationId xmlns="" xmlns:p14="http://schemas.microsoft.com/office/powerpoint/2010/main" val="283189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1E5A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1E5A"/>
                                      </p:to>
                                    </p:animClr>
                                    <p:set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7FC71F35-0FE9-4E5B-A39D-EF53CED22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962" y="842415"/>
            <a:ext cx="8220075" cy="994306"/>
          </a:xfrm>
        </p:spPr>
        <p:txBody>
          <a:bodyPr/>
          <a:lstStyle/>
          <a:p>
            <a:pPr algn="ctr"/>
            <a:r>
              <a:rPr lang="en-GB" sz="2400" dirty="0" smtClean="0">
                <a:solidFill>
                  <a:schemeClr val="tx1"/>
                </a:solidFill>
                <a:latin typeface="Sassoon Infant Md" panose="02000603050000020003" pitchFamily="50" charset="0"/>
              </a:rPr>
              <a:t>10.A </a:t>
            </a:r>
            <a:r>
              <a:rPr lang="en-GB" sz="2400" dirty="0">
                <a:solidFill>
                  <a:schemeClr val="tx1"/>
                </a:solidFill>
                <a:latin typeface="Sassoon Infant Md" panose="02000603050000020003" pitchFamily="50" charset="0"/>
              </a:rPr>
              <a:t>long line with a short line represents a         in a circuit diagram.</a:t>
            </a:r>
            <a:endParaRPr lang="en-GB" dirty="0"/>
          </a:p>
        </p:txBody>
      </p:sp>
      <p:sp>
        <p:nvSpPr>
          <p:cNvPr id="23" name="Arrow: Right 22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4A4A6A31-9D51-4579-A6B5-3DED0B03110B}"/>
              </a:ext>
            </a:extLst>
          </p:cNvPr>
          <p:cNvSpPr/>
          <p:nvPr/>
        </p:nvSpPr>
        <p:spPr>
          <a:xfrm>
            <a:off x="7551490" y="5654058"/>
            <a:ext cx="1057013" cy="637720"/>
          </a:xfrm>
          <a:prstGeom prst="rightArrow">
            <a:avLst/>
          </a:prstGeom>
          <a:solidFill>
            <a:srgbClr val="00649C"/>
          </a:solidFill>
          <a:ln w="28575">
            <a:solidFill>
              <a:srgbClr val="90C8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Next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248BC097-333C-4C8D-B759-14C07188EBC0}"/>
              </a:ext>
            </a:extLst>
          </p:cNvPr>
          <p:cNvCxnSpPr/>
          <p:nvPr/>
        </p:nvCxnSpPr>
        <p:spPr>
          <a:xfrm>
            <a:off x="6804870" y="1249960"/>
            <a:ext cx="7466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Question A">
            <a:extLst>
              <a:ext uri="{FF2B5EF4-FFF2-40B4-BE49-F238E27FC236}">
                <a16:creationId xmlns="" xmlns:a16="http://schemas.microsoft.com/office/drawing/2014/main" id="{94DDB479-7C13-4A60-972C-214E650AB0ED}"/>
              </a:ext>
            </a:extLst>
          </p:cNvPr>
          <p:cNvSpPr/>
          <p:nvPr/>
        </p:nvSpPr>
        <p:spPr>
          <a:xfrm>
            <a:off x="1200267" y="2211468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Battery</a:t>
            </a:r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EE513295-D089-427E-91F1-F1A24DA1B3B8}"/>
              </a:ext>
            </a:extLst>
          </p:cNvPr>
          <p:cNvSpPr/>
          <p:nvPr/>
        </p:nvSpPr>
        <p:spPr>
          <a:xfrm>
            <a:off x="751456" y="2010211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A</a:t>
            </a:r>
          </a:p>
        </p:txBody>
      </p:sp>
      <p:sp>
        <p:nvSpPr>
          <p:cNvPr id="13" name="Question B">
            <a:extLst>
              <a:ext uri="{FF2B5EF4-FFF2-40B4-BE49-F238E27FC236}">
                <a16:creationId xmlns="" xmlns:a16="http://schemas.microsoft.com/office/drawing/2014/main" id="{402843B4-38D6-44D8-8D7E-F0DE8D00CB37}"/>
              </a:ext>
            </a:extLst>
          </p:cNvPr>
          <p:cNvSpPr/>
          <p:nvPr/>
        </p:nvSpPr>
        <p:spPr>
          <a:xfrm>
            <a:off x="1200267" y="3456071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Motor</a:t>
            </a:r>
          </a:p>
        </p:txBody>
      </p:sp>
      <p:sp>
        <p:nvSpPr>
          <p:cNvPr id="14" name="Oval 13">
            <a:extLst>
              <a:ext uri="{FF2B5EF4-FFF2-40B4-BE49-F238E27FC236}">
                <a16:creationId xmlns="" xmlns:a16="http://schemas.microsoft.com/office/drawing/2014/main" id="{1D726222-1FC4-4D9C-AF54-7B221B43AFCF}"/>
              </a:ext>
            </a:extLst>
          </p:cNvPr>
          <p:cNvSpPr/>
          <p:nvPr/>
        </p:nvSpPr>
        <p:spPr>
          <a:xfrm>
            <a:off x="751456" y="3254814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B</a:t>
            </a:r>
          </a:p>
        </p:txBody>
      </p:sp>
      <p:sp>
        <p:nvSpPr>
          <p:cNvPr id="15" name="Question C">
            <a:extLst>
              <a:ext uri="{FF2B5EF4-FFF2-40B4-BE49-F238E27FC236}">
                <a16:creationId xmlns="" xmlns:a16="http://schemas.microsoft.com/office/drawing/2014/main" id="{D8905C0A-1EE8-41C9-9246-0A1B690FEC99}"/>
              </a:ext>
            </a:extLst>
          </p:cNvPr>
          <p:cNvSpPr/>
          <p:nvPr/>
        </p:nvSpPr>
        <p:spPr>
          <a:xfrm>
            <a:off x="1200267" y="4815123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Ammeter</a:t>
            </a:r>
          </a:p>
        </p:txBody>
      </p:sp>
      <p:sp>
        <p:nvSpPr>
          <p:cNvPr id="16" name="Oval 15">
            <a:extLst>
              <a:ext uri="{FF2B5EF4-FFF2-40B4-BE49-F238E27FC236}">
                <a16:creationId xmlns="" xmlns:a16="http://schemas.microsoft.com/office/drawing/2014/main" id="{CC52B19F-5570-46DE-A50C-06707029ABA3}"/>
              </a:ext>
            </a:extLst>
          </p:cNvPr>
          <p:cNvSpPr/>
          <p:nvPr/>
        </p:nvSpPr>
        <p:spPr>
          <a:xfrm>
            <a:off x="751456" y="4613866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C</a:t>
            </a:r>
          </a:p>
        </p:txBody>
      </p:sp>
    </p:spTree>
    <p:extLst>
      <p:ext uri="{BB962C8B-B14F-4D97-AF65-F5344CB8AC3E}">
        <p14:creationId xmlns="" xmlns:p14="http://schemas.microsoft.com/office/powerpoint/2010/main" val="293788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1E5A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1E5A"/>
                                      </p:to>
                                    </p:animClr>
                                    <p:set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80807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535862B-0D66-4D5B-B5B3-937D5647D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962" y="822844"/>
            <a:ext cx="8220075" cy="994306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  <a:latin typeface="+mn-lt"/>
              </a:rPr>
              <a:t>1. A</a:t>
            </a:r>
            <a:r>
              <a:rPr lang="en-US" sz="3200" baseline="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200" baseline="0" dirty="0" smtClean="0">
                <a:solidFill>
                  <a:schemeClr val="tx1"/>
                </a:solidFill>
                <a:latin typeface="+mn-lt"/>
              </a:rPr>
              <a:t>parallel circuit has</a:t>
            </a:r>
            <a:r>
              <a:rPr lang="en-GB" dirty="0">
                <a:latin typeface="Sassoon Infant Md" panose="02000603050000020003" pitchFamily="50" charset="0"/>
              </a:rPr>
              <a:t/>
            </a:r>
            <a:br>
              <a:rPr lang="en-GB" dirty="0">
                <a:latin typeface="Sassoon Infant Md" panose="02000603050000020003" pitchFamily="50" charset="0"/>
              </a:rPr>
            </a:br>
            <a:endParaRPr lang="en-GB" dirty="0"/>
          </a:p>
        </p:txBody>
      </p:sp>
      <p:sp>
        <p:nvSpPr>
          <p:cNvPr id="19" name="Question A">
            <a:extLst>
              <a:ext uri="{FF2B5EF4-FFF2-40B4-BE49-F238E27FC236}">
                <a16:creationId xmlns="" xmlns:a16="http://schemas.microsoft.com/office/drawing/2014/main" id="{B14B099B-CEA3-469D-8E42-079A434A1F36}"/>
              </a:ext>
            </a:extLst>
          </p:cNvPr>
          <p:cNvSpPr/>
          <p:nvPr/>
        </p:nvSpPr>
        <p:spPr>
          <a:xfrm>
            <a:off x="1200267" y="2211468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 smtClean="0"/>
              <a:t>Parallel branches only</a:t>
            </a:r>
            <a:endParaRPr lang="en-GB" dirty="0"/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98BE47E7-777B-45E9-8C0C-16D397364A7E}"/>
              </a:ext>
            </a:extLst>
          </p:cNvPr>
          <p:cNvSpPr/>
          <p:nvPr/>
        </p:nvSpPr>
        <p:spPr>
          <a:xfrm>
            <a:off x="751456" y="2010211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A</a:t>
            </a:r>
          </a:p>
        </p:txBody>
      </p:sp>
      <p:sp>
        <p:nvSpPr>
          <p:cNvPr id="22" name="Question B">
            <a:extLst>
              <a:ext uri="{FF2B5EF4-FFF2-40B4-BE49-F238E27FC236}">
                <a16:creationId xmlns="" xmlns:a16="http://schemas.microsoft.com/office/drawing/2014/main" id="{4BAAF28F-CBB4-4A7D-AC10-EA9CFF26D8CE}"/>
              </a:ext>
            </a:extLst>
          </p:cNvPr>
          <p:cNvSpPr/>
          <p:nvPr/>
        </p:nvSpPr>
        <p:spPr>
          <a:xfrm>
            <a:off x="1200267" y="3456071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 smtClean="0"/>
              <a:t>The main line and parallel branches</a:t>
            </a:r>
            <a:endParaRPr lang="en-GB" dirty="0"/>
          </a:p>
        </p:txBody>
      </p:sp>
      <p:sp>
        <p:nvSpPr>
          <p:cNvPr id="23" name="Oval 22">
            <a:extLst>
              <a:ext uri="{FF2B5EF4-FFF2-40B4-BE49-F238E27FC236}">
                <a16:creationId xmlns="" xmlns:a16="http://schemas.microsoft.com/office/drawing/2014/main" id="{635B08FE-6139-47D8-B72F-2A31539033BD}"/>
              </a:ext>
            </a:extLst>
          </p:cNvPr>
          <p:cNvSpPr/>
          <p:nvPr/>
        </p:nvSpPr>
        <p:spPr>
          <a:xfrm>
            <a:off x="751456" y="3254814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B</a:t>
            </a:r>
          </a:p>
        </p:txBody>
      </p:sp>
      <p:sp>
        <p:nvSpPr>
          <p:cNvPr id="25" name="Question C">
            <a:extLst>
              <a:ext uri="{FF2B5EF4-FFF2-40B4-BE49-F238E27FC236}">
                <a16:creationId xmlns="" xmlns:a16="http://schemas.microsoft.com/office/drawing/2014/main" id="{806C4A12-8C4A-4E57-977C-5BB9A546478D}"/>
              </a:ext>
            </a:extLst>
          </p:cNvPr>
          <p:cNvSpPr/>
          <p:nvPr/>
        </p:nvSpPr>
        <p:spPr>
          <a:xfrm>
            <a:off x="1200267" y="4815123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 smtClean="0"/>
              <a:t>Voltage source only</a:t>
            </a:r>
            <a:endParaRPr lang="en-GB" dirty="0"/>
          </a:p>
        </p:txBody>
      </p:sp>
      <p:sp>
        <p:nvSpPr>
          <p:cNvPr id="26" name="Oval 25">
            <a:extLst>
              <a:ext uri="{FF2B5EF4-FFF2-40B4-BE49-F238E27FC236}">
                <a16:creationId xmlns="" xmlns:a16="http://schemas.microsoft.com/office/drawing/2014/main" id="{917144FE-7318-4894-A7A5-4B875BA72B0A}"/>
              </a:ext>
            </a:extLst>
          </p:cNvPr>
          <p:cNvSpPr/>
          <p:nvPr/>
        </p:nvSpPr>
        <p:spPr>
          <a:xfrm>
            <a:off x="751456" y="4613866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C</a:t>
            </a:r>
          </a:p>
        </p:txBody>
      </p:sp>
      <p:sp>
        <p:nvSpPr>
          <p:cNvPr id="27" name="Arrow: Right 26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DD8BF3B5-2039-4D4B-BED5-3C959D3F5902}"/>
              </a:ext>
            </a:extLst>
          </p:cNvPr>
          <p:cNvSpPr/>
          <p:nvPr/>
        </p:nvSpPr>
        <p:spPr>
          <a:xfrm>
            <a:off x="7441035" y="5637245"/>
            <a:ext cx="1057013" cy="637720"/>
          </a:xfrm>
          <a:prstGeom prst="rightArrow">
            <a:avLst/>
          </a:prstGeom>
          <a:solidFill>
            <a:srgbClr val="00649C"/>
          </a:solidFill>
          <a:ln w="28575">
            <a:solidFill>
              <a:srgbClr val="90C8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Next</a:t>
            </a:r>
          </a:p>
        </p:txBody>
      </p:sp>
    </p:spTree>
    <p:extLst>
      <p:ext uri="{BB962C8B-B14F-4D97-AF65-F5344CB8AC3E}">
        <p14:creationId xmlns="" xmlns:p14="http://schemas.microsoft.com/office/powerpoint/2010/main" val="1191190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1E5A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1E5A"/>
                                      </p:to>
                                    </p:animClr>
                                    <p:set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535862B-0D66-4D5B-B5B3-937D5647D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962" y="822844"/>
            <a:ext cx="8220075" cy="994306"/>
          </a:xfrm>
        </p:spPr>
        <p:txBody>
          <a:bodyPr/>
          <a:lstStyle/>
          <a:p>
            <a:r>
              <a:rPr lang="en-GB" sz="3200" dirty="0" smtClean="0">
                <a:solidFill>
                  <a:schemeClr val="tx1"/>
                </a:solidFill>
                <a:latin typeface="+mn-lt"/>
              </a:rPr>
              <a:t>2.A </a:t>
            </a:r>
            <a:r>
              <a:rPr lang="en-GB" sz="3200" dirty="0" smtClean="0">
                <a:solidFill>
                  <a:schemeClr val="tx1"/>
                </a:solidFill>
                <a:latin typeface="+mn-lt"/>
              </a:rPr>
              <a:t>parallel circuit is used in order  </a:t>
            </a:r>
            <a:r>
              <a:rPr lang="en-GB" dirty="0">
                <a:latin typeface="Sassoon Infant Md" panose="02000603050000020003" pitchFamily="50" charset="0"/>
              </a:rPr>
              <a:t/>
            </a:r>
            <a:br>
              <a:rPr lang="en-GB" dirty="0">
                <a:latin typeface="Sassoon Infant Md" panose="02000603050000020003" pitchFamily="50" charset="0"/>
              </a:rPr>
            </a:br>
            <a:endParaRPr lang="en-GB" dirty="0"/>
          </a:p>
        </p:txBody>
      </p:sp>
      <p:sp>
        <p:nvSpPr>
          <p:cNvPr id="19" name="Question A">
            <a:extLst>
              <a:ext uri="{FF2B5EF4-FFF2-40B4-BE49-F238E27FC236}">
                <a16:creationId xmlns="" xmlns:a16="http://schemas.microsoft.com/office/drawing/2014/main" id="{B14B099B-CEA3-469D-8E42-079A434A1F36}"/>
              </a:ext>
            </a:extLst>
          </p:cNvPr>
          <p:cNvSpPr/>
          <p:nvPr/>
        </p:nvSpPr>
        <p:spPr>
          <a:xfrm>
            <a:off x="1200267" y="2211468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 smtClean="0"/>
              <a:t>To have the same value of current in all the elements</a:t>
            </a:r>
            <a:endParaRPr lang="en-GB" dirty="0"/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98BE47E7-777B-45E9-8C0C-16D397364A7E}"/>
              </a:ext>
            </a:extLst>
          </p:cNvPr>
          <p:cNvSpPr/>
          <p:nvPr/>
        </p:nvSpPr>
        <p:spPr>
          <a:xfrm>
            <a:off x="751456" y="2010211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A</a:t>
            </a:r>
          </a:p>
        </p:txBody>
      </p:sp>
      <p:sp>
        <p:nvSpPr>
          <p:cNvPr id="22" name="Question B">
            <a:extLst>
              <a:ext uri="{FF2B5EF4-FFF2-40B4-BE49-F238E27FC236}">
                <a16:creationId xmlns="" xmlns:a16="http://schemas.microsoft.com/office/drawing/2014/main" id="{4BAAF28F-CBB4-4A7D-AC10-EA9CFF26D8CE}"/>
              </a:ext>
            </a:extLst>
          </p:cNvPr>
          <p:cNvSpPr/>
          <p:nvPr/>
        </p:nvSpPr>
        <p:spPr>
          <a:xfrm>
            <a:off x="1200267" y="3456071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 smtClean="0"/>
              <a:t>To have the same value of voltage in all the elements</a:t>
            </a:r>
            <a:endParaRPr lang="en-GB" dirty="0"/>
          </a:p>
        </p:txBody>
      </p:sp>
      <p:sp>
        <p:nvSpPr>
          <p:cNvPr id="23" name="Oval 22">
            <a:extLst>
              <a:ext uri="{FF2B5EF4-FFF2-40B4-BE49-F238E27FC236}">
                <a16:creationId xmlns="" xmlns:a16="http://schemas.microsoft.com/office/drawing/2014/main" id="{635B08FE-6139-47D8-B72F-2A31539033BD}"/>
              </a:ext>
            </a:extLst>
          </p:cNvPr>
          <p:cNvSpPr/>
          <p:nvPr/>
        </p:nvSpPr>
        <p:spPr>
          <a:xfrm>
            <a:off x="751456" y="3254814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B</a:t>
            </a:r>
          </a:p>
        </p:txBody>
      </p:sp>
      <p:sp>
        <p:nvSpPr>
          <p:cNvPr id="25" name="Question C">
            <a:extLst>
              <a:ext uri="{FF2B5EF4-FFF2-40B4-BE49-F238E27FC236}">
                <a16:creationId xmlns="" xmlns:a16="http://schemas.microsoft.com/office/drawing/2014/main" id="{806C4A12-8C4A-4E57-977C-5BB9A546478D}"/>
              </a:ext>
            </a:extLst>
          </p:cNvPr>
          <p:cNvSpPr/>
          <p:nvPr/>
        </p:nvSpPr>
        <p:spPr>
          <a:xfrm>
            <a:off x="1200267" y="4815123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 smtClean="0"/>
              <a:t>To have current in one element  only</a:t>
            </a:r>
            <a:endParaRPr lang="en-GB" dirty="0"/>
          </a:p>
        </p:txBody>
      </p:sp>
      <p:sp>
        <p:nvSpPr>
          <p:cNvPr id="26" name="Oval 25">
            <a:extLst>
              <a:ext uri="{FF2B5EF4-FFF2-40B4-BE49-F238E27FC236}">
                <a16:creationId xmlns="" xmlns:a16="http://schemas.microsoft.com/office/drawing/2014/main" id="{917144FE-7318-4894-A7A5-4B875BA72B0A}"/>
              </a:ext>
            </a:extLst>
          </p:cNvPr>
          <p:cNvSpPr/>
          <p:nvPr/>
        </p:nvSpPr>
        <p:spPr>
          <a:xfrm>
            <a:off x="751456" y="4613866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C</a:t>
            </a:r>
          </a:p>
        </p:txBody>
      </p:sp>
      <p:sp>
        <p:nvSpPr>
          <p:cNvPr id="27" name="Arrow: Right 26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DD8BF3B5-2039-4D4B-BED5-3C959D3F5902}"/>
              </a:ext>
            </a:extLst>
          </p:cNvPr>
          <p:cNvSpPr/>
          <p:nvPr/>
        </p:nvSpPr>
        <p:spPr>
          <a:xfrm>
            <a:off x="7441035" y="5637245"/>
            <a:ext cx="1057013" cy="637720"/>
          </a:xfrm>
          <a:prstGeom prst="rightArrow">
            <a:avLst/>
          </a:prstGeom>
          <a:solidFill>
            <a:srgbClr val="00649C"/>
          </a:solidFill>
          <a:ln w="28575">
            <a:solidFill>
              <a:srgbClr val="90C8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Next</a:t>
            </a:r>
          </a:p>
        </p:txBody>
      </p:sp>
    </p:spTree>
    <p:extLst>
      <p:ext uri="{BB962C8B-B14F-4D97-AF65-F5344CB8AC3E}">
        <p14:creationId xmlns="" xmlns:p14="http://schemas.microsoft.com/office/powerpoint/2010/main" val="51109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1E5A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1E5A"/>
                                      </p:to>
                                    </p:animClr>
                                    <p:set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535862B-0D66-4D5B-B5B3-937D5647D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962" y="822844"/>
            <a:ext cx="8220075" cy="994306"/>
          </a:xfrm>
        </p:spPr>
        <p:txBody>
          <a:bodyPr/>
          <a:lstStyle/>
          <a:p>
            <a:pPr algn="ctr"/>
            <a:r>
              <a:rPr lang="en-GB" sz="2400" dirty="0" smtClean="0">
                <a:solidFill>
                  <a:schemeClr val="tx1"/>
                </a:solidFill>
                <a:latin typeface="+mn-lt"/>
              </a:rPr>
              <a:t>3.If </a:t>
            </a:r>
            <a:r>
              <a:rPr lang="en-GB" sz="2400" dirty="0">
                <a:solidFill>
                  <a:schemeClr val="tx1"/>
                </a:solidFill>
                <a:latin typeface="+mn-lt"/>
              </a:rPr>
              <a:t>a simple series circuit has one 1.5V battery and one bulb, what would happen if the 1.5V battery was replaced with a 3V battery?</a:t>
            </a:r>
            <a:r>
              <a:rPr lang="en-GB" dirty="0">
                <a:latin typeface="Sassoon Infant Md" panose="02000603050000020003" pitchFamily="50" charset="0"/>
              </a:rPr>
              <a:t/>
            </a:r>
            <a:br>
              <a:rPr lang="en-GB" dirty="0">
                <a:latin typeface="Sassoon Infant Md" panose="02000603050000020003" pitchFamily="50" charset="0"/>
              </a:rPr>
            </a:br>
            <a:endParaRPr lang="en-GB" dirty="0"/>
          </a:p>
        </p:txBody>
      </p:sp>
      <p:sp>
        <p:nvSpPr>
          <p:cNvPr id="10" name="Question A">
            <a:extLst>
              <a:ext uri="{FF2B5EF4-FFF2-40B4-BE49-F238E27FC236}">
                <a16:creationId xmlns="" xmlns:a16="http://schemas.microsoft.com/office/drawing/2014/main" id="{28B1300B-A074-40AC-A0AB-81D5556DDEDD}"/>
              </a:ext>
            </a:extLst>
          </p:cNvPr>
          <p:cNvSpPr/>
          <p:nvPr/>
        </p:nvSpPr>
        <p:spPr>
          <a:xfrm>
            <a:off x="1352667" y="2363868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The bulb would get brighter</a:t>
            </a:r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EB43500E-39CD-4A85-8E3E-F292937D72E4}"/>
              </a:ext>
            </a:extLst>
          </p:cNvPr>
          <p:cNvSpPr/>
          <p:nvPr/>
        </p:nvSpPr>
        <p:spPr>
          <a:xfrm>
            <a:off x="903856" y="2162611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A</a:t>
            </a:r>
          </a:p>
        </p:txBody>
      </p:sp>
      <p:sp>
        <p:nvSpPr>
          <p:cNvPr id="12" name="Question B">
            <a:extLst>
              <a:ext uri="{FF2B5EF4-FFF2-40B4-BE49-F238E27FC236}">
                <a16:creationId xmlns="" xmlns:a16="http://schemas.microsoft.com/office/drawing/2014/main" id="{B339BB4C-2663-49E7-BCB3-431A20A71A73}"/>
              </a:ext>
            </a:extLst>
          </p:cNvPr>
          <p:cNvSpPr/>
          <p:nvPr/>
        </p:nvSpPr>
        <p:spPr>
          <a:xfrm>
            <a:off x="1352667" y="3608471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The bulb will get dimmer </a:t>
            </a:r>
          </a:p>
        </p:txBody>
      </p:sp>
      <p:sp>
        <p:nvSpPr>
          <p:cNvPr id="13" name="Oval 12">
            <a:extLst>
              <a:ext uri="{FF2B5EF4-FFF2-40B4-BE49-F238E27FC236}">
                <a16:creationId xmlns="" xmlns:a16="http://schemas.microsoft.com/office/drawing/2014/main" id="{C2F5F0C2-B3F8-4A06-97D8-1CB3D50A0F45}"/>
              </a:ext>
            </a:extLst>
          </p:cNvPr>
          <p:cNvSpPr/>
          <p:nvPr/>
        </p:nvSpPr>
        <p:spPr>
          <a:xfrm>
            <a:off x="903856" y="3407214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B</a:t>
            </a:r>
          </a:p>
        </p:txBody>
      </p:sp>
      <p:sp>
        <p:nvSpPr>
          <p:cNvPr id="14" name="Question C">
            <a:extLst>
              <a:ext uri="{FF2B5EF4-FFF2-40B4-BE49-F238E27FC236}">
                <a16:creationId xmlns="" xmlns:a16="http://schemas.microsoft.com/office/drawing/2014/main" id="{2AF6283E-2362-4110-97B6-382166366B73}"/>
              </a:ext>
            </a:extLst>
          </p:cNvPr>
          <p:cNvSpPr/>
          <p:nvPr/>
        </p:nvSpPr>
        <p:spPr>
          <a:xfrm>
            <a:off x="1352667" y="4967523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The bulb would stay the same </a:t>
            </a:r>
          </a:p>
        </p:txBody>
      </p:sp>
      <p:sp>
        <p:nvSpPr>
          <p:cNvPr id="15" name="Oval 14">
            <a:extLst>
              <a:ext uri="{FF2B5EF4-FFF2-40B4-BE49-F238E27FC236}">
                <a16:creationId xmlns="" xmlns:a16="http://schemas.microsoft.com/office/drawing/2014/main" id="{BD8EB6C6-A7DB-459B-B2E7-CB1AC439B8DA}"/>
              </a:ext>
            </a:extLst>
          </p:cNvPr>
          <p:cNvSpPr/>
          <p:nvPr/>
        </p:nvSpPr>
        <p:spPr>
          <a:xfrm>
            <a:off x="903856" y="4766266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C</a:t>
            </a:r>
          </a:p>
        </p:txBody>
      </p:sp>
      <p:sp>
        <p:nvSpPr>
          <p:cNvPr id="16" name="Arrow: Right 15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68916640-F4E1-4CAA-876A-0497F35C594C}"/>
              </a:ext>
            </a:extLst>
          </p:cNvPr>
          <p:cNvSpPr/>
          <p:nvPr/>
        </p:nvSpPr>
        <p:spPr>
          <a:xfrm>
            <a:off x="7593435" y="5789645"/>
            <a:ext cx="1057013" cy="637720"/>
          </a:xfrm>
          <a:prstGeom prst="rightArrow">
            <a:avLst/>
          </a:prstGeom>
          <a:solidFill>
            <a:srgbClr val="00649C"/>
          </a:solidFill>
          <a:ln w="28575">
            <a:solidFill>
              <a:srgbClr val="90C8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Next</a:t>
            </a:r>
          </a:p>
        </p:txBody>
      </p:sp>
    </p:spTree>
    <p:extLst>
      <p:ext uri="{BB962C8B-B14F-4D97-AF65-F5344CB8AC3E}">
        <p14:creationId xmlns="" xmlns:p14="http://schemas.microsoft.com/office/powerpoint/2010/main" val="234597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1E5A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1E5A"/>
                                      </p:to>
                                    </p:animClr>
                                    <p:set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535862B-0D66-4D5B-B5B3-937D5647D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962" y="822844"/>
            <a:ext cx="8220075" cy="994306"/>
          </a:xfrm>
        </p:spPr>
        <p:txBody>
          <a:bodyPr/>
          <a:lstStyle/>
          <a:p>
            <a:pPr algn="ctr"/>
            <a:r>
              <a:rPr lang="en-GB" sz="2400" dirty="0" smtClean="0">
                <a:solidFill>
                  <a:schemeClr val="tx1"/>
                </a:solidFill>
                <a:latin typeface="+mn-lt"/>
              </a:rPr>
              <a:t>4.Circuit </a:t>
            </a:r>
            <a:r>
              <a:rPr lang="en-GB" sz="2400" dirty="0">
                <a:solidFill>
                  <a:schemeClr val="tx1"/>
                </a:solidFill>
                <a:latin typeface="+mn-lt"/>
              </a:rPr>
              <a:t>A has one 1.5V battery and one bulb.</a:t>
            </a:r>
            <a:br>
              <a:rPr lang="en-GB" sz="2400" dirty="0">
                <a:solidFill>
                  <a:schemeClr val="tx1"/>
                </a:solidFill>
                <a:latin typeface="+mn-lt"/>
              </a:rPr>
            </a:br>
            <a:r>
              <a:rPr lang="en-GB" sz="2400" dirty="0">
                <a:solidFill>
                  <a:schemeClr val="tx1"/>
                </a:solidFill>
                <a:latin typeface="+mn-lt"/>
              </a:rPr>
              <a:t>Circuit B has a 3V battery and two bulbs.</a:t>
            </a:r>
            <a:br>
              <a:rPr lang="en-GB" sz="2400" dirty="0">
                <a:solidFill>
                  <a:schemeClr val="tx1"/>
                </a:solidFill>
                <a:latin typeface="+mn-lt"/>
              </a:rPr>
            </a:br>
            <a:r>
              <a:rPr lang="en-GB" sz="2400" dirty="0">
                <a:solidFill>
                  <a:schemeClr val="tx1"/>
                </a:solidFill>
                <a:latin typeface="+mn-lt"/>
              </a:rPr>
              <a:t>On which circuit would the bulbs be brightest?</a:t>
            </a:r>
            <a:r>
              <a:rPr lang="en-GB" dirty="0">
                <a:latin typeface="Sassoon Infant Md" panose="02000603050000020003" pitchFamily="50" charset="0"/>
              </a:rPr>
              <a:t/>
            </a:r>
            <a:br>
              <a:rPr lang="en-GB" dirty="0">
                <a:latin typeface="Sassoon Infant Md" panose="02000603050000020003" pitchFamily="50" charset="0"/>
              </a:rPr>
            </a:br>
            <a:endParaRPr lang="en-GB" dirty="0"/>
          </a:p>
        </p:txBody>
      </p:sp>
      <p:sp>
        <p:nvSpPr>
          <p:cNvPr id="10" name="Question A">
            <a:extLst>
              <a:ext uri="{FF2B5EF4-FFF2-40B4-BE49-F238E27FC236}">
                <a16:creationId xmlns="" xmlns:a16="http://schemas.microsoft.com/office/drawing/2014/main" id="{28B1300B-A074-40AC-A0AB-81D5556DDEDD}"/>
              </a:ext>
            </a:extLst>
          </p:cNvPr>
          <p:cNvSpPr/>
          <p:nvPr/>
        </p:nvSpPr>
        <p:spPr>
          <a:xfrm>
            <a:off x="1352667" y="2363868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Both would have similar levels of brightness</a:t>
            </a:r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EB43500E-39CD-4A85-8E3E-F292937D72E4}"/>
              </a:ext>
            </a:extLst>
          </p:cNvPr>
          <p:cNvSpPr/>
          <p:nvPr/>
        </p:nvSpPr>
        <p:spPr>
          <a:xfrm>
            <a:off x="903856" y="2162611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A</a:t>
            </a:r>
          </a:p>
        </p:txBody>
      </p:sp>
      <p:sp>
        <p:nvSpPr>
          <p:cNvPr id="12" name="Question B">
            <a:extLst>
              <a:ext uri="{FF2B5EF4-FFF2-40B4-BE49-F238E27FC236}">
                <a16:creationId xmlns="" xmlns:a16="http://schemas.microsoft.com/office/drawing/2014/main" id="{B339BB4C-2663-49E7-BCB3-431A20A71A73}"/>
              </a:ext>
            </a:extLst>
          </p:cNvPr>
          <p:cNvSpPr/>
          <p:nvPr/>
        </p:nvSpPr>
        <p:spPr>
          <a:xfrm>
            <a:off x="1352667" y="3608471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Circuit A </a:t>
            </a:r>
          </a:p>
        </p:txBody>
      </p:sp>
      <p:sp>
        <p:nvSpPr>
          <p:cNvPr id="13" name="Oval 12">
            <a:extLst>
              <a:ext uri="{FF2B5EF4-FFF2-40B4-BE49-F238E27FC236}">
                <a16:creationId xmlns="" xmlns:a16="http://schemas.microsoft.com/office/drawing/2014/main" id="{C2F5F0C2-B3F8-4A06-97D8-1CB3D50A0F45}"/>
              </a:ext>
            </a:extLst>
          </p:cNvPr>
          <p:cNvSpPr/>
          <p:nvPr/>
        </p:nvSpPr>
        <p:spPr>
          <a:xfrm>
            <a:off x="903856" y="3407214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B</a:t>
            </a:r>
          </a:p>
        </p:txBody>
      </p:sp>
      <p:sp>
        <p:nvSpPr>
          <p:cNvPr id="14" name="Question C">
            <a:extLst>
              <a:ext uri="{FF2B5EF4-FFF2-40B4-BE49-F238E27FC236}">
                <a16:creationId xmlns="" xmlns:a16="http://schemas.microsoft.com/office/drawing/2014/main" id="{2AF6283E-2362-4110-97B6-382166366B73}"/>
              </a:ext>
            </a:extLst>
          </p:cNvPr>
          <p:cNvSpPr/>
          <p:nvPr/>
        </p:nvSpPr>
        <p:spPr>
          <a:xfrm>
            <a:off x="1352667" y="4967523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Circuit B</a:t>
            </a:r>
          </a:p>
        </p:txBody>
      </p:sp>
      <p:sp>
        <p:nvSpPr>
          <p:cNvPr id="15" name="Oval 14">
            <a:extLst>
              <a:ext uri="{FF2B5EF4-FFF2-40B4-BE49-F238E27FC236}">
                <a16:creationId xmlns="" xmlns:a16="http://schemas.microsoft.com/office/drawing/2014/main" id="{BD8EB6C6-A7DB-459B-B2E7-CB1AC439B8DA}"/>
              </a:ext>
            </a:extLst>
          </p:cNvPr>
          <p:cNvSpPr/>
          <p:nvPr/>
        </p:nvSpPr>
        <p:spPr>
          <a:xfrm>
            <a:off x="903856" y="4766266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C</a:t>
            </a:r>
          </a:p>
        </p:txBody>
      </p:sp>
      <p:sp>
        <p:nvSpPr>
          <p:cNvPr id="16" name="Arrow: Right 15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68916640-F4E1-4CAA-876A-0497F35C594C}"/>
              </a:ext>
            </a:extLst>
          </p:cNvPr>
          <p:cNvSpPr/>
          <p:nvPr/>
        </p:nvSpPr>
        <p:spPr>
          <a:xfrm>
            <a:off x="7593435" y="5789645"/>
            <a:ext cx="1057013" cy="637720"/>
          </a:xfrm>
          <a:prstGeom prst="rightArrow">
            <a:avLst/>
          </a:prstGeom>
          <a:solidFill>
            <a:srgbClr val="00649C"/>
          </a:solidFill>
          <a:ln w="28575">
            <a:solidFill>
              <a:srgbClr val="90C8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Next</a:t>
            </a:r>
          </a:p>
        </p:txBody>
      </p:sp>
    </p:spTree>
    <p:extLst>
      <p:ext uri="{BB962C8B-B14F-4D97-AF65-F5344CB8AC3E}">
        <p14:creationId xmlns="" xmlns:p14="http://schemas.microsoft.com/office/powerpoint/2010/main" val="52565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1E5A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1E5A"/>
                                      </p:to>
                                    </p:animClr>
                                    <p:set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rrow: Right 15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68916640-F4E1-4CAA-876A-0497F35C594C}"/>
              </a:ext>
            </a:extLst>
          </p:cNvPr>
          <p:cNvSpPr/>
          <p:nvPr/>
        </p:nvSpPr>
        <p:spPr>
          <a:xfrm>
            <a:off x="7551490" y="5654058"/>
            <a:ext cx="1057013" cy="637720"/>
          </a:xfrm>
          <a:prstGeom prst="rightArrow">
            <a:avLst/>
          </a:prstGeom>
          <a:solidFill>
            <a:srgbClr val="00649C"/>
          </a:solidFill>
          <a:ln w="28575">
            <a:solidFill>
              <a:srgbClr val="90C8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Next</a:t>
            </a:r>
          </a:p>
        </p:txBody>
      </p:sp>
      <p:sp>
        <p:nvSpPr>
          <p:cNvPr id="4" name="Title 3">
            <a:extLst>
              <a:ext uri="{FF2B5EF4-FFF2-40B4-BE49-F238E27FC236}">
                <a16:creationId xmlns="" xmlns:a16="http://schemas.microsoft.com/office/drawing/2014/main" id="{7FC71F35-0FE9-4E5B-A39D-EF53CED22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962" y="842415"/>
            <a:ext cx="8220075" cy="994306"/>
          </a:xfrm>
        </p:spPr>
        <p:txBody>
          <a:bodyPr/>
          <a:lstStyle/>
          <a:p>
            <a:pPr algn="ctr"/>
            <a:r>
              <a:rPr lang="en-GB" sz="2400" dirty="0" smtClean="0">
                <a:solidFill>
                  <a:schemeClr val="tx1"/>
                </a:solidFill>
                <a:latin typeface="Sassoon Infant Md" panose="02000603050000020003" pitchFamily="50" charset="0"/>
              </a:rPr>
              <a:t>5. No </a:t>
            </a:r>
            <a:r>
              <a:rPr lang="en-GB" sz="2400" dirty="0" smtClean="0">
                <a:solidFill>
                  <a:schemeClr val="tx1"/>
                </a:solidFill>
                <a:latin typeface="Sassoon Infant Md" panose="02000603050000020003" pitchFamily="50" charset="0"/>
              </a:rPr>
              <a:t>current in a parallel circuit</a:t>
            </a:r>
            <a:r>
              <a:rPr lang="en-GB" sz="4000" dirty="0">
                <a:solidFill>
                  <a:schemeClr val="tx1"/>
                </a:solidFill>
                <a:latin typeface="Sassoon Infant Md" panose="02000603050000020003" pitchFamily="50" charset="0"/>
              </a:rPr>
              <a:t/>
            </a:r>
            <a:br>
              <a:rPr lang="en-GB" sz="4000" dirty="0">
                <a:solidFill>
                  <a:schemeClr val="tx1"/>
                </a:solidFill>
                <a:latin typeface="Sassoon Infant Md" panose="02000603050000020003" pitchFamily="50" charset="0"/>
              </a:rPr>
            </a:br>
            <a:endParaRPr lang="en-GB" dirty="0"/>
          </a:p>
        </p:txBody>
      </p:sp>
      <p:sp>
        <p:nvSpPr>
          <p:cNvPr id="17" name="Question A">
            <a:extLst>
              <a:ext uri="{FF2B5EF4-FFF2-40B4-BE49-F238E27FC236}">
                <a16:creationId xmlns="" xmlns:a16="http://schemas.microsoft.com/office/drawing/2014/main" id="{C5BA6B1D-B434-4B79-BE0E-31D545E55EC7}"/>
              </a:ext>
            </a:extLst>
          </p:cNvPr>
          <p:cNvSpPr/>
          <p:nvPr/>
        </p:nvSpPr>
        <p:spPr>
          <a:xfrm>
            <a:off x="1200267" y="2211468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 smtClean="0"/>
              <a:t>Results from a trouble in one brunch</a:t>
            </a:r>
            <a:endParaRPr lang="en-GB" dirty="0"/>
          </a:p>
        </p:txBody>
      </p: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2B2DF8A0-5246-487F-BD6E-56136230B32B}"/>
              </a:ext>
            </a:extLst>
          </p:cNvPr>
          <p:cNvSpPr/>
          <p:nvPr/>
        </p:nvSpPr>
        <p:spPr>
          <a:xfrm>
            <a:off x="751456" y="2010211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A</a:t>
            </a:r>
          </a:p>
        </p:txBody>
      </p:sp>
      <p:sp>
        <p:nvSpPr>
          <p:cNvPr id="19" name="Question B">
            <a:extLst>
              <a:ext uri="{FF2B5EF4-FFF2-40B4-BE49-F238E27FC236}">
                <a16:creationId xmlns="" xmlns:a16="http://schemas.microsoft.com/office/drawing/2014/main" id="{1792F6E1-B924-47E8-A44B-2FF1D95BCE54}"/>
              </a:ext>
            </a:extLst>
          </p:cNvPr>
          <p:cNvSpPr/>
          <p:nvPr/>
        </p:nvSpPr>
        <p:spPr>
          <a:xfrm>
            <a:off x="1200267" y="3456071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 smtClean="0"/>
              <a:t>There is no right answer</a:t>
            </a:r>
            <a:endParaRPr lang="en-GB" dirty="0"/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2AB27F65-1314-4D64-AA58-5B7A216A4703}"/>
              </a:ext>
            </a:extLst>
          </p:cNvPr>
          <p:cNvSpPr/>
          <p:nvPr/>
        </p:nvSpPr>
        <p:spPr>
          <a:xfrm>
            <a:off x="751456" y="3254814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B</a:t>
            </a:r>
          </a:p>
        </p:txBody>
      </p:sp>
      <p:sp>
        <p:nvSpPr>
          <p:cNvPr id="21" name="Question C">
            <a:extLst>
              <a:ext uri="{FF2B5EF4-FFF2-40B4-BE49-F238E27FC236}">
                <a16:creationId xmlns="" xmlns:a16="http://schemas.microsoft.com/office/drawing/2014/main" id="{4AFA88A3-04AA-4651-B5B0-7DAC12B77501}"/>
              </a:ext>
            </a:extLst>
          </p:cNvPr>
          <p:cNvSpPr/>
          <p:nvPr/>
        </p:nvSpPr>
        <p:spPr>
          <a:xfrm>
            <a:off x="1200267" y="4676624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 smtClean="0"/>
              <a:t>Results from a trouble in the mail line</a:t>
            </a:r>
            <a:endParaRPr lang="en-GB" dirty="0"/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E879C128-22B7-47B6-A89F-E6DCBF9B91F9}"/>
              </a:ext>
            </a:extLst>
          </p:cNvPr>
          <p:cNvSpPr/>
          <p:nvPr/>
        </p:nvSpPr>
        <p:spPr>
          <a:xfrm>
            <a:off x="751456" y="4613866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C</a:t>
            </a:r>
          </a:p>
        </p:txBody>
      </p:sp>
    </p:spTree>
    <p:extLst>
      <p:ext uri="{BB962C8B-B14F-4D97-AF65-F5344CB8AC3E}">
        <p14:creationId xmlns="" xmlns:p14="http://schemas.microsoft.com/office/powerpoint/2010/main" val="411168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1E5A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1E5A"/>
                                      </p:to>
                                    </p:animClr>
                                    <p:set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rrow: Right 15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68916640-F4E1-4CAA-876A-0497F35C594C}"/>
              </a:ext>
            </a:extLst>
          </p:cNvPr>
          <p:cNvSpPr/>
          <p:nvPr/>
        </p:nvSpPr>
        <p:spPr>
          <a:xfrm>
            <a:off x="7551490" y="5654058"/>
            <a:ext cx="1057013" cy="637720"/>
          </a:xfrm>
          <a:prstGeom prst="rightArrow">
            <a:avLst/>
          </a:prstGeom>
          <a:solidFill>
            <a:srgbClr val="00649C"/>
          </a:solidFill>
          <a:ln w="28575">
            <a:solidFill>
              <a:srgbClr val="90C8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Next</a:t>
            </a:r>
          </a:p>
        </p:txBody>
      </p:sp>
      <p:sp>
        <p:nvSpPr>
          <p:cNvPr id="4" name="Title 3">
            <a:extLst>
              <a:ext uri="{FF2B5EF4-FFF2-40B4-BE49-F238E27FC236}">
                <a16:creationId xmlns="" xmlns:a16="http://schemas.microsoft.com/office/drawing/2014/main" id="{7FC71F35-0FE9-4E5B-A39D-EF53CED22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962" y="842415"/>
            <a:ext cx="8220075" cy="994306"/>
          </a:xfrm>
        </p:spPr>
        <p:txBody>
          <a:bodyPr/>
          <a:lstStyle/>
          <a:p>
            <a:pPr algn="ctr"/>
            <a:r>
              <a:rPr lang="en-GB" sz="2400" dirty="0" smtClean="0">
                <a:solidFill>
                  <a:schemeClr val="tx1"/>
                </a:solidFill>
                <a:latin typeface="Sassoon Infant Md" panose="02000603050000020003" pitchFamily="50" charset="0"/>
              </a:rPr>
              <a:t>6</a:t>
            </a:r>
            <a:r>
              <a:rPr lang="en-GB" sz="2400" dirty="0" smtClean="0">
                <a:solidFill>
                  <a:schemeClr val="tx1"/>
                </a:solidFill>
                <a:latin typeface="Sassoon Infant Md" panose="02000603050000020003" pitchFamily="50" charset="0"/>
              </a:rPr>
              <a:t>.If </a:t>
            </a:r>
            <a:r>
              <a:rPr lang="en-GB" sz="2400" dirty="0">
                <a:solidFill>
                  <a:schemeClr val="tx1"/>
                </a:solidFill>
                <a:latin typeface="Sassoon Infant Md" panose="02000603050000020003" pitchFamily="50" charset="0"/>
              </a:rPr>
              <a:t>you changed straight thick wire to straight thin wire in a circuit, what would happen?</a:t>
            </a:r>
            <a:r>
              <a:rPr lang="en-GB" sz="4000" dirty="0">
                <a:solidFill>
                  <a:schemeClr val="tx1"/>
                </a:solidFill>
                <a:latin typeface="Sassoon Infant Md" panose="02000603050000020003" pitchFamily="50" charset="0"/>
              </a:rPr>
              <a:t/>
            </a:r>
            <a:br>
              <a:rPr lang="en-GB" sz="4000" dirty="0">
                <a:solidFill>
                  <a:schemeClr val="tx1"/>
                </a:solidFill>
                <a:latin typeface="Sassoon Infant Md" panose="02000603050000020003" pitchFamily="50" charset="0"/>
              </a:rPr>
            </a:br>
            <a:endParaRPr lang="en-GB" dirty="0"/>
          </a:p>
        </p:txBody>
      </p:sp>
      <p:sp>
        <p:nvSpPr>
          <p:cNvPr id="17" name="Question A">
            <a:extLst>
              <a:ext uri="{FF2B5EF4-FFF2-40B4-BE49-F238E27FC236}">
                <a16:creationId xmlns="" xmlns:a16="http://schemas.microsoft.com/office/drawing/2014/main" id="{C5BA6B1D-B434-4B79-BE0E-31D545E55EC7}"/>
              </a:ext>
            </a:extLst>
          </p:cNvPr>
          <p:cNvSpPr/>
          <p:nvPr/>
        </p:nvSpPr>
        <p:spPr>
          <a:xfrm>
            <a:off x="1200267" y="2211468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The bulbs would stay at the brightest level</a:t>
            </a:r>
          </a:p>
        </p:txBody>
      </p: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2B2DF8A0-5246-487F-BD6E-56136230B32B}"/>
              </a:ext>
            </a:extLst>
          </p:cNvPr>
          <p:cNvSpPr/>
          <p:nvPr/>
        </p:nvSpPr>
        <p:spPr>
          <a:xfrm>
            <a:off x="751456" y="2010211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A</a:t>
            </a:r>
          </a:p>
        </p:txBody>
      </p:sp>
      <p:sp>
        <p:nvSpPr>
          <p:cNvPr id="19" name="Question B">
            <a:extLst>
              <a:ext uri="{FF2B5EF4-FFF2-40B4-BE49-F238E27FC236}">
                <a16:creationId xmlns="" xmlns:a16="http://schemas.microsoft.com/office/drawing/2014/main" id="{1792F6E1-B924-47E8-A44B-2FF1D95BCE54}"/>
              </a:ext>
            </a:extLst>
          </p:cNvPr>
          <p:cNvSpPr/>
          <p:nvPr/>
        </p:nvSpPr>
        <p:spPr>
          <a:xfrm>
            <a:off x="1200267" y="3456071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The bulbs would become brighter </a:t>
            </a:r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2AB27F65-1314-4D64-AA58-5B7A216A4703}"/>
              </a:ext>
            </a:extLst>
          </p:cNvPr>
          <p:cNvSpPr/>
          <p:nvPr/>
        </p:nvSpPr>
        <p:spPr>
          <a:xfrm>
            <a:off x="751456" y="3254814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B</a:t>
            </a:r>
          </a:p>
        </p:txBody>
      </p:sp>
      <p:sp>
        <p:nvSpPr>
          <p:cNvPr id="21" name="Question C">
            <a:extLst>
              <a:ext uri="{FF2B5EF4-FFF2-40B4-BE49-F238E27FC236}">
                <a16:creationId xmlns="" xmlns:a16="http://schemas.microsoft.com/office/drawing/2014/main" id="{4AFA88A3-04AA-4651-B5B0-7DAC12B77501}"/>
              </a:ext>
            </a:extLst>
          </p:cNvPr>
          <p:cNvSpPr/>
          <p:nvPr/>
        </p:nvSpPr>
        <p:spPr>
          <a:xfrm>
            <a:off x="1200267" y="4815123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The bulbs would become dimmer </a:t>
            </a:r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E879C128-22B7-47B6-A89F-E6DCBF9B91F9}"/>
              </a:ext>
            </a:extLst>
          </p:cNvPr>
          <p:cNvSpPr/>
          <p:nvPr/>
        </p:nvSpPr>
        <p:spPr>
          <a:xfrm>
            <a:off x="751456" y="4613866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C</a:t>
            </a:r>
          </a:p>
        </p:txBody>
      </p:sp>
    </p:spTree>
    <p:extLst>
      <p:ext uri="{BB962C8B-B14F-4D97-AF65-F5344CB8AC3E}">
        <p14:creationId xmlns="" xmlns:p14="http://schemas.microsoft.com/office/powerpoint/2010/main" val="269505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1E5A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1E5A"/>
                                      </p:to>
                                    </p:animClr>
                                    <p:set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7FC71F35-0FE9-4E5B-A39D-EF53CED22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962" y="842415"/>
            <a:ext cx="8220075" cy="994306"/>
          </a:xfrm>
        </p:spPr>
        <p:txBody>
          <a:bodyPr/>
          <a:lstStyle/>
          <a:p>
            <a:pPr algn="ctr"/>
            <a:r>
              <a:rPr lang="en-GB" sz="2400" dirty="0" smtClean="0">
                <a:solidFill>
                  <a:schemeClr val="tx1"/>
                </a:solidFill>
                <a:latin typeface="Sassoon Infant Md" panose="02000603050000020003" pitchFamily="50" charset="0"/>
              </a:rPr>
              <a:t>7.What would happen if the wire in a circuit was changed from straight thick wire to </a:t>
            </a:r>
            <a:r>
              <a:rPr lang="en-GB" sz="2400" i="0" dirty="0" smtClean="0">
                <a:solidFill>
                  <a:srgbClr val="000000"/>
                </a:solidFill>
                <a:effectLst/>
                <a:latin typeface="Sassoon Infant Md" panose="02000603050000020003" pitchFamily="50" charset="0"/>
              </a:rPr>
              <a:t>a longer coiled thick wire?</a:t>
            </a:r>
            <a:endParaRPr lang="en-GB" sz="2400" dirty="0">
              <a:latin typeface="Sassoon Infant Md" panose="02000603050000020003" pitchFamily="50" charset="0"/>
            </a:endParaRPr>
          </a:p>
        </p:txBody>
      </p:sp>
      <p:sp>
        <p:nvSpPr>
          <p:cNvPr id="23" name="Arrow: Right 22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4A4A6A31-9D51-4579-A6B5-3DED0B03110B}"/>
              </a:ext>
            </a:extLst>
          </p:cNvPr>
          <p:cNvSpPr/>
          <p:nvPr/>
        </p:nvSpPr>
        <p:spPr>
          <a:xfrm>
            <a:off x="7551490" y="5654058"/>
            <a:ext cx="1057013" cy="637720"/>
          </a:xfrm>
          <a:prstGeom prst="rightArrow">
            <a:avLst/>
          </a:prstGeom>
          <a:solidFill>
            <a:srgbClr val="00649C"/>
          </a:solidFill>
          <a:ln w="28575">
            <a:solidFill>
              <a:srgbClr val="90C8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Next</a:t>
            </a:r>
          </a:p>
        </p:txBody>
      </p:sp>
      <p:sp>
        <p:nvSpPr>
          <p:cNvPr id="24" name="Question A">
            <a:extLst>
              <a:ext uri="{FF2B5EF4-FFF2-40B4-BE49-F238E27FC236}">
                <a16:creationId xmlns="" xmlns:a16="http://schemas.microsoft.com/office/drawing/2014/main" id="{CC15FDFA-EB93-4BC0-9300-16F742D4463E}"/>
              </a:ext>
            </a:extLst>
          </p:cNvPr>
          <p:cNvSpPr/>
          <p:nvPr/>
        </p:nvSpPr>
        <p:spPr>
          <a:xfrm>
            <a:off x="1200267" y="2211468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The bulbs would stay at the brightest level</a:t>
            </a:r>
          </a:p>
        </p:txBody>
      </p:sp>
      <p:sp>
        <p:nvSpPr>
          <p:cNvPr id="25" name="Oval 24">
            <a:extLst>
              <a:ext uri="{FF2B5EF4-FFF2-40B4-BE49-F238E27FC236}">
                <a16:creationId xmlns="" xmlns:a16="http://schemas.microsoft.com/office/drawing/2014/main" id="{81914341-60AF-4C19-83CF-6F03901F0847}"/>
              </a:ext>
            </a:extLst>
          </p:cNvPr>
          <p:cNvSpPr/>
          <p:nvPr/>
        </p:nvSpPr>
        <p:spPr>
          <a:xfrm>
            <a:off x="751456" y="2010211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A</a:t>
            </a:r>
          </a:p>
        </p:txBody>
      </p:sp>
      <p:sp>
        <p:nvSpPr>
          <p:cNvPr id="26" name="Question B">
            <a:extLst>
              <a:ext uri="{FF2B5EF4-FFF2-40B4-BE49-F238E27FC236}">
                <a16:creationId xmlns="" xmlns:a16="http://schemas.microsoft.com/office/drawing/2014/main" id="{D93E966D-6CA3-400D-A323-C0B8D8148E61}"/>
              </a:ext>
            </a:extLst>
          </p:cNvPr>
          <p:cNvSpPr/>
          <p:nvPr/>
        </p:nvSpPr>
        <p:spPr>
          <a:xfrm>
            <a:off x="1200267" y="3456071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The bulbs would become brighter </a:t>
            </a:r>
          </a:p>
        </p:txBody>
      </p:sp>
      <p:sp>
        <p:nvSpPr>
          <p:cNvPr id="27" name="Oval 26">
            <a:extLst>
              <a:ext uri="{FF2B5EF4-FFF2-40B4-BE49-F238E27FC236}">
                <a16:creationId xmlns="" xmlns:a16="http://schemas.microsoft.com/office/drawing/2014/main" id="{F6001244-7445-40F2-9B48-A27F3578A6FE}"/>
              </a:ext>
            </a:extLst>
          </p:cNvPr>
          <p:cNvSpPr/>
          <p:nvPr/>
        </p:nvSpPr>
        <p:spPr>
          <a:xfrm>
            <a:off x="751456" y="3254814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B</a:t>
            </a:r>
          </a:p>
        </p:txBody>
      </p:sp>
      <p:sp>
        <p:nvSpPr>
          <p:cNvPr id="28" name="Question C">
            <a:extLst>
              <a:ext uri="{FF2B5EF4-FFF2-40B4-BE49-F238E27FC236}">
                <a16:creationId xmlns="" xmlns:a16="http://schemas.microsoft.com/office/drawing/2014/main" id="{44813B54-A3DC-4DCF-8C03-029EA32CE053}"/>
              </a:ext>
            </a:extLst>
          </p:cNvPr>
          <p:cNvSpPr/>
          <p:nvPr/>
        </p:nvSpPr>
        <p:spPr>
          <a:xfrm>
            <a:off x="1200267" y="4815123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The bulbs would become dimmer </a:t>
            </a:r>
          </a:p>
        </p:txBody>
      </p:sp>
      <p:sp>
        <p:nvSpPr>
          <p:cNvPr id="29" name="Oval 28">
            <a:extLst>
              <a:ext uri="{FF2B5EF4-FFF2-40B4-BE49-F238E27FC236}">
                <a16:creationId xmlns="" xmlns:a16="http://schemas.microsoft.com/office/drawing/2014/main" id="{78A4CC0B-E1A5-4572-9A0B-258CCA040DE8}"/>
              </a:ext>
            </a:extLst>
          </p:cNvPr>
          <p:cNvSpPr/>
          <p:nvPr/>
        </p:nvSpPr>
        <p:spPr>
          <a:xfrm>
            <a:off x="751456" y="4613866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C</a:t>
            </a:r>
          </a:p>
        </p:txBody>
      </p:sp>
    </p:spTree>
    <p:extLst>
      <p:ext uri="{BB962C8B-B14F-4D97-AF65-F5344CB8AC3E}">
        <p14:creationId xmlns="" xmlns:p14="http://schemas.microsoft.com/office/powerpoint/2010/main" val="213115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1E5A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1E5A"/>
                                      </p:to>
                                    </p:animClr>
                                    <p:set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7FC71F35-0FE9-4E5B-A39D-EF53CED22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962" y="842415"/>
            <a:ext cx="8220075" cy="994306"/>
          </a:xfrm>
        </p:spPr>
        <p:txBody>
          <a:bodyPr/>
          <a:lstStyle/>
          <a:p>
            <a:pPr algn="ctr"/>
            <a:r>
              <a:rPr lang="en-GB" sz="2400" dirty="0" smtClean="0">
                <a:solidFill>
                  <a:schemeClr val="tx1"/>
                </a:solidFill>
                <a:latin typeface="Sassoon Infant Md" panose="02000603050000020003" pitchFamily="50" charset="0"/>
              </a:rPr>
              <a:t>8.A </a:t>
            </a:r>
            <a:r>
              <a:rPr lang="en-GB" sz="2400" dirty="0">
                <a:solidFill>
                  <a:schemeClr val="tx1"/>
                </a:solidFill>
                <a:latin typeface="Sassoon Infant Md" panose="02000603050000020003" pitchFamily="50" charset="0"/>
              </a:rPr>
              <a:t>circle with a cross in it represents a         in a circuit diagram.</a:t>
            </a:r>
            <a:endParaRPr lang="en-GB" dirty="0"/>
          </a:p>
        </p:txBody>
      </p:sp>
      <p:sp>
        <p:nvSpPr>
          <p:cNvPr id="23" name="Arrow: Right 22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4A4A6A31-9D51-4579-A6B5-3DED0B03110B}"/>
              </a:ext>
            </a:extLst>
          </p:cNvPr>
          <p:cNvSpPr/>
          <p:nvPr/>
        </p:nvSpPr>
        <p:spPr>
          <a:xfrm>
            <a:off x="7551490" y="5654058"/>
            <a:ext cx="1057013" cy="637720"/>
          </a:xfrm>
          <a:prstGeom prst="rightArrow">
            <a:avLst/>
          </a:prstGeom>
          <a:solidFill>
            <a:srgbClr val="00649C"/>
          </a:solidFill>
          <a:ln w="28575">
            <a:solidFill>
              <a:srgbClr val="90C8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Next</a:t>
            </a:r>
          </a:p>
        </p:txBody>
      </p:sp>
      <p:sp>
        <p:nvSpPr>
          <p:cNvPr id="24" name="Question A">
            <a:extLst>
              <a:ext uri="{FF2B5EF4-FFF2-40B4-BE49-F238E27FC236}">
                <a16:creationId xmlns="" xmlns:a16="http://schemas.microsoft.com/office/drawing/2014/main" id="{CC15FDFA-EB93-4BC0-9300-16F742D4463E}"/>
              </a:ext>
            </a:extLst>
          </p:cNvPr>
          <p:cNvSpPr/>
          <p:nvPr/>
        </p:nvSpPr>
        <p:spPr>
          <a:xfrm>
            <a:off x="1200267" y="2211468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Ammeter</a:t>
            </a:r>
          </a:p>
        </p:txBody>
      </p:sp>
      <p:sp>
        <p:nvSpPr>
          <p:cNvPr id="25" name="Oval 24">
            <a:extLst>
              <a:ext uri="{FF2B5EF4-FFF2-40B4-BE49-F238E27FC236}">
                <a16:creationId xmlns="" xmlns:a16="http://schemas.microsoft.com/office/drawing/2014/main" id="{81914341-60AF-4C19-83CF-6F03901F0847}"/>
              </a:ext>
            </a:extLst>
          </p:cNvPr>
          <p:cNvSpPr/>
          <p:nvPr/>
        </p:nvSpPr>
        <p:spPr>
          <a:xfrm>
            <a:off x="751456" y="2010211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A</a:t>
            </a:r>
          </a:p>
        </p:txBody>
      </p:sp>
      <p:sp>
        <p:nvSpPr>
          <p:cNvPr id="26" name="Question B">
            <a:extLst>
              <a:ext uri="{FF2B5EF4-FFF2-40B4-BE49-F238E27FC236}">
                <a16:creationId xmlns="" xmlns:a16="http://schemas.microsoft.com/office/drawing/2014/main" id="{D93E966D-6CA3-400D-A323-C0B8D8148E61}"/>
              </a:ext>
            </a:extLst>
          </p:cNvPr>
          <p:cNvSpPr/>
          <p:nvPr/>
        </p:nvSpPr>
        <p:spPr>
          <a:xfrm>
            <a:off x="1200267" y="3456071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Motor</a:t>
            </a:r>
          </a:p>
        </p:txBody>
      </p:sp>
      <p:sp>
        <p:nvSpPr>
          <p:cNvPr id="27" name="Oval 26">
            <a:extLst>
              <a:ext uri="{FF2B5EF4-FFF2-40B4-BE49-F238E27FC236}">
                <a16:creationId xmlns="" xmlns:a16="http://schemas.microsoft.com/office/drawing/2014/main" id="{F6001244-7445-40F2-9B48-A27F3578A6FE}"/>
              </a:ext>
            </a:extLst>
          </p:cNvPr>
          <p:cNvSpPr/>
          <p:nvPr/>
        </p:nvSpPr>
        <p:spPr>
          <a:xfrm>
            <a:off x="751456" y="3254814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B</a:t>
            </a:r>
          </a:p>
        </p:txBody>
      </p:sp>
      <p:sp>
        <p:nvSpPr>
          <p:cNvPr id="28" name="Question C">
            <a:extLst>
              <a:ext uri="{FF2B5EF4-FFF2-40B4-BE49-F238E27FC236}">
                <a16:creationId xmlns="" xmlns:a16="http://schemas.microsoft.com/office/drawing/2014/main" id="{44813B54-A3DC-4DCF-8C03-029EA32CE053}"/>
              </a:ext>
            </a:extLst>
          </p:cNvPr>
          <p:cNvSpPr/>
          <p:nvPr/>
        </p:nvSpPr>
        <p:spPr>
          <a:xfrm>
            <a:off x="1200267" y="4815123"/>
            <a:ext cx="7088057" cy="495108"/>
          </a:xfrm>
          <a:prstGeom prst="rect">
            <a:avLst/>
          </a:prstGeom>
          <a:solidFill>
            <a:srgbClr val="006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Light bulb </a:t>
            </a:r>
          </a:p>
        </p:txBody>
      </p:sp>
      <p:sp>
        <p:nvSpPr>
          <p:cNvPr id="29" name="Oval 28">
            <a:extLst>
              <a:ext uri="{FF2B5EF4-FFF2-40B4-BE49-F238E27FC236}">
                <a16:creationId xmlns="" xmlns:a16="http://schemas.microsoft.com/office/drawing/2014/main" id="{78A4CC0B-E1A5-4572-9A0B-258CCA040DE8}"/>
              </a:ext>
            </a:extLst>
          </p:cNvPr>
          <p:cNvSpPr/>
          <p:nvPr/>
        </p:nvSpPr>
        <p:spPr>
          <a:xfrm>
            <a:off x="751456" y="4613866"/>
            <a:ext cx="897622" cy="897622"/>
          </a:xfrm>
          <a:prstGeom prst="ellipse">
            <a:avLst/>
          </a:prstGeom>
          <a:solidFill>
            <a:srgbClr val="90C8E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b="1" dirty="0">
                <a:ln w="12700">
                  <a:solidFill>
                    <a:schemeClr val="bg1"/>
                  </a:solidFill>
                </a:ln>
                <a:solidFill>
                  <a:srgbClr val="00649C"/>
                </a:solidFill>
              </a:rPr>
              <a:t>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248BC097-333C-4C8D-B759-14C07188EBC0}"/>
              </a:ext>
            </a:extLst>
          </p:cNvPr>
          <p:cNvCxnSpPr/>
          <p:nvPr/>
        </p:nvCxnSpPr>
        <p:spPr>
          <a:xfrm>
            <a:off x="6560191" y="1224793"/>
            <a:ext cx="7466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03659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1E5A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1E5A"/>
                                      </p:to>
                                    </p:animClr>
                                    <p:set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PowerPoint Guidance.pptx" id="{9E672C99-2731-4C91-91B2-96A90CF6B535}" vid="{7F266D33-4E3D-4AB1-8B43-991C0A718D8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90</TotalTime>
  <Words>309</Words>
  <Application>Microsoft Office PowerPoint</Application>
  <PresentationFormat>Экран (4:3)</PresentationFormat>
  <Paragraphs>80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Twinkl</vt:lpstr>
      <vt:lpstr>Sassoon Infant Md</vt:lpstr>
      <vt:lpstr>Calibri</vt:lpstr>
      <vt:lpstr>Office Theme</vt:lpstr>
      <vt:lpstr>Слайд 1</vt:lpstr>
      <vt:lpstr>1. A parallel circuit has </vt:lpstr>
      <vt:lpstr>2.A parallel circuit is used in order   </vt:lpstr>
      <vt:lpstr>3.If a simple series circuit has one 1.5V battery and one bulb, what would happen if the 1.5V battery was replaced with a 3V battery? </vt:lpstr>
      <vt:lpstr>4.Circuit A has one 1.5V battery and one bulb. Circuit B has a 3V battery and two bulbs. On which circuit would the bulbs be brightest? </vt:lpstr>
      <vt:lpstr>5. No current in a parallel circuit </vt:lpstr>
      <vt:lpstr>6.If you changed straight thick wire to straight thin wire in a circuit, what would happen? </vt:lpstr>
      <vt:lpstr>7.What would happen if the wire in a circuit was changed from straight thick wire to a longer coiled thick wire?</vt:lpstr>
      <vt:lpstr>8.A circle with a cross in it represents a         in a circuit diagram.</vt:lpstr>
      <vt:lpstr>9.Long straight lines represent        in a circuit diagram.</vt:lpstr>
      <vt:lpstr>10.A long line with a short line represents a         in a circuit diagram.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Paval Tara</dc:creator>
  <cp:lastModifiedBy>Преподаватель</cp:lastModifiedBy>
  <cp:revision>12</cp:revision>
  <dcterms:created xsi:type="dcterms:W3CDTF">2021-01-19T08:49:59Z</dcterms:created>
  <dcterms:modified xsi:type="dcterms:W3CDTF">2022-04-21T08:53:59Z</dcterms:modified>
</cp:coreProperties>
</file>