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05" r:id="rId3"/>
    <p:sldId id="300" r:id="rId4"/>
    <p:sldId id="269" r:id="rId5"/>
    <p:sldId id="289" r:id="rId6"/>
    <p:sldId id="308" r:id="rId7"/>
    <p:sldId id="288" r:id="rId8"/>
    <p:sldId id="272" r:id="rId9"/>
    <p:sldId id="312" r:id="rId10"/>
    <p:sldId id="309" r:id="rId11"/>
    <p:sldId id="310" r:id="rId12"/>
    <p:sldId id="276" r:id="rId13"/>
    <p:sldId id="280" r:id="rId14"/>
    <p:sldId id="282" r:id="rId15"/>
    <p:sldId id="299" r:id="rId16"/>
    <p:sldId id="30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54" autoAdjust="0"/>
  </p:normalViewPr>
  <p:slideViewPr>
    <p:cSldViewPr>
      <p:cViewPr varScale="1">
        <p:scale>
          <a:sx n="56" d="100"/>
          <a:sy n="56" d="100"/>
        </p:scale>
        <p:origin x="-15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D31B5-3EF7-4754-BE5A-EE22CF6F557A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A0DA3-3547-4722-9FE0-198F02647F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A0DA3-3547-4722-9FE0-198F02647FCD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16BC6-C6C4-4EF2-A02E-301C1A90A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7F960-466A-4F56-8577-4845CDB009E5}" type="datetimeFigureOut">
              <a:rPr lang="ru-RU" smtClean="0"/>
              <a:pPr/>
              <a:t>28.10.2014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files.school-collection.edu.ru/dlrstore/94bc9644-96dc-f72e-f414-61f8dca00994/index.ht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://fcior.edu.ru/card/978/trenazher-vzaimodeystvie-azotnoy-kisloty-s-metallami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G:\ColorVector\img\C41-23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cior.edu.ru/" TargetMode="External"/><Relationship Id="rId2" Type="http://schemas.openxmlformats.org/officeDocument/2006/relationships/hyperlink" Target="http://school-collection.edu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smiles.33b.ru/smile.104595.html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0ab6a786-4185-11db-b0de-0800200c9a66/ch08_17_04.swf" TargetMode="External"/><Relationship Id="rId2" Type="http://schemas.openxmlformats.org/officeDocument/2006/relationships/hyperlink" Target="http://files.school-collection.edu.ru/dlrstore/7df1ead3-22f1-5b02-06b8-c8bec24935dc/index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.gif"/><Relationship Id="rId11" Type="http://schemas.openxmlformats.org/officeDocument/2006/relationships/image" Target="../media/image13.png"/><Relationship Id="rId5" Type="http://schemas.openxmlformats.org/officeDocument/2006/relationships/image" Target="../media/image7.gif"/><Relationship Id="rId10" Type="http://schemas.openxmlformats.org/officeDocument/2006/relationships/image" Target="../media/image12.gif"/><Relationship Id="rId4" Type="http://schemas.openxmlformats.org/officeDocument/2006/relationships/image" Target="../media/image6.gif"/><Relationship Id="rId9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14290"/>
            <a:ext cx="6912768" cy="299868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Окислительные свойства азотной кислоты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929198"/>
            <a:ext cx="4141694" cy="17145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химии 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квалификационной категории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МБОУСОШ №4 г. Советский</a:t>
            </a:r>
          </a:p>
          <a:p>
            <a:pPr>
              <a:lnSpc>
                <a:spcPct val="120000"/>
              </a:lnSpc>
            </a:pP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ХМАО-Югра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Казанцева А. Г.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395288" y="2708275"/>
            <a:ext cx="72957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Cu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= Cu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(NO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 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6660232" y="2714618"/>
            <a:ext cx="2880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5364088" y="2708274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323528" y="3213100"/>
            <a:ext cx="42241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24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+ 1e →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+4</a:t>
            </a:r>
            <a:endParaRPr lang="en-US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2e →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2915816" y="3284984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7" name="Line 17"/>
          <p:cNvSpPr>
            <a:spLocks noChangeShapeType="1"/>
          </p:cNvSpPr>
          <p:nvPr/>
        </p:nvSpPr>
        <p:spPr bwMode="auto">
          <a:xfrm>
            <a:off x="3203848" y="3284984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8" name="Text Box 18"/>
          <p:cNvSpPr txBox="1">
            <a:spLocks noChangeArrowheads="1"/>
          </p:cNvSpPr>
          <p:nvPr/>
        </p:nvSpPr>
        <p:spPr bwMode="auto">
          <a:xfrm>
            <a:off x="251520" y="4509120"/>
            <a:ext cx="81833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  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   Cu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=     Cu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(NO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    N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  +    H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3923928" y="4500562"/>
            <a:ext cx="2880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0" name="Text Box 20"/>
          <p:cNvSpPr txBox="1">
            <a:spLocks noChangeArrowheads="1"/>
          </p:cNvSpPr>
          <p:nvPr/>
        </p:nvSpPr>
        <p:spPr bwMode="auto">
          <a:xfrm>
            <a:off x="2771800" y="4500562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7236296" y="4509120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2" name="Text Box 22"/>
          <p:cNvSpPr txBox="1">
            <a:spLocks noChangeArrowheads="1"/>
          </p:cNvSpPr>
          <p:nvPr/>
        </p:nvSpPr>
        <p:spPr bwMode="auto">
          <a:xfrm>
            <a:off x="6012160" y="4509120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571472" y="4500570"/>
            <a:ext cx="2857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4" name="Text Box 24"/>
          <p:cNvSpPr txBox="1">
            <a:spLocks noChangeArrowheads="1"/>
          </p:cNvSpPr>
          <p:nvPr/>
        </p:nvSpPr>
        <p:spPr bwMode="auto">
          <a:xfrm>
            <a:off x="251520" y="5157192"/>
            <a:ext cx="40798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24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+ 3e →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endParaRPr lang="en-US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2e →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5" name="Line 25"/>
          <p:cNvSpPr>
            <a:spLocks noChangeShapeType="1"/>
          </p:cNvSpPr>
          <p:nvPr/>
        </p:nvSpPr>
        <p:spPr bwMode="auto">
          <a:xfrm>
            <a:off x="3131840" y="5301208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46" name="Line 26"/>
          <p:cNvSpPr>
            <a:spLocks noChangeShapeType="1"/>
          </p:cNvSpPr>
          <p:nvPr/>
        </p:nvSpPr>
        <p:spPr bwMode="auto">
          <a:xfrm>
            <a:off x="2843808" y="5301208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49" name="Text Box 29"/>
          <p:cNvSpPr txBox="1">
            <a:spLocks noChangeArrowheads="1"/>
          </p:cNvSpPr>
          <p:nvPr/>
        </p:nvSpPr>
        <p:spPr bwMode="auto">
          <a:xfrm>
            <a:off x="3563888" y="3212976"/>
            <a:ext cx="51125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окислитель  (процесс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восстановления)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350" name="Text Box 30"/>
          <p:cNvSpPr txBox="1">
            <a:spLocks noChangeArrowheads="1"/>
          </p:cNvSpPr>
          <p:nvPr/>
        </p:nvSpPr>
        <p:spPr bwMode="auto">
          <a:xfrm>
            <a:off x="3491880" y="3573016"/>
            <a:ext cx="33819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Восстановитель</a:t>
            </a:r>
            <a:endParaRPr lang="ru-RU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(процесс </a:t>
            </a:r>
            <a:r>
              <a:rPr lang="ru-RU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окисления)</a:t>
            </a:r>
            <a:endPara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353" name="Text Box 33"/>
          <p:cNvSpPr txBox="1">
            <a:spLocks noChangeArrowheads="1"/>
          </p:cNvSpPr>
          <p:nvPr/>
        </p:nvSpPr>
        <p:spPr bwMode="auto">
          <a:xfrm>
            <a:off x="642910" y="2714619"/>
            <a:ext cx="28575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354" name="Text Box 34"/>
          <p:cNvSpPr txBox="1">
            <a:spLocks noChangeArrowheads="1"/>
          </p:cNvSpPr>
          <p:nvPr/>
        </p:nvSpPr>
        <p:spPr bwMode="auto">
          <a:xfrm>
            <a:off x="3419872" y="5445223"/>
            <a:ext cx="54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85720" y="214290"/>
            <a:ext cx="8643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Посмотрим опыт 3 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/>
              </a:rPr>
              <a:t>«Взаимодействие  азотной кислоты с некоторыми металлами»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Запишем уравнения этих реакций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/>
          </a:p>
        </p:txBody>
      </p:sp>
      <p:pic>
        <p:nvPicPr>
          <p:cNvPr id="34" name="Picture 12" descr="124[1]"/>
          <p:cNvPicPr>
            <a:picLocks noChangeAspect="1" noChangeArrowheads="1"/>
          </p:cNvPicPr>
          <p:nvPr/>
        </p:nvPicPr>
        <p:blipFill>
          <a:blip r:embed="rId3" cstate="print"/>
          <a:srcRect l="20587" r="23241" b="3668"/>
          <a:stretch>
            <a:fillRect/>
          </a:stretch>
        </p:blipFill>
        <p:spPr bwMode="auto">
          <a:xfrm>
            <a:off x="7524328" y="5040449"/>
            <a:ext cx="1619671" cy="181755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2555777" y="3244334"/>
            <a:ext cx="288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627784" y="3573016"/>
            <a:ext cx="288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915816" y="3356992"/>
            <a:ext cx="288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203849" y="3244334"/>
            <a:ext cx="288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03848" y="3573017"/>
            <a:ext cx="288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555777" y="5229200"/>
            <a:ext cx="216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483768" y="5589240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771800" y="544522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5229200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131841" y="5589240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491880" y="5229200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окислитель (процесс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восстановления)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91880" y="5589240"/>
            <a:ext cx="3890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востановитель (процесс окисления)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6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6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56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56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56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56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56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56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56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56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5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56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56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5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4" grpId="0"/>
      <p:bldP spid="28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395288" y="836712"/>
            <a:ext cx="87487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1)  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</a:t>
            </a:r>
            <a:r>
              <a:rPr lang="en-US" sz="28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8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en-US" sz="28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en-US" sz="28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(NO</a:t>
            </a:r>
            <a:r>
              <a:rPr lang="en-US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+    H</a:t>
            </a:r>
            <a:r>
              <a:rPr lang="en-US" sz="28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 flipH="1">
            <a:off x="7740351" y="836712"/>
            <a:ext cx="35832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 flipH="1">
            <a:off x="6156176" y="836712"/>
            <a:ext cx="2857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323528" y="1844824"/>
            <a:ext cx="2520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24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+ 1e →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+4</a:t>
            </a:r>
            <a:endParaRPr lang="en-US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2915816" y="1988840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7" name="Line 17"/>
          <p:cNvSpPr>
            <a:spLocks noChangeShapeType="1"/>
          </p:cNvSpPr>
          <p:nvPr/>
        </p:nvSpPr>
        <p:spPr bwMode="auto">
          <a:xfrm>
            <a:off x="3347864" y="1988840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8" name="Text Box 18"/>
          <p:cNvSpPr txBox="1">
            <a:spLocks noChangeArrowheads="1"/>
          </p:cNvSpPr>
          <p:nvPr/>
        </p:nvSpPr>
        <p:spPr bwMode="auto">
          <a:xfrm>
            <a:off x="0" y="2708920"/>
            <a:ext cx="969532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   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</a:t>
            </a:r>
            <a:r>
              <a:rPr lang="en-US" sz="28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ru-RU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  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en-US" sz="28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 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en-US" sz="28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(NO</a:t>
            </a:r>
            <a:r>
              <a:rPr lang="en-US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   H</a:t>
            </a:r>
            <a:r>
              <a:rPr lang="en-US" sz="28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4139952" y="3140968"/>
            <a:ext cx="286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0" name="Text Box 20"/>
          <p:cNvSpPr txBox="1">
            <a:spLocks noChangeArrowheads="1"/>
          </p:cNvSpPr>
          <p:nvPr/>
        </p:nvSpPr>
        <p:spPr bwMode="auto">
          <a:xfrm>
            <a:off x="2915816" y="3140968"/>
            <a:ext cx="214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7812360" y="3140968"/>
            <a:ext cx="3577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395536" y="3140968"/>
            <a:ext cx="2857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4" name="Text Box 24"/>
          <p:cNvSpPr txBox="1">
            <a:spLocks noChangeArrowheads="1"/>
          </p:cNvSpPr>
          <p:nvPr/>
        </p:nvSpPr>
        <p:spPr bwMode="auto">
          <a:xfrm>
            <a:off x="323528" y="3861048"/>
            <a:ext cx="39351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24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+ 3e →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endParaRPr lang="en-US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45" name="Line 25"/>
          <p:cNvSpPr>
            <a:spLocks noChangeShapeType="1"/>
          </p:cNvSpPr>
          <p:nvPr/>
        </p:nvSpPr>
        <p:spPr bwMode="auto">
          <a:xfrm>
            <a:off x="3275856" y="3933056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46" name="Line 26"/>
          <p:cNvSpPr>
            <a:spLocks noChangeShapeType="1"/>
          </p:cNvSpPr>
          <p:nvPr/>
        </p:nvSpPr>
        <p:spPr bwMode="auto">
          <a:xfrm>
            <a:off x="2915816" y="3933056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49" name="Text Box 29"/>
          <p:cNvSpPr txBox="1">
            <a:spLocks noChangeArrowheads="1"/>
          </p:cNvSpPr>
          <p:nvPr/>
        </p:nvSpPr>
        <p:spPr bwMode="auto">
          <a:xfrm>
            <a:off x="3851920" y="1844824"/>
            <a:ext cx="43204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окислитель (процесс восстановления) </a:t>
            </a:r>
            <a:endPara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350" name="Text Box 30"/>
          <p:cNvSpPr txBox="1">
            <a:spLocks noChangeArrowheads="1"/>
          </p:cNvSpPr>
          <p:nvPr/>
        </p:nvSpPr>
        <p:spPr bwMode="auto">
          <a:xfrm>
            <a:off x="3923928" y="2276872"/>
            <a:ext cx="41764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восстановитель (процесс окисления)</a:t>
            </a:r>
            <a:endPara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353" name="Text Box 33"/>
          <p:cNvSpPr txBox="1">
            <a:spLocks noChangeArrowheads="1"/>
          </p:cNvSpPr>
          <p:nvPr/>
        </p:nvSpPr>
        <p:spPr bwMode="auto">
          <a:xfrm>
            <a:off x="755576" y="836712"/>
            <a:ext cx="2857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27" name="Picture 9" descr="zn_3[1]"/>
          <p:cNvPicPr>
            <a:picLocks noChangeAspect="1" noChangeArrowheads="1"/>
          </p:cNvPicPr>
          <p:nvPr/>
        </p:nvPicPr>
        <p:blipFill>
          <a:blip r:embed="rId2" cstate="print"/>
          <a:srcRect l="19376" t="4634" r="35249" b="22800"/>
          <a:stretch>
            <a:fillRect/>
          </a:stretch>
        </p:blipFill>
        <p:spPr bwMode="auto">
          <a:xfrm>
            <a:off x="5580112" y="4797152"/>
            <a:ext cx="3563888" cy="2060848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3563888" y="3861048"/>
            <a:ext cx="4196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окислитель (процесс восстановления)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635896" y="4293096"/>
            <a:ext cx="4320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восстановитель (процесс окисления)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5536" y="2276872"/>
            <a:ext cx="24384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2e → Zn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555776" y="184482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627784" y="227687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987824" y="2204864"/>
            <a:ext cx="288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19872" y="1628800"/>
            <a:ext cx="317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347864" y="2276873"/>
            <a:ext cx="4105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95536" y="4221088"/>
            <a:ext cx="2361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2e → Zn</a:t>
            </a:r>
            <a:r>
              <a:rPr lang="en-US" sz="2400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627784" y="386104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627784" y="4221088"/>
            <a:ext cx="288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987824" y="4077072"/>
            <a:ext cx="216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 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275856" y="3789040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275856" y="4221088"/>
            <a:ext cx="36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6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56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56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56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56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56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56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5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5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6" grpId="0" animBg="1"/>
      <p:bldP spid="56337" grpId="0" animBg="1"/>
      <p:bldP spid="56343" grpId="0"/>
      <p:bldP spid="56353" grpId="0"/>
      <p:bldP spid="31" grpId="0"/>
      <p:bldP spid="32" grpId="0"/>
      <p:bldP spid="34" grpId="0"/>
      <p:bldP spid="35" grpId="0"/>
      <p:bldP spid="36" grpId="0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smtClean="0"/>
              <a:t/>
            </a:r>
            <a:br>
              <a:rPr lang="ru-RU" sz="320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i="1" dirty="0" smtClean="0"/>
              <a:t>    </a:t>
            </a:r>
            <a:endParaRPr lang="ru-RU" sz="40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3040" y="-243408"/>
            <a:ext cx="86409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i="1" u="sng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685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800" b="1" i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Азотная кислота окисляет многие органические вещества. При попадании ее на кожу на ней появляются ожоги, а в легком случае - желтые пятна. Поэтому не следует допускать попадания кислоты на кожу или одежду, так как ткани тоже разрушаются под ее действием. Вдыхание паров азотной кислоты приводит к отравлению </a:t>
                      </a:r>
                    </a:p>
                    <a:p>
                      <a:pPr algn="ctr" eaLnBrk="1" hangingPunct="1">
                        <a:buFont typeface="Arial" pitchFamily="34" charset="0"/>
                        <a:buChar char="•"/>
                      </a:pPr>
                      <a:endParaRPr lang="ru-RU" sz="3600" b="1" i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27584" y="692696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8080"/>
                </a:solidFill>
              </a:rPr>
              <a:t>.</a:t>
            </a:r>
            <a:endParaRPr lang="ru-RU" dirty="0"/>
          </a:p>
        </p:txBody>
      </p:sp>
      <p:pic>
        <p:nvPicPr>
          <p:cNvPr id="7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435768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214686"/>
            <a:ext cx="4786315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i="1" dirty="0" smtClean="0"/>
              <a:t>    </a:t>
            </a:r>
            <a:endParaRPr lang="ru-RU" sz="4000" b="1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332656"/>
          <a:ext cx="8604448" cy="1296144"/>
        </p:xfrm>
        <a:graphic>
          <a:graphicData uri="http://schemas.openxmlformats.org/drawingml/2006/table">
            <a:tbl>
              <a:tblPr/>
              <a:tblGrid>
                <a:gridCol w="8604448"/>
              </a:tblGrid>
              <a:tr h="1296144">
                <a:tc>
                  <a:txBody>
                    <a:bodyPr/>
                    <a:lstStyle/>
                    <a:p>
                      <a:pPr algn="l"/>
                      <a:r>
                        <a:rPr lang="ru-RU" sz="3600" b="1" i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Закрепление изученного материала</a:t>
                      </a:r>
                      <a:endParaRPr lang="ru-RU" sz="3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000108"/>
          <a:ext cx="8352928" cy="4949172"/>
        </p:xfrm>
        <a:graphic>
          <a:graphicData uri="http://schemas.openxmlformats.org/drawingml/2006/table">
            <a:tbl>
              <a:tblPr/>
              <a:tblGrid>
                <a:gridCol w="8352928"/>
              </a:tblGrid>
              <a:tr h="494917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"/>
                        </a:rPr>
                        <a:t>Взаимодействие азотной кислоты с металлами Работа с тренажером</a:t>
                      </a:r>
                      <a:endParaRPr lang="ru-RU" sz="2400" b="1" i="1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3200" b="1" i="1" kern="8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" name="Picture 4" descr="professor0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85926"/>
            <a:ext cx="7215238" cy="50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8229600" cy="107950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76250"/>
            <a:ext cx="8229600" cy="6121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i="1" dirty="0" smtClean="0"/>
              <a:t>    </a:t>
            </a:r>
            <a:endParaRPr lang="ru-RU" sz="4000" b="1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332656"/>
          <a:ext cx="8604448" cy="1296144"/>
        </p:xfrm>
        <a:graphic>
          <a:graphicData uri="http://schemas.openxmlformats.org/drawingml/2006/table">
            <a:tbl>
              <a:tblPr/>
              <a:tblGrid>
                <a:gridCol w="8604448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4400" b="1" i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Домашнее задание</a:t>
                      </a:r>
                      <a:endParaRPr lang="ru-RU" sz="4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340768"/>
          <a:ext cx="8352928" cy="4896544"/>
        </p:xfrm>
        <a:graphic>
          <a:graphicData uri="http://schemas.openxmlformats.org/drawingml/2006/table">
            <a:tbl>
              <a:tblPr/>
              <a:tblGrid>
                <a:gridCol w="8352928"/>
              </a:tblGrid>
              <a:tr h="48965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800" b="1" i="1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§ 19 (с. 54—56), упр. 4,5,7 (с. 59). 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800" b="1" i="1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Составить</a:t>
                      </a:r>
                      <a:r>
                        <a:rPr lang="ru-RU" sz="2800" b="1" i="1" kern="1200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уравнять при помощи электронного баланса 3 реакции взаимодействия азотной кислоты с металлами</a:t>
                      </a:r>
                      <a:endParaRPr lang="ru-RU" sz="2800" b="1" i="1" kern="1200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" name="Picture 15" descr="G:\ColorVector\img\C41-23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928794" y="3214686"/>
            <a:ext cx="507209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179388" y="1268413"/>
            <a:ext cx="8569325" cy="54006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Молодцы!</a:t>
            </a:r>
          </a:p>
        </p:txBody>
      </p:sp>
      <p:sp>
        <p:nvSpPr>
          <p:cNvPr id="34821" name="WordArt 5"/>
          <p:cNvSpPr>
            <a:spLocks noChangeArrowheads="1" noChangeShapeType="1" noTextEdit="1"/>
          </p:cNvSpPr>
          <p:nvPr/>
        </p:nvSpPr>
        <p:spPr bwMode="auto">
          <a:xfrm>
            <a:off x="2124075" y="692150"/>
            <a:ext cx="3657600" cy="8747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Спасибо за работу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92621"/>
            <a:ext cx="914400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Химия 9 класс, Рудзитис Г.Е, Фельдман  Ф.Г, изд.   Просвещение 20012 г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Окислительно – восстановительные реакции.                   Хомченко Г. П , Севастьянова К.И изд.    Просвещение 2012 г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А.Г. Кульман. Общая химия, Москва-1989.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Интернет ресурсы: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/>
              </a:rPr>
              <a:t>http://school-collection.edu.ru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http://fcior.edu.ru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60649"/>
            <a:ext cx="8280920" cy="726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урока:</a:t>
            </a:r>
          </a:p>
          <a:p>
            <a:pPr algn="ctr"/>
            <a:endParaRPr lang="ru-RU" sz="4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Рассмотреть окислительные свойства азотной кислоты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отметить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ее особенности взаимодействия с металлами и неметаллами.</a:t>
            </a:r>
          </a:p>
          <a:p>
            <a:pPr lvl="0" algn="ctr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 </a:t>
            </a:r>
            <a:br>
              <a:rPr lang="ru-RU" i="1" dirty="0" smtClean="0"/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Уравнивать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окислительно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-восстановительные 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реакции с участием азотной кислоты методом электронного баланса.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Составьте уравнения реакций </a:t>
            </a:r>
            <a:r>
              <a:rPr lang="ru-RU" sz="3200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азотной кислоты: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вариант</a:t>
            </a:r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1325563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оксидом меди (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гидроксидом натрия</a:t>
            </a:r>
          </a:p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2вариант</a:t>
            </a:r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132556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гидроксидом цинка; силикатом натрия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0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Актуализация  знаний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3857628"/>
            <a:ext cx="7286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Рассмотрите  реакции с точки зрения ТЭД.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7" descr="78ce56ae5fa75ac85e3ab5e321d88a9d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9" y="4643446"/>
            <a:ext cx="6000792" cy="221455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Взаимопроверка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28596" y="1000108"/>
            <a:ext cx="4040188" cy="785818"/>
          </a:xfrm>
        </p:spPr>
        <p:txBody>
          <a:bodyPr/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вариант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214282" y="2214554"/>
            <a:ext cx="4354544" cy="3951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45025" y="1000109"/>
            <a:ext cx="4041775" cy="714379"/>
          </a:xfrm>
        </p:spPr>
        <p:txBody>
          <a:bodyPr/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  вариант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643439" y="1928802"/>
            <a:ext cx="4500562" cy="4197361"/>
          </a:xfrm>
        </p:spPr>
        <p:txBody>
          <a:bodyPr/>
          <a:lstStyle/>
          <a:p>
            <a:pPr>
              <a:buNone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Zn(OH)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Zn(NO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+ 2H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+ 2NO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Zn(OH)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Zn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+2NO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Zn(OH)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Zn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+ 2H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Na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+ 2NaNO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000" b="1" i="1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+ 2NO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+ 2Na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SiO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2Na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+ 2NO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</a:p>
          <a:p>
            <a:pPr>
              <a:buNone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SiO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000" b="1" i="1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1928802"/>
            <a:ext cx="39290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en-US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CuO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Cu(NO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285992"/>
            <a:ext cx="47148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+ 2NO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en-US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CuO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Cu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+ 2NO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1" y="2643182"/>
            <a:ext cx="27146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en-US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CuO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Cu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3214686"/>
            <a:ext cx="35004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en-US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NaOH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NaNO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3643314"/>
            <a:ext cx="478631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  <a:p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Na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OH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Na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NO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4071942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OH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H</a:t>
            </a:r>
            <a:r>
              <a:rPr lang="en-US" sz="20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5" descr="3D_professo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3613" y="4786322"/>
            <a:ext cx="3091263" cy="207167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214290"/>
            <a:ext cx="8640960" cy="642942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Характерным свойством азотной кислоты является ее ярко выраженная окислительная способность. Азотная кислота—один из энергичнейших окислителей. Многие неметаллы легко окисляются ею, превращаясь в соответствующие кислоты. Концентрированная (более 60%) азотная кислота восстанавливается при этом  до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3600" b="1" i="1" baseline="-25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а если концентрация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кислоты (15 – 20%), то до </a:t>
            </a:r>
            <a:r>
              <a:rPr lang="en-US" sz="3600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979613" y="1357298"/>
            <a:ext cx="4921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HNO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→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107950" y="1857365"/>
            <a:ext cx="31067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+ 1e → N</a:t>
            </a:r>
            <a:r>
              <a:rPr lang="en-US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 →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2" name="Line 8"/>
          <p:cNvSpPr>
            <a:spLocks noChangeShapeType="1"/>
          </p:cNvSpPr>
          <p:nvPr/>
        </p:nvSpPr>
        <p:spPr bwMode="auto">
          <a:xfrm>
            <a:off x="2000232" y="5214950"/>
            <a:ext cx="0" cy="647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33" name="Line 9"/>
          <p:cNvSpPr>
            <a:spLocks noChangeShapeType="1"/>
          </p:cNvSpPr>
          <p:nvPr/>
        </p:nvSpPr>
        <p:spPr bwMode="auto">
          <a:xfrm>
            <a:off x="2267744" y="1844824"/>
            <a:ext cx="0" cy="647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1714480" y="2928934"/>
            <a:ext cx="3540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4716463" y="2900363"/>
            <a:ext cx="237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20491" name="Text Box 13"/>
          <p:cNvSpPr txBox="1">
            <a:spLocks noChangeArrowheads="1"/>
          </p:cNvSpPr>
          <p:nvPr/>
        </p:nvSpPr>
        <p:spPr bwMode="auto">
          <a:xfrm>
            <a:off x="1763713" y="4653136"/>
            <a:ext cx="49672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P → H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NO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122238" y="5143512"/>
            <a:ext cx="22829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+5</a:t>
            </a:r>
            <a:r>
              <a:rPr lang="en-US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+ 1e →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+4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5e →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b="1" i="1" baseline="30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1476375" y="4286250"/>
            <a:ext cx="237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3708400" y="5500688"/>
            <a:ext cx="237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52242" name="Line 18"/>
          <p:cNvSpPr>
            <a:spLocks noChangeShapeType="1"/>
          </p:cNvSpPr>
          <p:nvPr/>
        </p:nvSpPr>
        <p:spPr bwMode="auto">
          <a:xfrm>
            <a:off x="1979712" y="1844824"/>
            <a:ext cx="0" cy="647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43" name="Line 19"/>
          <p:cNvSpPr>
            <a:spLocks noChangeShapeType="1"/>
          </p:cNvSpPr>
          <p:nvPr/>
        </p:nvSpPr>
        <p:spPr bwMode="auto">
          <a:xfrm>
            <a:off x="1785918" y="5214950"/>
            <a:ext cx="0" cy="647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1763689" y="5301208"/>
            <a:ext cx="2160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dirty="0"/>
          </a:p>
        </p:txBody>
      </p:sp>
      <p:sp>
        <p:nvSpPr>
          <p:cNvPr id="52249" name="Text Box 25"/>
          <p:cNvSpPr txBox="1">
            <a:spLocks noChangeArrowheads="1"/>
          </p:cNvSpPr>
          <p:nvPr/>
        </p:nvSpPr>
        <p:spPr bwMode="auto">
          <a:xfrm>
            <a:off x="1476375" y="5500688"/>
            <a:ext cx="237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20510" name="Text Box 32"/>
          <p:cNvSpPr txBox="1">
            <a:spLocks noChangeArrowheads="1"/>
          </p:cNvSpPr>
          <p:nvPr/>
        </p:nvSpPr>
        <p:spPr bwMode="auto">
          <a:xfrm>
            <a:off x="0" y="908721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Запишем уравнение реакции и расставим коэффициенты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методом электронного баланса.</a:t>
            </a:r>
          </a:p>
        </p:txBody>
      </p:sp>
      <p:sp>
        <p:nvSpPr>
          <p:cNvPr id="52257" name="Text Box 33"/>
          <p:cNvSpPr txBox="1">
            <a:spLocks noChangeArrowheads="1"/>
          </p:cNvSpPr>
          <p:nvPr/>
        </p:nvSpPr>
        <p:spPr bwMode="auto">
          <a:xfrm>
            <a:off x="3071802" y="1857364"/>
            <a:ext cx="58547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800" b="1" i="1" baseline="-25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(за счет</a:t>
            </a:r>
            <a:r>
              <a:rPr lang="en-US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8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окислитель, пр. восстановления</a:t>
            </a:r>
          </a:p>
          <a:p>
            <a:r>
              <a:rPr lang="en-US" sz="18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восстановитель, процесс окисления</a:t>
            </a:r>
          </a:p>
        </p:txBody>
      </p:sp>
      <p:sp>
        <p:nvSpPr>
          <p:cNvPr id="52258" name="Text Box 34"/>
          <p:cNvSpPr txBox="1">
            <a:spLocks noChangeArrowheads="1"/>
          </p:cNvSpPr>
          <p:nvPr/>
        </p:nvSpPr>
        <p:spPr bwMode="auto">
          <a:xfrm>
            <a:off x="3289300" y="5214950"/>
            <a:ext cx="58547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800" b="1" i="1" baseline="-25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(за счет</a:t>
            </a:r>
            <a:r>
              <a:rPr lang="en-US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800" b="1" i="1" baseline="30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окислитель, пр. восстановления</a:t>
            </a:r>
          </a:p>
          <a:p>
            <a:r>
              <a:rPr lang="en-US" sz="18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восстановитель, процесс окисления</a:t>
            </a: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Посмотрим опыт 1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Взаимодействие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азотной кислоты с углеродом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0" y="3105835"/>
            <a:ext cx="9001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Посмотрим опыт 2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Взаимодействие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азотной кислоты с фосфором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0" y="400050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Запишем уравнение реакции и расставим коэффициенты методом электронного баланса.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" name="Picture 5" descr="j033697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5921375"/>
            <a:ext cx="936625" cy="936625"/>
          </a:xfrm>
          <a:prstGeom prst="rect">
            <a:avLst/>
          </a:prstGeom>
          <a:noFill/>
        </p:spPr>
      </p:pic>
      <p:pic>
        <p:nvPicPr>
          <p:cNvPr id="45" name="Picture 5" descr="j033697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936625" cy="936625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1979713" y="1916832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267744" y="1916832"/>
            <a:ext cx="288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267745" y="2204864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835696" y="1412776"/>
            <a:ext cx="288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211960" y="1412776"/>
            <a:ext cx="438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 flipH="1">
            <a:off x="5076054" y="1412776"/>
            <a:ext cx="216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547665" y="5157192"/>
            <a:ext cx="3600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547665" y="5445224"/>
            <a:ext cx="216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979712" y="5157192"/>
            <a:ext cx="504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979713" y="5463808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619672" y="4653136"/>
            <a:ext cx="13681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44008" y="4653136"/>
            <a:ext cx="288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2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52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52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52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52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52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52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52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5400000">
            <a:off x="-33337" y="5857875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20"/>
          <p:cNvSpPr>
            <a:spLocks noChangeArrowheads="1"/>
          </p:cNvSpPr>
          <p:nvPr/>
        </p:nvSpPr>
        <p:spPr bwMode="auto">
          <a:xfrm rot="19975606">
            <a:off x="6978164" y="4790139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8" name="AutoShape 19"/>
          <p:cNvSpPr>
            <a:spLocks noChangeArrowheads="1"/>
          </p:cNvSpPr>
          <p:nvPr/>
        </p:nvSpPr>
        <p:spPr bwMode="auto">
          <a:xfrm rot="19975606">
            <a:off x="1516575" y="2843364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0"/>
                            </p:stCondLst>
                            <p:childTnLst>
                              <p:par>
                                <p:cTn id="6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5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6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00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8500"/>
                            </p:stCondLst>
                            <p:childTnLst>
                              <p:par>
                                <p:cTn id="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2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2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1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2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3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4500"/>
                            </p:stCondLst>
                            <p:childTnLst>
                              <p:par>
                                <p:cTn id="14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6500"/>
                            </p:stCondLst>
                            <p:childTnLst>
                              <p:par>
                                <p:cTn id="1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7500"/>
                            </p:stCondLst>
                            <p:childTnLst>
                              <p:par>
                                <p:cTn id="1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8500"/>
                            </p:stCondLst>
                            <p:childTnLst>
                              <p:par>
                                <p:cTn id="1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1000"/>
                            </p:stCondLst>
                            <p:childTnLst>
                              <p:par>
                                <p:cTn id="1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620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62500"/>
                            </p:stCondLst>
                            <p:childTnLst>
                              <p:par>
                                <p:cTn id="1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  <p:bldP spid="9227" grpId="0" animBg="1"/>
      <p:bldP spid="9227" grpId="1" animBg="1"/>
      <p:bldP spid="9227" grpId="2" animBg="1"/>
      <p:bldP spid="9231" grpId="0" animBg="1"/>
      <p:bldP spid="9231" grpId="1" animBg="1"/>
      <p:bldP spid="9233" grpId="0" animBg="1"/>
      <p:bldP spid="9233" grpId="1" animBg="1"/>
      <p:bldP spid="9234" grpId="0" animBg="1"/>
      <p:bldP spid="9234" grpId="1" animBg="1"/>
      <p:bldP spid="9235" grpId="0" animBg="1"/>
      <p:bldP spid="9235" grpId="1" animBg="1"/>
      <p:bldP spid="9236" grpId="0" animBg="1"/>
      <p:bldP spid="923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>
            <a:normAutofit fontScale="62500" lnSpcReduction="20000"/>
          </a:bodyPr>
          <a:lstStyle/>
          <a:p>
            <a:pPr algn="just">
              <a:defRPr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Азотная кислота взаимодействует почти со всеми </a:t>
            </a:r>
            <a:r>
              <a:rPr lang="ru-RU" sz="40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металлами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 том числе  стоящими в ряду активности после Н.</a:t>
            </a:r>
          </a:p>
          <a:p>
            <a:pPr algn="just">
              <a:defRPr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Глубина восстановления азота в таких реакциях зависит от концентрации кислоты, от активности металла, от температуры. Понижение температуры способствует более глубокому восстановлению азота. </a:t>
            </a:r>
            <a:r>
              <a:rPr lang="ru-RU" sz="40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Водород в реакциях кислоты с металлами не выделяется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потому, что азотная кислота проявляет свои окислительные свойства не за счет Н</a:t>
            </a:r>
            <a:r>
              <a:rPr lang="ru-RU" sz="4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 за счет N</a:t>
            </a:r>
            <a:r>
              <a:rPr lang="ru-RU" sz="4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b="1" i="1" spc="-2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defRPr/>
            </a:pPr>
            <a:r>
              <a:rPr lang="ru-RU" sz="4000" b="1" i="1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Концентрированная холодная азотная кислота пассивирует </a:t>
            </a:r>
            <a:r>
              <a:rPr lang="ru-RU" sz="4000" b="1" i="1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металлы</a:t>
            </a:r>
            <a:r>
              <a:rPr lang="ru-RU" sz="4000" b="1" i="1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  <a:defRPr/>
            </a:pPr>
            <a:r>
              <a:rPr lang="ru-RU" sz="4000" b="1" i="1" spc="-2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000" b="1" i="1" u="sng" spc="-2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Al, Fe, Be, Cr, Ni, </a:t>
            </a:r>
            <a:r>
              <a:rPr lang="en-US" sz="4000" b="1" i="1" u="sng" spc="-20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en-US" sz="4000" b="1" i="1" u="sng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другие (за счет образования плотной оксидной пленки). При нагревании и при разбавлении азотной кислоты данные металлы в ней растворяются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1" name="Rectangle 27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229600" cy="100010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</a:t>
            </a:r>
          </a:p>
        </p:txBody>
      </p:sp>
      <p:graphicFrame>
        <p:nvGraphicFramePr>
          <p:cNvPr id="16719" name="Group 335"/>
          <p:cNvGraphicFramePr>
            <a:graphicFrameLocks noGrp="1"/>
          </p:cNvGraphicFramePr>
          <p:nvPr>
            <p:ph type="tbl" idx="1"/>
          </p:nvPr>
        </p:nvGraphicFramePr>
        <p:xfrm>
          <a:off x="179511" y="692696"/>
          <a:ext cx="8856983" cy="4464496"/>
        </p:xfrm>
        <a:graphic>
          <a:graphicData uri="http://schemas.openxmlformats.org/drawingml/2006/table">
            <a:tbl>
              <a:tblPr/>
              <a:tblGrid>
                <a:gridCol w="864097"/>
                <a:gridCol w="1008112"/>
                <a:gridCol w="1152128"/>
                <a:gridCol w="864096"/>
                <a:gridCol w="1008112"/>
                <a:gridCol w="936104"/>
                <a:gridCol w="792088"/>
                <a:gridCol w="936104"/>
                <a:gridCol w="1296142"/>
              </a:tblGrid>
              <a:tr h="1743381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Активные металлы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…….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Zn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Металлы средней активности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………..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Sn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Металлы малоактивные и неактивные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Pb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…...........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Ag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Благородные металлы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Au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Pt  Os 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Ir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8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Конц</a:t>
                      </a:r>
                      <a:endParaRPr kumimoji="0" lang="ru-RU" sz="18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HNO</a:t>
                      </a:r>
                      <a:r>
                        <a:rPr kumimoji="0" lang="en-US" sz="18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очень раз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Конц</a:t>
                      </a:r>
                      <a:endParaRPr kumimoji="0" lang="ru-RU" sz="18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очень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HNO</a:t>
                      </a:r>
                      <a:r>
                        <a:rPr kumimoji="0" lang="en-US" sz="18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Конц</a:t>
                      </a:r>
                      <a:endParaRPr kumimoji="0" lang="ru-RU" sz="18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HNO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Раств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. только в царской водке-смеси 3об.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HCl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 1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. HNO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2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r>
                        <a:rPr kumimoji="0" lang="en-US" sz="18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O 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или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N</a:t>
                      </a: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r>
                        <a:rPr kumimoji="0" lang="en-U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NH3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NH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реагируют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NO,N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ONH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O,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NH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721" name="Text Box 337"/>
          <p:cNvSpPr txBox="1">
            <a:spLocks noChangeArrowheads="1"/>
          </p:cNvSpPr>
          <p:nvPr/>
        </p:nvSpPr>
        <p:spPr bwMode="auto">
          <a:xfrm>
            <a:off x="34925" y="5402263"/>
            <a:ext cx="889479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концентрированная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HNO3 &gt;60%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разбавленная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= 30-60%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spcBef>
                <a:spcPct val="50000"/>
              </a:spcBef>
            </a:pP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разбавленная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&lt;  30% </a:t>
            </a:r>
          </a:p>
        </p:txBody>
      </p:sp>
      <p:sp>
        <p:nvSpPr>
          <p:cNvPr id="28714" name="Прямоугольник 6"/>
          <p:cNvSpPr>
            <a:spLocks noChangeArrowheads="1"/>
          </p:cNvSpPr>
          <p:nvPr/>
        </p:nvSpPr>
        <p:spPr bwMode="auto">
          <a:xfrm>
            <a:off x="4448175" y="3244850"/>
            <a:ext cx="2476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8715" name="Прямоугольник 7"/>
          <p:cNvSpPr>
            <a:spLocks noChangeArrowheads="1"/>
          </p:cNvSpPr>
          <p:nvPr/>
        </p:nvSpPr>
        <p:spPr bwMode="auto">
          <a:xfrm>
            <a:off x="1873250" y="285750"/>
            <a:ext cx="44357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Взаимодействие с металлами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5402</TotalTime>
  <Words>949</Words>
  <Application>Microsoft Office PowerPoint</Application>
  <PresentationFormat>Экран (4:3)</PresentationFormat>
  <Paragraphs>209</Paragraphs>
  <Slides>16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Окислительные свойства азотной кислоты</vt:lpstr>
      <vt:lpstr>Слайд 2</vt:lpstr>
      <vt:lpstr>Составьте уравнения реакций азотной кислоты: </vt:lpstr>
      <vt:lpstr>Взаимопроверка</vt:lpstr>
      <vt:lpstr>Характерным свойством азотной кислоты является ее ярко выраженная окислительная способность. Азотная кислота—один из энергичнейших окислителей. Многие неметаллы легко окисляются ею, превращаясь в соответствующие кислоты. Концентрированная (более 60%) азотная кислота восстанавливается при этом  до NO2 , а если концентрация кислоты (15 – 20%), то до NO. </vt:lpstr>
      <vt:lpstr>Слайд 6</vt:lpstr>
      <vt:lpstr>Слайд 7</vt:lpstr>
      <vt:lpstr> </vt:lpstr>
      <vt:lpstr> </vt:lpstr>
      <vt:lpstr>Слайд 10</vt:lpstr>
      <vt:lpstr>Слайд 11</vt:lpstr>
      <vt:lpstr> </vt:lpstr>
      <vt:lpstr> </vt:lpstr>
      <vt:lpstr> </vt:lpstr>
      <vt:lpstr>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Углерод</dc:title>
  <dc:creator>Александр</dc:creator>
  <cp:lastModifiedBy>Admin</cp:lastModifiedBy>
  <cp:revision>316</cp:revision>
  <dcterms:created xsi:type="dcterms:W3CDTF">2011-02-06T14:02:45Z</dcterms:created>
  <dcterms:modified xsi:type="dcterms:W3CDTF">2014-10-28T13:11:37Z</dcterms:modified>
</cp:coreProperties>
</file>