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70" r:id="rId13"/>
    <p:sldId id="271" r:id="rId14"/>
    <p:sldId id="267" r:id="rId15"/>
    <p:sldId id="265" r:id="rId16"/>
    <p:sldId id="268" r:id="rId17"/>
  </p:sldIdLst>
  <p:sldSz cx="14630400" cy="8229600"/>
  <p:notesSz cx="8229600" cy="14630400"/>
  <p:embeddedFontLst>
    <p:embeddedFont>
      <p:font typeface="Arimo" panose="020B0604020202020204" charset="0"/>
      <p:regular r:id="rId19"/>
    </p:embeddedFont>
    <p:embeddedFont>
      <p:font typeface="Arial Black" panose="020B0A04020102020204" pitchFamily="34" charset="0"/>
      <p:bold r:id="rId20"/>
    </p:embeddedFont>
    <p:embeddedFont>
      <p:font typeface="Outfit Extra Bold" panose="020B0604020202020204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2" d="100"/>
          <a:sy n="52" d="100"/>
        </p:scale>
        <p:origin x="114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331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0" y="335440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Семья и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рак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: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сновы</a:t>
            </a:r>
            <a:r>
              <a:rPr lang="en-US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равовые</a:t>
            </a:r>
            <a:r>
              <a:rPr lang="en-US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а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спекты</a:t>
            </a:r>
            <a:endParaRPr lang="en-US" sz="4450" dirty="0"/>
          </a:p>
        </p:txBody>
      </p:sp>
      <p:sp>
        <p:nvSpPr>
          <p:cNvPr id="6" name="Text 3"/>
          <p:cNvSpPr/>
          <p:nvPr/>
        </p:nvSpPr>
        <p:spPr>
          <a:xfrm>
            <a:off x="2437657" y="6635059"/>
            <a:ext cx="4600068" cy="9635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endParaRPr lang="ru-RU" sz="1600" dirty="0" smtClean="0">
              <a:solidFill>
                <a:srgbClr val="3C3838"/>
              </a:solidFill>
              <a:latin typeface="Arimo Medium" pitchFamily="34" charset="0"/>
              <a:ea typeface="Arimo Medium" pitchFamily="34" charset="-122"/>
              <a:cs typeface="Arimo Medium" pitchFamily="34" charset="-120"/>
            </a:endParaRPr>
          </a:p>
          <a:p>
            <a:pPr marL="0" indent="0" algn="ctr">
              <a:lnSpc>
                <a:spcPts val="750"/>
              </a:lnSpc>
              <a:buNone/>
            </a:pPr>
            <a:r>
              <a:rPr lang="ru-RU" sz="1600" b="1" dirty="0" smtClean="0">
                <a:solidFill>
                  <a:srgbClr val="3C3838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Белоусова Анастасия Максимовна</a:t>
            </a:r>
          </a:p>
          <a:p>
            <a:pPr marL="0" indent="0" algn="ctr">
              <a:lnSpc>
                <a:spcPts val="750"/>
              </a:lnSpc>
              <a:buNone/>
            </a:pPr>
            <a:endParaRPr lang="ru-RU" sz="1600" b="1" dirty="0">
              <a:solidFill>
                <a:srgbClr val="3C3838"/>
              </a:solidFill>
              <a:latin typeface="Arimo Medium" pitchFamily="34" charset="0"/>
              <a:ea typeface="Arimo Medium" pitchFamily="34" charset="-122"/>
              <a:cs typeface="Arimo Medium" pitchFamily="34" charset="-120"/>
            </a:endParaRPr>
          </a:p>
          <a:p>
            <a:pPr marL="0" indent="0" algn="ctr">
              <a:lnSpc>
                <a:spcPts val="750"/>
              </a:lnSpc>
              <a:buNone/>
            </a:pPr>
            <a:endParaRPr lang="ru-RU" sz="1600" b="1" dirty="0" smtClean="0">
              <a:solidFill>
                <a:srgbClr val="3C3838"/>
              </a:solidFill>
              <a:latin typeface="Arimo Medium" pitchFamily="34" charset="0"/>
              <a:ea typeface="Arimo Medium" pitchFamily="34" charset="-122"/>
              <a:cs typeface="Arimo Medium" pitchFamily="34" charset="-120"/>
            </a:endParaRPr>
          </a:p>
          <a:p>
            <a:pPr marL="0" indent="0" algn="ctr">
              <a:lnSpc>
                <a:spcPts val="750"/>
              </a:lnSpc>
              <a:buNone/>
            </a:pPr>
            <a:r>
              <a:rPr lang="ru-RU" sz="1600" b="1" dirty="0">
                <a:solidFill>
                  <a:srgbClr val="3C3838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п</a:t>
            </a:r>
            <a:r>
              <a:rPr lang="ru-RU" sz="1600" b="1" dirty="0" smtClean="0">
                <a:solidFill>
                  <a:srgbClr val="3C3838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реподаватель КГБПОУ «Таймырский колледж»</a:t>
            </a:r>
          </a:p>
          <a:p>
            <a:pPr marL="0" indent="0" algn="ctr">
              <a:lnSpc>
                <a:spcPts val="750"/>
              </a:lnSpc>
              <a:buNone/>
            </a:pPr>
            <a:r>
              <a:rPr lang="ru-RU" sz="1600" b="1" dirty="0" smtClean="0">
                <a:solidFill>
                  <a:srgbClr val="3C3838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 </a:t>
            </a:r>
            <a:endParaRPr lang="en-US" sz="16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" t="1712" r="72075" b="4584"/>
          <a:stretch/>
        </p:blipFill>
        <p:spPr>
          <a:xfrm>
            <a:off x="285135" y="235974"/>
            <a:ext cx="1268362" cy="1248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6" r="15433"/>
          <a:stretch/>
        </p:blipFill>
        <p:spPr>
          <a:xfrm>
            <a:off x="7208874" y="860323"/>
            <a:ext cx="7102549" cy="6498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7500" b="16468"/>
          <a:stretch/>
        </p:blipFill>
        <p:spPr>
          <a:xfrm>
            <a:off x="563525" y="1244009"/>
            <a:ext cx="13151520" cy="56246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04167" y="1870485"/>
            <a:ext cx="3668233" cy="2968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508205" y="1870485"/>
            <a:ext cx="3264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 Black" panose="020B0A04020102020204" pitchFamily="34" charset="0"/>
              </a:rPr>
              <a:t>Анастасия Максимовна!</a:t>
            </a:r>
            <a:endParaRPr lang="ru-RU" sz="1600" b="1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224" y="148188"/>
            <a:ext cx="9133367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Платформа</a:t>
            </a:r>
            <a:r>
              <a:rPr lang="ru-RU" dirty="0" smtClean="0"/>
              <a:t> </a:t>
            </a: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Joyteka</a:t>
            </a:r>
            <a:endParaRPr lang="en-US" sz="4450" b="1" dirty="0">
              <a:solidFill>
                <a:srgbClr val="231971"/>
              </a:solidFill>
              <a:latin typeface="Outfit Extra Bold" pitchFamily="34" charset="0"/>
              <a:ea typeface="Outfit Extra Bold" pitchFamily="34" charset="-122"/>
              <a:cs typeface="Outfit Extra Bold" pitchFamily="34" charset="-120"/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011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killbox.ru/upload/setka_images/05360406072024_6e6f60a69db29c48523f2a3e6bd62a48fff8e89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25" y="3063026"/>
            <a:ext cx="9035718" cy="50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7322" y="3063026"/>
            <a:ext cx="44656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Студент (ученик) кликает по элементам на экране, чтобы получать задания. Некоторые из них скрываются за несложными последовательностями шагов — условно, нужно достать из кармана лабораторного халата листок с кодом, с его помощью открыть сейф и получить вопрос.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3954" y="701749"/>
            <a:ext cx="9728791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Правила</a:t>
            </a:r>
            <a:r>
              <a:rPr lang="ru-RU" dirty="0" smtClean="0"/>
              <a:t> </a:t>
            </a:r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работы с платформой</a:t>
            </a:r>
          </a:p>
        </p:txBody>
      </p:sp>
    </p:spTree>
    <p:extLst>
      <p:ext uri="{BB962C8B-B14F-4D97-AF65-F5344CB8AC3E}">
        <p14:creationId xmlns:p14="http://schemas.microsoft.com/office/powerpoint/2010/main" val="2695133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3954" y="313181"/>
            <a:ext cx="9728791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Правила</a:t>
            </a:r>
            <a:r>
              <a:rPr lang="ru-RU" dirty="0" smtClean="0"/>
              <a:t> </a:t>
            </a:r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работы с платформой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t="6388"/>
          <a:stretch/>
        </p:blipFill>
        <p:spPr>
          <a:xfrm>
            <a:off x="1026367" y="1791478"/>
            <a:ext cx="12503021" cy="628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00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3954" y="313181"/>
            <a:ext cx="9728791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Правила</a:t>
            </a:r>
            <a:r>
              <a:rPr lang="ru-RU" dirty="0" smtClean="0"/>
              <a:t> </a:t>
            </a:r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работы с платформой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6020" t="6717" b="4483"/>
          <a:stretch/>
        </p:blipFill>
        <p:spPr>
          <a:xfrm>
            <a:off x="1380931" y="1268964"/>
            <a:ext cx="11458426" cy="647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53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493" y="467833"/>
            <a:ext cx="5951194" cy="694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43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600" b="5494"/>
          <a:stretch/>
        </p:blipFill>
        <p:spPr>
          <a:xfrm>
            <a:off x="531627" y="808074"/>
            <a:ext cx="13568290" cy="67091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613" y="1945757"/>
            <a:ext cx="3400855" cy="425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01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7805" y="3179137"/>
            <a:ext cx="121636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Спасибо за внимание!</a:t>
            </a:r>
            <a:endParaRPr lang="ru-RU" sz="8800" b="1" dirty="0">
              <a:solidFill>
                <a:srgbClr val="231971"/>
              </a:solidFill>
              <a:latin typeface="Outfit Extra Bold" pitchFamily="34" charset="0"/>
              <a:ea typeface="Outfit Extra Bold" pitchFamily="34" charset="-122"/>
              <a:cs typeface="Outfit Extra Bold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203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5110" y="1119672"/>
            <a:ext cx="537443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2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Цель занятия</a:t>
            </a:r>
            <a:r>
              <a:rPr lang="ru-RU" sz="42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:</a:t>
            </a:r>
          </a:p>
          <a:p>
            <a:pPr algn="just"/>
            <a:endParaRPr lang="ru-RU" sz="2800">
              <a:solidFill>
                <a:schemeClr val="tx1">
                  <a:lumMod val="65000"/>
                  <a:lumOff val="35000"/>
                </a:schemeClr>
              </a:solidFill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  <a:p>
            <a:pPr algn="just"/>
            <a:r>
              <a:rPr lang="ru-RU" sz="280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Формирование представления учащихся о семейных правоотношениях, условиях заключения и расторжения брака, правах и обязанностях супругов согласно действующему законодательству РФ</a:t>
            </a:r>
            <a:r>
              <a:rPr lang="ru-RU" sz="280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. </a:t>
            </a:r>
            <a:endParaRPr lang="ru-RU" sz="2800">
              <a:solidFill>
                <a:schemeClr val="tx1">
                  <a:lumMod val="65000"/>
                  <a:lumOff val="35000"/>
                </a:schemeClr>
              </a:solidFill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42244" y="1119672"/>
            <a:ext cx="608045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2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Задачи </a:t>
            </a:r>
            <a:r>
              <a:rPr lang="ru-RU" sz="42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занятия</a:t>
            </a:r>
            <a:r>
              <a:rPr lang="ru-RU" sz="4200" b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:</a:t>
            </a:r>
          </a:p>
          <a:p>
            <a:pPr algn="just"/>
            <a:endParaRPr lang="ru-RU" sz="4200" b="1">
              <a:solidFill>
                <a:srgbClr val="231971"/>
              </a:solidFill>
              <a:latin typeface="Outfit Extra Bold" pitchFamily="34" charset="0"/>
              <a:ea typeface="Outfit Extra Bold" pitchFamily="34" charset="-122"/>
              <a:cs typeface="Outfit Extra Bold" pitchFamily="34" charset="-120"/>
            </a:endParaRPr>
          </a:p>
          <a:p>
            <a:pPr algn="just"/>
            <a:r>
              <a:rPr lang="ru-RU" sz="280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1. Изучение понятий "семья" и "брак" в контексте семейного права.</a:t>
            </a:r>
          </a:p>
          <a:p>
            <a:pPr algn="just"/>
            <a:r>
              <a:rPr lang="ru-RU" sz="280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2. Рассмотрение условий заключения и расторжения брака.</a:t>
            </a:r>
          </a:p>
          <a:p>
            <a:pPr algn="just"/>
            <a:r>
              <a:rPr lang="ru-RU" sz="280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3. Ознакомление с основными правами и обязанностями супругов.</a:t>
            </a:r>
          </a:p>
          <a:p>
            <a:pPr algn="just"/>
            <a:r>
              <a:rPr lang="ru-RU" sz="280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4. Развитие умения анализировать правовые нормы и применять их к жизненным ситуациям.</a:t>
            </a:r>
          </a:p>
        </p:txBody>
      </p:sp>
    </p:spTree>
    <p:extLst>
      <p:ext uri="{BB962C8B-B14F-4D97-AF65-F5344CB8AC3E}">
        <p14:creationId xmlns:p14="http://schemas.microsoft.com/office/powerpoint/2010/main" val="1556363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18770" y="500212"/>
            <a:ext cx="695289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Понятие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емьи</a:t>
            </a:r>
            <a:r>
              <a:rPr lang="en-US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рака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0119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Семья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2781957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Союз лиц, связанных личными неимущественными и имущественными правами и обязанностями, вытекающими из брака, родства, усыновления или иной формы принятия детей на воспитание.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599521" y="20119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Брак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599521" y="2781957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Юридически оформленный, свободный, добровольный союз мужчины и женщины, направленный на создание семьи и порождающий для супругов взаимные права и обязанности.</a:t>
            </a:r>
            <a:endParaRPr lang="en-US" sz="175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90" y="4741838"/>
            <a:ext cx="4809568" cy="3269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521" y="4741838"/>
            <a:ext cx="5956296" cy="3269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 0"/>
          <p:cNvSpPr/>
          <p:nvPr/>
        </p:nvSpPr>
        <p:spPr>
          <a:xfrm>
            <a:off x="751403" y="757118"/>
            <a:ext cx="7641193" cy="13418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250"/>
              </a:lnSpc>
              <a:buNone/>
            </a:pPr>
            <a:r>
              <a:rPr lang="en-US" sz="420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Условия</a:t>
            </a:r>
            <a:r>
              <a:rPr lang="en-US" sz="4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20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</a:t>
            </a:r>
            <a:r>
              <a:rPr lang="en-US" sz="420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аключения</a:t>
            </a:r>
            <a:r>
              <a:rPr lang="en-US" sz="420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420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рака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751403" y="2662357"/>
            <a:ext cx="483037" cy="483037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30116" y="2742843"/>
            <a:ext cx="125611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500" dirty="0"/>
          </a:p>
        </p:txBody>
      </p:sp>
      <p:sp>
        <p:nvSpPr>
          <p:cNvPr id="6" name="Text 3"/>
          <p:cNvSpPr/>
          <p:nvPr/>
        </p:nvSpPr>
        <p:spPr>
          <a:xfrm>
            <a:off x="1449110" y="2662357"/>
            <a:ext cx="3015615" cy="10061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Взаимное</a:t>
            </a: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1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д</a:t>
            </a:r>
            <a:r>
              <a:rPr lang="en-US" sz="21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обровольное</a:t>
            </a:r>
            <a:r>
              <a:rPr lang="en-US" sz="21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</a:t>
            </a:r>
            <a:r>
              <a:rPr lang="en-US" sz="21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огласие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1449110" y="3797260"/>
            <a:ext cx="3015615" cy="137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Вступление в брак должно быть осознанным и добровольным, без давления или принуждения.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4679394" y="2662357"/>
            <a:ext cx="483037" cy="483037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28103" y="2742843"/>
            <a:ext cx="185499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7"/>
          <p:cNvSpPr/>
          <p:nvPr/>
        </p:nvSpPr>
        <p:spPr>
          <a:xfrm>
            <a:off x="5377101" y="2662357"/>
            <a:ext cx="3015615" cy="670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Достижение</a:t>
            </a: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1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21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рачного</a:t>
            </a:r>
            <a:r>
              <a:rPr lang="en-US" sz="21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</a:t>
            </a:r>
            <a:r>
              <a:rPr lang="en-US" sz="21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озраста</a:t>
            </a:r>
            <a:endParaRPr lang="en-US" sz="2100" dirty="0"/>
          </a:p>
        </p:txBody>
      </p:sp>
      <p:sp>
        <p:nvSpPr>
          <p:cNvPr id="11" name="Text 8"/>
          <p:cNvSpPr/>
          <p:nvPr/>
        </p:nvSpPr>
        <p:spPr>
          <a:xfrm>
            <a:off x="5377101" y="3461861"/>
            <a:ext cx="3015615" cy="17168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 России брачный возраст установлен в 18 лет, но может быть снижен до 16 лет при наличии уважительных причин.</a:t>
            </a:r>
            <a:endParaRPr lang="en-US" sz="1650" dirty="0"/>
          </a:p>
        </p:txBody>
      </p:sp>
      <p:sp>
        <p:nvSpPr>
          <p:cNvPr id="12" name="Shape 9"/>
          <p:cNvSpPr/>
          <p:nvPr/>
        </p:nvSpPr>
        <p:spPr>
          <a:xfrm>
            <a:off x="751403" y="5634871"/>
            <a:ext cx="483037" cy="483037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01303" y="5715357"/>
            <a:ext cx="183237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500" dirty="0"/>
          </a:p>
        </p:txBody>
      </p:sp>
      <p:sp>
        <p:nvSpPr>
          <p:cNvPr id="14" name="Text 11"/>
          <p:cNvSpPr/>
          <p:nvPr/>
        </p:nvSpPr>
        <p:spPr>
          <a:xfrm>
            <a:off x="1449110" y="5634871"/>
            <a:ext cx="6266736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Отсутствие</a:t>
            </a: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1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</a:t>
            </a:r>
            <a:r>
              <a:rPr lang="en-US" sz="21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репятствующих</a:t>
            </a:r>
            <a:r>
              <a:rPr lang="en-US" sz="21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</a:t>
            </a:r>
            <a:r>
              <a:rPr lang="en-US" sz="21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бстоятельств</a:t>
            </a:r>
            <a:endParaRPr lang="en-US" sz="2100" dirty="0"/>
          </a:p>
        </p:txBody>
      </p:sp>
      <p:sp>
        <p:nvSpPr>
          <p:cNvPr id="15" name="Text 12"/>
          <p:cNvSpPr/>
          <p:nvPr/>
        </p:nvSpPr>
        <p:spPr>
          <a:xfrm>
            <a:off x="1449110" y="6098977"/>
            <a:ext cx="6943487" cy="137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 ним относятся: заключение брака между лицами, одно из которых уже состоит в браке, заключение брака между близкими родственниками, заключение брака с лицом, признанным недееспособным.</a:t>
            </a:r>
            <a:endParaRPr lang="en-US" sz="16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1428869"/>
            <a:ext cx="583084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Формы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тношений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477810"/>
            <a:ext cx="3664863" cy="2410897"/>
          </a:xfrm>
          <a:prstGeom prst="roundRect">
            <a:avLst>
              <a:gd name="adj" fmla="val 395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8224" y="271224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Сожительство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3202662"/>
            <a:ext cx="319599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Совместное проживание мужчины и женщины без официальной регистрации отношений.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467" y="2477810"/>
            <a:ext cx="3664863" cy="2410897"/>
          </a:xfrm>
          <a:prstGeom prst="roundRect">
            <a:avLst>
              <a:gd name="adj" fmla="val 395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19901" y="271224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Гражданский</a:t>
            </a: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2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22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рак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9901" y="3202662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Официальный брак, зарегистрированный в органах ЗАГС.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115520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28224" y="53499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Церковный</a:t>
            </a: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200" b="1" dirty="0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2200" b="1" dirty="0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рак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28224" y="5840373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Обряд венчания, во время которого церковь призывает Господа благословить новую семью.</a:t>
            </a:r>
            <a:endParaRPr lang="en-US" sz="1750" dirty="0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4" r="31408"/>
          <a:stretch/>
        </p:blipFill>
        <p:spPr bwMode="auto">
          <a:xfrm>
            <a:off x="9035389" y="0"/>
            <a:ext cx="5595011" cy="822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26665"/>
            <a:ext cx="582370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Расторжение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рака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128498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5922288"/>
            <a:ext cx="30054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Смерть одного из супругов</a:t>
            </a:r>
            <a:endParaRPr lang="en-US" sz="220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446" y="5128498"/>
            <a:ext cx="566976" cy="566976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4139446" y="5922288"/>
            <a:ext cx="3005614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Пропажа одного из супругов без вести</a:t>
            </a:r>
            <a:endParaRPr lang="en-US" sz="22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5221" y="5128498"/>
            <a:ext cx="566976" cy="566976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7485221" y="5922288"/>
            <a:ext cx="3005614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Признание одного из супругов недееспособным</a:t>
            </a:r>
            <a:endParaRPr lang="en-US" sz="2200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0997" y="5128498"/>
            <a:ext cx="566976" cy="566976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0830997" y="5922288"/>
            <a:ext cx="3005614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Осуждение одного из супругов на срок более трёх лет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170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0690" y="3314700"/>
            <a:ext cx="7907774" cy="679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300"/>
              </a:lnSpc>
              <a:buNone/>
            </a:pPr>
            <a:r>
              <a:rPr lang="en-US" sz="42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Развод в </a:t>
            </a:r>
            <a:r>
              <a:rPr lang="ru-RU" sz="42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</a:t>
            </a:r>
            <a:r>
              <a:rPr lang="en-US" sz="42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удебном</a:t>
            </a:r>
            <a:r>
              <a:rPr lang="en-US" sz="42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2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</a:t>
            </a:r>
            <a:r>
              <a:rPr lang="en-US" sz="42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орядке</a:t>
            </a:r>
            <a:endParaRPr lang="en-US" sz="4250" dirty="0"/>
          </a:p>
        </p:txBody>
      </p:sp>
      <p:sp>
        <p:nvSpPr>
          <p:cNvPr id="4" name="Shape 1"/>
          <p:cNvSpPr/>
          <p:nvPr/>
        </p:nvSpPr>
        <p:spPr>
          <a:xfrm>
            <a:off x="760690" y="5977176"/>
            <a:ext cx="13109019" cy="30480"/>
          </a:xfrm>
          <a:prstGeom prst="roundRect">
            <a:avLst>
              <a:gd name="adj" fmla="val 299523"/>
            </a:avLst>
          </a:prstGeom>
          <a:solidFill>
            <a:srgbClr val="BDB8DF"/>
          </a:solidFill>
          <a:ln/>
        </p:spPr>
      </p:sp>
      <p:sp>
        <p:nvSpPr>
          <p:cNvPr id="5" name="Shape 2"/>
          <p:cNvSpPr/>
          <p:nvPr/>
        </p:nvSpPr>
        <p:spPr>
          <a:xfrm>
            <a:off x="3968234" y="5216545"/>
            <a:ext cx="30480" cy="760690"/>
          </a:xfrm>
          <a:prstGeom prst="roundRect">
            <a:avLst>
              <a:gd name="adj" fmla="val 299523"/>
            </a:avLst>
          </a:prstGeom>
          <a:solidFill>
            <a:srgbClr val="BDB8DF"/>
          </a:solidFill>
          <a:ln/>
        </p:spPr>
      </p:sp>
      <p:sp>
        <p:nvSpPr>
          <p:cNvPr id="6" name="Shape 3"/>
          <p:cNvSpPr/>
          <p:nvPr/>
        </p:nvSpPr>
        <p:spPr>
          <a:xfrm>
            <a:off x="3739039" y="5732681"/>
            <a:ext cx="488990" cy="48899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3919895" y="5814120"/>
            <a:ext cx="127159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550" dirty="0"/>
          </a:p>
        </p:txBody>
      </p:sp>
      <p:sp>
        <p:nvSpPr>
          <p:cNvPr id="8" name="Text 5"/>
          <p:cNvSpPr/>
          <p:nvPr/>
        </p:nvSpPr>
        <p:spPr>
          <a:xfrm>
            <a:off x="977979" y="4319945"/>
            <a:ext cx="6011228" cy="679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Наличие общих несовершеннолетних детей</a:t>
            </a:r>
            <a:endParaRPr lang="en-US" sz="2100" dirty="0"/>
          </a:p>
        </p:txBody>
      </p:sp>
      <p:sp>
        <p:nvSpPr>
          <p:cNvPr id="9" name="Shape 6"/>
          <p:cNvSpPr/>
          <p:nvPr/>
        </p:nvSpPr>
        <p:spPr>
          <a:xfrm>
            <a:off x="7299722" y="5977116"/>
            <a:ext cx="30480" cy="760690"/>
          </a:xfrm>
          <a:prstGeom prst="roundRect">
            <a:avLst>
              <a:gd name="adj" fmla="val 299523"/>
            </a:avLst>
          </a:prstGeom>
          <a:solidFill>
            <a:srgbClr val="BDB8DF"/>
          </a:solidFill>
          <a:ln/>
        </p:spPr>
      </p:sp>
      <p:sp>
        <p:nvSpPr>
          <p:cNvPr id="10" name="Shape 7"/>
          <p:cNvSpPr/>
          <p:nvPr/>
        </p:nvSpPr>
        <p:spPr>
          <a:xfrm>
            <a:off x="7070527" y="5732681"/>
            <a:ext cx="488990" cy="48899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221141" y="5814120"/>
            <a:ext cx="187762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550" dirty="0"/>
          </a:p>
        </p:txBody>
      </p:sp>
      <p:sp>
        <p:nvSpPr>
          <p:cNvPr id="12" name="Text 9"/>
          <p:cNvSpPr/>
          <p:nvPr/>
        </p:nvSpPr>
        <p:spPr>
          <a:xfrm>
            <a:off x="4309467" y="6955274"/>
            <a:ext cx="6011347" cy="679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Уклонение одной из сторон от процедуры развода в органах ЗАГС</a:t>
            </a:r>
            <a:endParaRPr lang="en-US" sz="2100" dirty="0"/>
          </a:p>
        </p:txBody>
      </p:sp>
      <p:sp>
        <p:nvSpPr>
          <p:cNvPr id="13" name="Shape 10"/>
          <p:cNvSpPr/>
          <p:nvPr/>
        </p:nvSpPr>
        <p:spPr>
          <a:xfrm>
            <a:off x="10631329" y="5216545"/>
            <a:ext cx="30480" cy="760690"/>
          </a:xfrm>
          <a:prstGeom prst="roundRect">
            <a:avLst>
              <a:gd name="adj" fmla="val 299523"/>
            </a:avLst>
          </a:prstGeom>
          <a:solidFill>
            <a:srgbClr val="BDB8DF"/>
          </a:solidFill>
          <a:ln/>
        </p:spPr>
      </p:sp>
      <p:sp>
        <p:nvSpPr>
          <p:cNvPr id="14" name="Shape 11"/>
          <p:cNvSpPr/>
          <p:nvPr/>
        </p:nvSpPr>
        <p:spPr>
          <a:xfrm>
            <a:off x="10402133" y="5732681"/>
            <a:ext cx="488990" cy="48899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553819" y="5814120"/>
            <a:ext cx="185499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550" dirty="0"/>
          </a:p>
        </p:txBody>
      </p:sp>
      <p:sp>
        <p:nvSpPr>
          <p:cNvPr id="16" name="Text 13"/>
          <p:cNvSpPr/>
          <p:nvPr/>
        </p:nvSpPr>
        <p:spPr>
          <a:xfrm>
            <a:off x="7917656" y="4659511"/>
            <a:ext cx="5458182" cy="339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Несогласие одной из сторон на развод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2395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Брачный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д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оговор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430" y="2286357"/>
            <a:ext cx="1614011" cy="116228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99071" y="2780943"/>
            <a:ext cx="11060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088255" y="2690336"/>
            <a:ext cx="727114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Права и обязанности по взаимному содержанию</a:t>
            </a:r>
            <a:endParaRPr lang="en-US" sz="2200" dirty="0"/>
          </a:p>
        </p:txBody>
      </p:sp>
      <p:sp>
        <p:nvSpPr>
          <p:cNvPr id="6" name="Shape 3"/>
          <p:cNvSpPr/>
          <p:nvPr/>
        </p:nvSpPr>
        <p:spPr>
          <a:xfrm>
            <a:off x="4918115" y="3461742"/>
            <a:ext cx="8861822" cy="15240"/>
          </a:xfrm>
          <a:prstGeom prst="roundRect">
            <a:avLst>
              <a:gd name="adj" fmla="val 625116"/>
            </a:avLst>
          </a:prstGeom>
          <a:solidFill>
            <a:srgbClr val="BDB8DF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0424" y="3505319"/>
            <a:ext cx="3228022" cy="116228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972758" y="3859649"/>
            <a:ext cx="163235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5895261" y="3909298"/>
            <a:ext cx="563760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Способы участия в доходах друг друга</a:t>
            </a:r>
            <a:endParaRPr lang="en-US" sz="2200" dirty="0"/>
          </a:p>
        </p:txBody>
      </p:sp>
      <p:sp>
        <p:nvSpPr>
          <p:cNvPr id="10" name="Shape 6"/>
          <p:cNvSpPr/>
          <p:nvPr/>
        </p:nvSpPr>
        <p:spPr>
          <a:xfrm>
            <a:off x="5725120" y="4680704"/>
            <a:ext cx="8054816" cy="15240"/>
          </a:xfrm>
          <a:prstGeom prst="roundRect">
            <a:avLst>
              <a:gd name="adj" fmla="val 625116"/>
            </a:avLst>
          </a:prstGeom>
          <a:solidFill>
            <a:srgbClr val="BDB8DF"/>
          </a:solidFill>
          <a:ln/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3418" y="4724281"/>
            <a:ext cx="4842034" cy="1162288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973711" y="5078611"/>
            <a:ext cx="161330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200" dirty="0"/>
          </a:p>
        </p:txBody>
      </p:sp>
      <p:sp>
        <p:nvSpPr>
          <p:cNvPr id="13" name="Text 8"/>
          <p:cNvSpPr/>
          <p:nvPr/>
        </p:nvSpPr>
        <p:spPr>
          <a:xfrm>
            <a:off x="6702266" y="5128260"/>
            <a:ext cx="55577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Способы несения семейных расходов</a:t>
            </a:r>
            <a:endParaRPr lang="en-US" sz="2200" dirty="0"/>
          </a:p>
        </p:txBody>
      </p:sp>
      <p:sp>
        <p:nvSpPr>
          <p:cNvPr id="14" name="Shape 9"/>
          <p:cNvSpPr/>
          <p:nvPr/>
        </p:nvSpPr>
        <p:spPr>
          <a:xfrm>
            <a:off x="6532126" y="5899666"/>
            <a:ext cx="7247811" cy="15240"/>
          </a:xfrm>
          <a:prstGeom prst="roundRect">
            <a:avLst>
              <a:gd name="adj" fmla="val 625116"/>
            </a:avLst>
          </a:prstGeom>
          <a:solidFill>
            <a:srgbClr val="BDB8DF"/>
          </a:solidFill>
          <a:ln/>
        </p:spPr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294" y="5943243"/>
            <a:ext cx="6456164" cy="116228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3967401" y="6297573"/>
            <a:ext cx="173712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4</a:t>
            </a:r>
            <a:endParaRPr lang="en-US" sz="2200" dirty="0"/>
          </a:p>
        </p:txBody>
      </p:sp>
      <p:sp>
        <p:nvSpPr>
          <p:cNvPr id="17" name="Text 11"/>
          <p:cNvSpPr/>
          <p:nvPr/>
        </p:nvSpPr>
        <p:spPr>
          <a:xfrm>
            <a:off x="7509272" y="6170057"/>
            <a:ext cx="6100524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Способы передачи имущества в случае развода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28915" y="207769"/>
            <a:ext cx="943975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Раздел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мущества</a:t>
            </a:r>
            <a:r>
              <a:rPr lang="en-US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при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</a:t>
            </a:r>
            <a:r>
              <a:rPr lang="en-US" sz="44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азводе</a:t>
            </a: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, при котором </a:t>
            </a:r>
          </a:p>
          <a:p>
            <a:pPr algn="ctr">
              <a:lnSpc>
                <a:spcPts val="5550"/>
              </a:lnSpc>
            </a:pPr>
            <a:r>
              <a:rPr lang="ru-RU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вещи будут принадлежать лично одному из</a:t>
            </a:r>
          </a:p>
          <a:p>
            <a:pPr algn="ctr">
              <a:lnSpc>
                <a:spcPts val="5550"/>
              </a:lnSpc>
            </a:pPr>
            <a:r>
              <a:rPr lang="ru-RU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супругов</a:t>
            </a:r>
            <a:endParaRPr lang="en-US" sz="4450" b="1" dirty="0">
              <a:solidFill>
                <a:srgbClr val="231971"/>
              </a:solidFill>
              <a:latin typeface="Outfit Extra Bold" pitchFamily="34" charset="0"/>
              <a:ea typeface="Outfit Extra Bold" pitchFamily="34" charset="-122"/>
              <a:cs typeface="Outfit Extra Bold" pitchFamily="34" charset="-12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93790" y="2555677"/>
            <a:ext cx="1630323" cy="807958"/>
          </a:xfrm>
          <a:prstGeom prst="roundRect">
            <a:avLst>
              <a:gd name="adj" fmla="val 1179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28224" y="2732842"/>
            <a:ext cx="11060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2650927" y="2782491"/>
            <a:ext cx="579536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Имущество, полученное по наследству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2537460" y="3348395"/>
            <a:ext cx="11185803" cy="15240"/>
          </a:xfrm>
          <a:prstGeom prst="roundRect">
            <a:avLst>
              <a:gd name="adj" fmla="val 625116"/>
            </a:avLst>
          </a:prstGeom>
          <a:solidFill>
            <a:srgbClr val="BDB8DF"/>
          </a:solidFill>
          <a:ln/>
        </p:spPr>
      </p:sp>
      <p:sp>
        <p:nvSpPr>
          <p:cNvPr id="7" name="Shape 5"/>
          <p:cNvSpPr/>
          <p:nvPr/>
        </p:nvSpPr>
        <p:spPr>
          <a:xfrm>
            <a:off x="793790" y="3476982"/>
            <a:ext cx="3260646" cy="807958"/>
          </a:xfrm>
          <a:prstGeom prst="roundRect">
            <a:avLst>
              <a:gd name="adj" fmla="val 1179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28224" y="3654147"/>
            <a:ext cx="163235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4281249" y="3703796"/>
            <a:ext cx="517838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Имущество, полученное в подарок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4167783" y="4269700"/>
            <a:ext cx="9555480" cy="15240"/>
          </a:xfrm>
          <a:prstGeom prst="roundRect">
            <a:avLst>
              <a:gd name="adj" fmla="val 625116"/>
            </a:avLst>
          </a:prstGeom>
          <a:solidFill>
            <a:srgbClr val="BDB8DF"/>
          </a:solidFill>
          <a:ln/>
        </p:spPr>
      </p:sp>
      <p:sp>
        <p:nvSpPr>
          <p:cNvPr id="11" name="Shape 9"/>
          <p:cNvSpPr/>
          <p:nvPr/>
        </p:nvSpPr>
        <p:spPr>
          <a:xfrm>
            <a:off x="793790" y="4398288"/>
            <a:ext cx="4890968" cy="1162288"/>
          </a:xfrm>
          <a:prstGeom prst="roundRect">
            <a:avLst>
              <a:gd name="adj" fmla="val 8197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28224" y="4752618"/>
            <a:ext cx="161330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5911572" y="4625102"/>
            <a:ext cx="7698224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Имущество, полученное в результате приватизации</a:t>
            </a:r>
            <a:endParaRPr lang="en-US" sz="2200" dirty="0"/>
          </a:p>
        </p:txBody>
      </p:sp>
      <p:sp>
        <p:nvSpPr>
          <p:cNvPr id="14" name="Shape 12"/>
          <p:cNvSpPr/>
          <p:nvPr/>
        </p:nvSpPr>
        <p:spPr>
          <a:xfrm>
            <a:off x="5798106" y="5545336"/>
            <a:ext cx="7925157" cy="15240"/>
          </a:xfrm>
          <a:prstGeom prst="roundRect">
            <a:avLst>
              <a:gd name="adj" fmla="val 625116"/>
            </a:avLst>
          </a:prstGeom>
          <a:solidFill>
            <a:srgbClr val="BDB8DF"/>
          </a:solidFill>
          <a:ln/>
        </p:spPr>
      </p:sp>
      <p:sp>
        <p:nvSpPr>
          <p:cNvPr id="15" name="Shape 13"/>
          <p:cNvSpPr/>
          <p:nvPr/>
        </p:nvSpPr>
        <p:spPr>
          <a:xfrm>
            <a:off x="793790" y="5673923"/>
            <a:ext cx="6521410" cy="1162288"/>
          </a:xfrm>
          <a:prstGeom prst="roundRect">
            <a:avLst>
              <a:gd name="adj" fmla="val 8197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28224" y="6028253"/>
            <a:ext cx="173712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4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7542014" y="5900738"/>
            <a:ext cx="6067782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Имущество, приобретённое на деньги, полученные до заключения брака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454</Words>
  <Application>Microsoft Office PowerPoint</Application>
  <PresentationFormat>Произвольный</PresentationFormat>
  <Paragraphs>85</Paragraphs>
  <Slides>16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Arimo</vt:lpstr>
      <vt:lpstr>Arial Black</vt:lpstr>
      <vt:lpstr>Arial</vt:lpstr>
      <vt:lpstr>Arimo Medium</vt:lpstr>
      <vt:lpstr>Outfit Extra Bold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7</cp:revision>
  <dcterms:created xsi:type="dcterms:W3CDTF">2025-02-05T06:00:11Z</dcterms:created>
  <dcterms:modified xsi:type="dcterms:W3CDTF">2025-03-03T03:42:38Z</dcterms:modified>
</cp:coreProperties>
</file>