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9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86" r:id="rId13"/>
    <p:sldId id="285" r:id="rId14"/>
    <p:sldId id="284" r:id="rId15"/>
    <p:sldId id="297" r:id="rId16"/>
    <p:sldId id="289" r:id="rId17"/>
    <p:sldId id="291" r:id="rId18"/>
    <p:sldId id="292" r:id="rId19"/>
    <p:sldId id="294" r:id="rId20"/>
    <p:sldId id="296" r:id="rId21"/>
    <p:sldId id="279" r:id="rId22"/>
    <p:sldId id="281" r:id="rId23"/>
    <p:sldId id="282" r:id="rId24"/>
    <p:sldId id="300" r:id="rId25"/>
    <p:sldId id="301" r:id="rId26"/>
    <p:sldId id="299" r:id="rId27"/>
    <p:sldId id="30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66699"/>
    <a:srgbClr val="339966"/>
    <a:srgbClr val="FF9900"/>
    <a:srgbClr val="FF3300"/>
    <a:srgbClr val="993366"/>
    <a:srgbClr val="CC3399"/>
    <a:srgbClr val="FF5050"/>
    <a:srgbClr val="339933"/>
    <a:srgbClr val="009900"/>
    <a:srgbClr val="9966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29" autoAdjust="0"/>
    <p:restoredTop sz="94660"/>
  </p:normalViewPr>
  <p:slideViewPr>
    <p:cSldViewPr>
      <p:cViewPr>
        <p:scale>
          <a:sx n="76" d="100"/>
          <a:sy n="76" d="100"/>
        </p:scale>
        <p:origin x="-324" y="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AC5165-8F40-42A3-A4EF-ACDC753A641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4E8AE-2CA0-444E-84D5-6CD4416FE8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4E8AE-2CA0-444E-84D5-6CD4416FE81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DF0E014-AF33-4FBC-968B-75674FC07062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6C8D8D1C-6553-434F-A346-BCF821EB28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4.xml"/><Relationship Id="rId7" Type="http://schemas.openxmlformats.org/officeDocument/2006/relationships/slide" Target="slide2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11" Type="http://schemas.openxmlformats.org/officeDocument/2006/relationships/slide" Target="slide27.xml"/><Relationship Id="rId5" Type="http://schemas.openxmlformats.org/officeDocument/2006/relationships/slide" Target="slide22.xml"/><Relationship Id="rId10" Type="http://schemas.openxmlformats.org/officeDocument/2006/relationships/slide" Target="slide26.xml"/><Relationship Id="rId4" Type="http://schemas.openxmlformats.org/officeDocument/2006/relationships/slide" Target="slide15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6.png"/><Relationship Id="rId7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27.png"/><Relationship Id="rId7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13.png"/><Relationship Id="rId7" Type="http://schemas.openxmlformats.org/officeDocument/2006/relationships/image" Target="../media/image33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12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/>
              <a:t>II</a:t>
            </a:r>
            <a:r>
              <a:rPr lang="ru-RU" sz="4800" dirty="0" smtClean="0"/>
              <a:t> тур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«</a:t>
            </a:r>
            <a:r>
              <a:rPr lang="ru-RU" sz="4800" dirty="0" smtClean="0"/>
              <a:t>Умник школы</a:t>
            </a:r>
            <a:r>
              <a:rPr lang="ru-RU" sz="4800" dirty="0" smtClean="0"/>
              <a:t>»</a:t>
            </a:r>
            <a:endParaRPr lang="ru-RU" sz="4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4538" y="619333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User\Pictures\student_shooting_straw_hg_cl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1742" y="2474040"/>
            <a:ext cx="4348507" cy="33421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29190" y="1785927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Биология </a:t>
            </a:r>
            <a:r>
              <a:rPr lang="ru-RU" b="1" dirty="0" smtClean="0"/>
              <a:t> Математика</a:t>
            </a:r>
            <a:endParaRPr lang="ru-RU" b="1" dirty="0"/>
          </a:p>
        </p:txBody>
      </p:sp>
    </p:spTree>
    <p:extLst>
      <p:ext uri="{BB962C8B-B14F-4D97-AF65-F5344CB8AC3E}">
        <p14:creationId xmlns="" xmlns:p14="http://schemas.microsoft.com/office/powerpoint/2010/main" val="10385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85725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9.Какая </a:t>
            </a:r>
            <a:r>
              <a:rPr lang="ru-RU" sz="3200" dirty="0">
                <a:solidFill>
                  <a:schemeClr val="bg1"/>
                </a:solidFill>
              </a:rPr>
              <a:t>птица любит семена репейника?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40" y="5943600"/>
            <a:ext cx="6480721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Щегол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89790"/>
            <a:ext cx="6480720" cy="5014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71819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Pictures\504_1eafaa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858119"/>
            <a:ext cx="4032448" cy="49402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10.Какую </a:t>
            </a:r>
            <a:r>
              <a:rPr lang="ru-RU" sz="3200" dirty="0">
                <a:solidFill>
                  <a:schemeClr val="bg1"/>
                </a:solidFill>
              </a:rPr>
              <a:t>траву любят кошки?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437447" y="5943600"/>
            <a:ext cx="403244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Валериану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1934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7398954"/>
              </p:ext>
            </p:extLst>
          </p:nvPr>
        </p:nvGraphicFramePr>
        <p:xfrm>
          <a:off x="173885" y="783505"/>
          <a:ext cx="8823135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1045"/>
                <a:gridCol w="2941045"/>
                <a:gridCol w="2941045"/>
              </a:tblGrid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339966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666699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6633"/>
                    </a:solidFill>
                  </a:tcPr>
                </a:tc>
              </a:tr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993366"/>
                    </a:solidFill>
                  </a:tcPr>
                </a:tc>
              </a:tr>
              <a:tr h="1728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4D4D4D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A5002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73885" y="1316219"/>
            <a:ext cx="26893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2" action="ppaction://hlinksldjump"/>
              </a:rPr>
              <a:t>ВНИМАНИЕ!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07904" y="1311620"/>
            <a:ext cx="1578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3" action="ppaction://hlinksldjump"/>
              </a:rPr>
              <a:t>РЕБУСЫ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09729" y="1311620"/>
            <a:ext cx="2687289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  <a:latin typeface="+mj-lt"/>
                <a:hlinkClick r:id="rId4" action="ppaction://hlinksldjump"/>
              </a:rPr>
              <a:t>А НУ-КА, УГАДАЙ!</a:t>
            </a:r>
            <a:endParaRPr lang="ru-RU" sz="2400" b="1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7018" y="2960294"/>
            <a:ext cx="256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5" action="ppaction://hlinksldjump"/>
              </a:rPr>
              <a:t>ЧИСЛОВЫЕ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5" action="ppaction://hlinksldjump"/>
              </a:rPr>
              <a:t>ПОСТРОЕНИЯ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4933" y="3150106"/>
            <a:ext cx="2570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6" action="ppaction://hlinksldjump"/>
              </a:rPr>
              <a:t>РАЗРЕЗАНИЕ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72200" y="3140968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7" action="ppaction://hlinksldjump"/>
              </a:rPr>
              <a:t>ФИГУРА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250" y="4343130"/>
            <a:ext cx="28803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8" action="ppaction://hlinksldjump"/>
              </a:rPr>
              <a:t>ЗАКОНОМЕР-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j-lt"/>
                <a:hlinkClick r:id="rId8" action="ppaction://hlinksldjump"/>
              </a:rPr>
              <a:t>НОСТЬ</a:t>
            </a:r>
            <a:endParaRPr lang="ru-RU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21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165304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171521" y="4878807"/>
            <a:ext cx="2797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hlinkClick r:id="rId10" action="ppaction://hlinksldjump"/>
              </a:rPr>
              <a:t>РАССУЖДАЛКА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6176" y="4878809"/>
            <a:ext cx="2840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hlinkClick r:id="rId11" action="ppaction://hlinksldjump"/>
              </a:rPr>
              <a:t>ГОЛОВОЛОМКА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284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4502" y="836712"/>
            <a:ext cx="7200800" cy="1944216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61" y="3933056"/>
            <a:ext cx="7218363" cy="1963737"/>
          </a:xfrm>
          <a:prstGeom prst="rect">
            <a:avLst/>
          </a:prstGeom>
          <a:noFill/>
          <a:ln w="9525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974502" y="836712"/>
            <a:ext cx="7200800" cy="1944216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979661" y="3933056"/>
            <a:ext cx="7218363" cy="1963737"/>
          </a:xfrm>
          <a:prstGeom prst="line">
            <a:avLst/>
          </a:prstGeom>
          <a:ln w="1270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Ромб 9"/>
          <p:cNvSpPr/>
          <p:nvPr/>
        </p:nvSpPr>
        <p:spPr>
          <a:xfrm>
            <a:off x="1547664" y="1556792"/>
            <a:ext cx="914400" cy="9144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804248" y="1099046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7036246" y="1327646"/>
            <a:ext cx="457200" cy="457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958780" y="4886373"/>
            <a:ext cx="612131" cy="60121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763688" y="426628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220888" y="4509120"/>
            <a:ext cx="0" cy="405804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004864" y="4712022"/>
            <a:ext cx="457200" cy="11458"/>
          </a:xfrm>
          <a:prstGeom prst="line">
            <a:avLst/>
          </a:prstGeom>
          <a:ln w="28575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563888" y="6292898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0242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3106" y="6125525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6440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2"/>
            <a:ext cx="4499992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2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499992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Pictures\2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6712"/>
            <a:ext cx="446916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2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708" y="3452415"/>
            <a:ext cx="4402460" cy="1905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75856" y="5588573"/>
            <a:ext cx="27863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Косы. Аист. 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Огород. Пальцы.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1266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165304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0_19579_1f5f4f3e_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642" y="2741166"/>
            <a:ext cx="1028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93418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</a:rPr>
              <a:t>ЗАГАДКА 1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268760"/>
            <a:ext cx="396044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ysClr val="windowText" lastClr="000000"/>
                </a:solidFill>
              </a:rPr>
              <a:t>Не куст, а с листочками,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Не рубашка, а сшита,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Не человек, а рассказывает.</a:t>
            </a:r>
            <a:endParaRPr lang="ru-RU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Книга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17410" name="Picture 2" descr="C:\Users\User\Pictures\0_2e827_8a10d89d_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828" y="3122939"/>
            <a:ext cx="2464296" cy="29703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6827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ЗАГАДКА </a:t>
            </a:r>
            <a:r>
              <a:rPr lang="en-US" sz="3600" b="1" dirty="0"/>
              <a:t>2</a:t>
            </a:r>
            <a:endParaRPr lang="ru-RU" sz="3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49349" y="1268760"/>
            <a:ext cx="396044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Новый </a:t>
            </a:r>
            <a:r>
              <a:rPr lang="ru-RU" sz="2400" dirty="0">
                <a:solidFill>
                  <a:sysClr val="windowText" lastClr="000000"/>
                </a:solidFill>
              </a:rPr>
              <a:t>дом несу в руке,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Дверцы дома - на замке.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Тут жильцы бумажные,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Все ужасно важные.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Портфель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5125" name="Picture 5" descr="C:\Users\User\Pictures\briefcase-ico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3405" y="3098118"/>
            <a:ext cx="2952328" cy="2952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5713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</a:rPr>
              <a:t>ЗАГАДКА </a:t>
            </a:r>
            <a:r>
              <a:rPr lang="en-US" sz="3600" b="1" dirty="0" smtClean="0">
                <a:solidFill>
                  <a:prstClr val="white"/>
                </a:solidFill>
              </a:rPr>
              <a:t>3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55776" y="1340768"/>
            <a:ext cx="4104456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Я </a:t>
            </a:r>
            <a:r>
              <a:rPr lang="ru-RU" sz="2400" dirty="0">
                <a:solidFill>
                  <a:sysClr val="windowText" lastClr="000000"/>
                </a:solidFill>
              </a:rPr>
              <a:t>люблю </a:t>
            </a:r>
            <a:r>
              <a:rPr lang="ru-RU" sz="2400" dirty="0" smtClean="0">
                <a:solidFill>
                  <a:sysClr val="windowText" lastClr="000000"/>
                </a:solidFill>
              </a:rPr>
              <a:t>прямоту и </a:t>
            </a:r>
            <a:r>
              <a:rPr lang="ru-RU" sz="2400" dirty="0">
                <a:solidFill>
                  <a:sysClr val="windowText" lastClr="000000"/>
                </a:solidFill>
              </a:rPr>
              <a:t>сама прямая.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Сделать ровную черту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Всем я помогаю.</a:t>
            </a:r>
            <a:endParaRPr lang="ru-RU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Линейка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18434" name="Picture 2" descr="C:\Users\User\Pictures\437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065099"/>
            <a:ext cx="3960440" cy="303221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67916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</a:rPr>
              <a:t>ЗАГАДКА </a:t>
            </a:r>
            <a:r>
              <a:rPr lang="ru-RU" sz="3600" b="1" dirty="0">
                <a:solidFill>
                  <a:prstClr val="white"/>
                </a:solidFill>
              </a:rPr>
              <a:t>4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08653" y="1340768"/>
            <a:ext cx="396044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В </a:t>
            </a:r>
            <a:r>
              <a:rPr lang="ru-RU" sz="2400" dirty="0">
                <a:solidFill>
                  <a:sysClr val="windowText" lastClr="000000"/>
                </a:solidFill>
              </a:rPr>
              <a:t>школьной сумке я сижу,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Как ты учишься, скажу.</a:t>
            </a:r>
            <a:endParaRPr lang="ru-RU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Дневник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6147" name="Picture 3" descr="C:\Users\User\Pictures\m_45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948" y="2798268"/>
            <a:ext cx="3901145" cy="292585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860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</a:rPr>
              <a:t>ЗАГАДКА 5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1760" y="1196752"/>
            <a:ext cx="3960440" cy="1569660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На </a:t>
            </a:r>
            <a:r>
              <a:rPr lang="ru-RU" sz="2400" dirty="0">
                <a:solidFill>
                  <a:sysClr val="windowText" lastClr="000000"/>
                </a:solidFill>
              </a:rPr>
              <a:t>ноге стоит одной,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Крутит-вертит головой,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Нам показывая страны,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Реки, горы, океаны.</a:t>
            </a:r>
            <a:endParaRPr lang="ru-RU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1944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Глобус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19458" name="Picture 2" descr="C:\Users\User\Pictures\0ec61dcebce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860584"/>
            <a:ext cx="2952329" cy="308932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2860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Pictures\252356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16" y="884626"/>
            <a:ext cx="7378130" cy="4920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1.Прилёт </a:t>
            </a:r>
            <a:r>
              <a:rPr lang="ru-RU" sz="3200" dirty="0">
                <a:solidFill>
                  <a:schemeClr val="bg1"/>
                </a:solidFill>
              </a:rPr>
              <a:t>каких птиц означает начало весны?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2935" y="5909219"/>
            <a:ext cx="737813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Грачей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412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404664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prstClr val="white"/>
                </a:solidFill>
              </a:rPr>
              <a:t>ЗАГАДКА </a:t>
            </a:r>
            <a:r>
              <a:rPr lang="ru-RU" sz="3600" b="1" dirty="0">
                <a:solidFill>
                  <a:prstClr val="white"/>
                </a:solidFill>
              </a:rPr>
              <a:t>6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91780" y="1196752"/>
            <a:ext cx="3960440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ysClr val="windowText" lastClr="000000"/>
                </a:solidFill>
              </a:rPr>
              <a:t>Сговорились </a:t>
            </a:r>
            <a:r>
              <a:rPr lang="ru-RU" sz="2400" dirty="0">
                <a:solidFill>
                  <a:sysClr val="windowText" lastClr="000000"/>
                </a:solidFill>
              </a:rPr>
              <a:t>две ноги</a:t>
            </a:r>
          </a:p>
          <a:p>
            <a:r>
              <a:rPr lang="ru-RU" sz="2400" dirty="0">
                <a:solidFill>
                  <a:sysClr val="windowText" lastClr="000000"/>
                </a:solidFill>
              </a:rPr>
              <a:t>Делать дуги и круги.</a:t>
            </a:r>
            <a:endParaRPr lang="ru-RU" sz="240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19872" y="6093296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FFC000"/>
                </a:solidFill>
              </a:rPr>
              <a:t>Циркуль</a:t>
            </a:r>
            <a:endParaRPr lang="ru-RU" sz="2800" u="sng" dirty="0">
              <a:solidFill>
                <a:srgbClr val="FFC000"/>
              </a:solidFill>
            </a:endParaRPr>
          </a:p>
        </p:txBody>
      </p:sp>
      <p:pic>
        <p:nvPicPr>
          <p:cNvPr id="819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125978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 descr="C:\Users\User\Pictures\702223872.jp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9" y="2564904"/>
            <a:ext cx="1117286" cy="2968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4594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3744416" cy="60486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009" y="459507"/>
            <a:ext cx="3760787" cy="6065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1500473" y="523623"/>
            <a:ext cx="1418456" cy="1418431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473" y="4978114"/>
            <a:ext cx="14382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598" y="3492425"/>
            <a:ext cx="14382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012" y="2014386"/>
            <a:ext cx="14382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Левая круглая скобка 3"/>
          <p:cNvSpPr/>
          <p:nvPr/>
        </p:nvSpPr>
        <p:spPr>
          <a:xfrm>
            <a:off x="5940152" y="836712"/>
            <a:ext cx="1440160" cy="91440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Левая круглая скобка 4"/>
          <p:cNvSpPr/>
          <p:nvPr/>
        </p:nvSpPr>
        <p:spPr>
          <a:xfrm>
            <a:off x="6517332" y="692778"/>
            <a:ext cx="648072" cy="1080120"/>
          </a:xfrm>
          <a:prstGeom prst="leftBracket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654" y="3644824"/>
            <a:ext cx="6762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264" y="2166785"/>
            <a:ext cx="6762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6531171" y="980728"/>
            <a:ext cx="648072" cy="0"/>
          </a:xfrm>
          <a:prstGeom prst="line">
            <a:avLst/>
          </a:prstGeom>
          <a:ln w="57150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250" y="2627114"/>
            <a:ext cx="6524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171" y="1499889"/>
            <a:ext cx="6524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171" y="1329729"/>
            <a:ext cx="6524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171" y="1131194"/>
            <a:ext cx="6524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6174" y="2824160"/>
            <a:ext cx="652463" cy="5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единительная линия 9"/>
          <p:cNvCxnSpPr/>
          <p:nvPr/>
        </p:nvCxnSpPr>
        <p:spPr>
          <a:xfrm flipH="1">
            <a:off x="6800401" y="5157192"/>
            <a:ext cx="1" cy="108012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endCxn id="3" idx="0"/>
          </p:cNvCxnSpPr>
          <p:nvPr/>
        </p:nvCxnSpPr>
        <p:spPr>
          <a:xfrm flipV="1">
            <a:off x="2209701" y="523623"/>
            <a:ext cx="0" cy="663134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191196" y="1232838"/>
            <a:ext cx="747551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endCxn id="1032" idx="3"/>
          </p:cNvCxnSpPr>
          <p:nvPr/>
        </p:nvCxnSpPr>
        <p:spPr>
          <a:xfrm>
            <a:off x="2195735" y="2733524"/>
            <a:ext cx="747552" cy="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endCxn id="1032" idx="2"/>
          </p:cNvCxnSpPr>
          <p:nvPr/>
        </p:nvCxnSpPr>
        <p:spPr>
          <a:xfrm>
            <a:off x="2209701" y="2733524"/>
            <a:ext cx="14449" cy="7191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031" idx="2"/>
          </p:cNvCxnSpPr>
          <p:nvPr/>
        </p:nvCxnSpPr>
        <p:spPr>
          <a:xfrm>
            <a:off x="2195736" y="4211561"/>
            <a:ext cx="0" cy="719139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031" idx="3"/>
          </p:cNvCxnSpPr>
          <p:nvPr/>
        </p:nvCxnSpPr>
        <p:spPr>
          <a:xfrm>
            <a:off x="2191196" y="4211562"/>
            <a:ext cx="723677" cy="1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единительная линия 1023"/>
          <p:cNvCxnSpPr>
            <a:endCxn id="1030" idx="0"/>
          </p:cNvCxnSpPr>
          <p:nvPr/>
        </p:nvCxnSpPr>
        <p:spPr>
          <a:xfrm flipH="1" flipV="1">
            <a:off x="2219611" y="4978114"/>
            <a:ext cx="4539" cy="719137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2" name="Прямая со стрелкой 1041"/>
          <p:cNvCxnSpPr>
            <a:endCxn id="1030" idx="1"/>
          </p:cNvCxnSpPr>
          <p:nvPr/>
        </p:nvCxnSpPr>
        <p:spPr>
          <a:xfrm flipH="1">
            <a:off x="1500473" y="5697251"/>
            <a:ext cx="716452" cy="1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7" name="TextBox 1046"/>
          <p:cNvSpPr txBox="1"/>
          <p:nvPr/>
        </p:nvSpPr>
        <p:spPr>
          <a:xfrm>
            <a:off x="4250413" y="5428426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61786" y="0"/>
            <a:ext cx="1847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2290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197867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5" descr="0_19579_1f5f4f3e_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335" y="6107379"/>
            <a:ext cx="1028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5072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8520310"/>
              </p:ext>
            </p:extLst>
          </p:nvPr>
        </p:nvGraphicFramePr>
        <p:xfrm>
          <a:off x="827584" y="904032"/>
          <a:ext cx="7416824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4206"/>
                <a:gridCol w="1854206"/>
                <a:gridCol w="1854206"/>
                <a:gridCol w="1854206"/>
              </a:tblGrid>
              <a:tr h="1188132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D13F"/>
                    </a:solidFill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D1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D13F"/>
                    </a:solidFill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  <a:tr h="1188132"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36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836712"/>
            <a:ext cx="1847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13457" y="1234319"/>
            <a:ext cx="864096" cy="64633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179020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3123958" y="1156553"/>
            <a:ext cx="790108" cy="801864"/>
          </a:xfrm>
          <a:prstGeom prst="ellips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4964207" y="1156553"/>
            <a:ext cx="1060704" cy="801864"/>
          </a:xfrm>
          <a:prstGeom prst="triangle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8" name="Блок-схема: данные 17"/>
          <p:cNvSpPr/>
          <p:nvPr/>
        </p:nvSpPr>
        <p:spPr>
          <a:xfrm>
            <a:off x="6850144" y="1180165"/>
            <a:ext cx="1051698" cy="773740"/>
          </a:xfrm>
          <a:prstGeom prst="flowChartInputOutpu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0198" y="2276871"/>
            <a:ext cx="109061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746" y="3429000"/>
            <a:ext cx="109061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255" y="4581128"/>
            <a:ext cx="1090613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0144" y="2276871"/>
            <a:ext cx="8223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396" y="3491345"/>
            <a:ext cx="8223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824" y="4703471"/>
            <a:ext cx="8223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3325" y="2405063"/>
            <a:ext cx="896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524" y="3564369"/>
            <a:ext cx="896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242" y="4776495"/>
            <a:ext cx="896937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679" y="2343943"/>
            <a:ext cx="10795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992" y="3482037"/>
            <a:ext cx="10795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7702" y="4703471"/>
            <a:ext cx="1079500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637756" y="245921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7680" y="2423208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54044" y="2441357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53557" y="2343943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37756" y="359243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77680" y="3640569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286810" y="357991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43040" y="3579914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40698" y="4782736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4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67875" y="4812789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3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49703" y="4776495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2048" name="TextBox 2047"/>
          <p:cNvSpPr txBox="1"/>
          <p:nvPr/>
        </p:nvSpPr>
        <p:spPr>
          <a:xfrm>
            <a:off x="7123812" y="4763472"/>
            <a:ext cx="415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1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3" name="Picture 5" descr="0_19579_1f5f4f3e_L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603" y="6088532"/>
            <a:ext cx="1028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9962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59971" y="4638675"/>
            <a:ext cx="914400" cy="952500"/>
          </a:xfrm>
          <a:prstGeom prst="rect">
            <a:avLst/>
          </a:prstGeom>
          <a:solidFill>
            <a:srgbClr val="6E97C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418234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724" y="546571"/>
            <a:ext cx="933450" cy="933450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274" y="1484784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84784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1223" y="1484784"/>
            <a:ext cx="933450" cy="933450"/>
          </a:xfrm>
          <a:prstGeom prst="rect">
            <a:avLst/>
          </a:prstGeom>
          <a:solidFill>
            <a:srgbClr val="FFC0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521" y="3705225"/>
            <a:ext cx="933450" cy="933450"/>
          </a:xfrm>
          <a:prstGeom prst="rect">
            <a:avLst/>
          </a:prstGeom>
          <a:solidFill>
            <a:schemeClr val="tx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521" y="4657725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218" y="4657725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768" y="4657725"/>
            <a:ext cx="933450" cy="933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85887" y="2132855"/>
            <a:ext cx="364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96119" y="4791759"/>
            <a:ext cx="5437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2987824" y="1484784"/>
            <a:ext cx="1866900" cy="933450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4854724" y="546571"/>
            <a:ext cx="933450" cy="1871663"/>
          </a:xfrm>
          <a:prstGeom prst="line">
            <a:avLst/>
          </a:prstGeom>
          <a:ln w="381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56768" y="4638675"/>
            <a:ext cx="1869753" cy="933450"/>
          </a:xfrm>
          <a:prstGeom prst="line">
            <a:avLst/>
          </a:pr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626521" y="3705225"/>
            <a:ext cx="933450" cy="1885950"/>
          </a:xfrm>
          <a:prstGeom prst="line">
            <a:avLst/>
          </a:prstGeom>
          <a:ln w="38100">
            <a:solidFill>
              <a:srgbClr val="FFFF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165304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76627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u="sng" dirty="0" smtClean="0"/>
              <a:t>Пословицы разных народов</a:t>
            </a:r>
          </a:p>
          <a:p>
            <a:r>
              <a:rPr lang="ru-RU" sz="2400" dirty="0" smtClean="0"/>
              <a:t>1.Ленивому каждый день праздник. (грузинская.)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2.Руку не протянешь, так и с полки ложку не достанешь.</a:t>
            </a:r>
          </a:p>
          <a:p>
            <a:r>
              <a:rPr lang="ru-RU" sz="2400" dirty="0" smtClean="0"/>
              <a:t> (латышская.)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3.Глупость одной минуты разрушает труд мудрости, потребовавшей три часа. (вьетнамская.) </a:t>
            </a:r>
          </a:p>
          <a:p>
            <a:r>
              <a:rPr lang="ru-RU" sz="2400" dirty="0" smtClean="0"/>
              <a:t>4.Не смейся над старым – сам состаришься. (японская.)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5.Если много таланта, не бойся, что сейчас не везёт. (китайская.)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6.Осталось дело до завтра – считай, что застряло. (армянская.) </a:t>
            </a:r>
            <a:endParaRPr lang="ru-RU" sz="2400" b="1" dirty="0">
              <a:solidFill>
                <a:srgbClr val="FFC000"/>
              </a:solidFill>
            </a:endParaRPr>
          </a:p>
          <a:p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7.Рана, нанесённая мечом, заживёт, а языком – нет. (армянская.)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8.Скорпион своих привычек не меняет. (узбекская.)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9.Много кормчих – корабль разбивается. (китайский.)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10.Мороза бояться – на двор не ходить. (латышская.) </a:t>
            </a:r>
            <a:endParaRPr lang="ru-RU" sz="2400" b="1" dirty="0" smtClean="0">
              <a:solidFill>
                <a:srgbClr val="FFC000"/>
              </a:solidFill>
            </a:endParaRPr>
          </a:p>
          <a:p>
            <a:r>
              <a:rPr lang="ru-RU" sz="2400" dirty="0" smtClean="0"/>
              <a:t>11.Человек с сильными руками поборет одного, человек с сильными знаниями – тысячу. (казахская.) 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2150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165304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308304" y="241292"/>
            <a:ext cx="468052" cy="468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Б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1124744"/>
            <a:ext cx="50405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К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42740" y="1844824"/>
            <a:ext cx="485444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А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72400" y="2132856"/>
            <a:ext cx="432048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И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43708" y="2942297"/>
            <a:ext cx="576064" cy="4278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Ж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604448" y="3645024"/>
            <a:ext cx="36004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Д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41759" y="4360288"/>
            <a:ext cx="478013" cy="5088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Г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60332" y="4662229"/>
            <a:ext cx="432048" cy="5107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В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172400" y="5172982"/>
            <a:ext cx="432048" cy="4162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Е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60332" y="5499039"/>
            <a:ext cx="432048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Л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6231980"/>
            <a:ext cx="432048" cy="508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З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52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0"/>
            <a:ext cx="8928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/>
              <a:t>Русские </a:t>
            </a:r>
            <a:r>
              <a:rPr lang="ru-RU" sz="2400" b="1" u="sng" dirty="0" smtClean="0"/>
              <a:t>пословицы</a:t>
            </a:r>
          </a:p>
          <a:p>
            <a:pPr algn="ctr"/>
            <a:endParaRPr lang="ru-RU" sz="2400" b="1" dirty="0" smtClean="0"/>
          </a:p>
          <a:p>
            <a:r>
              <a:rPr lang="ru-RU" sz="2400" dirty="0" smtClean="0"/>
              <a:t>А) Семь раз отмерь, один раз отрежь.</a:t>
            </a:r>
            <a:endParaRPr lang="ru-RU" sz="2400" dirty="0"/>
          </a:p>
          <a:p>
            <a:r>
              <a:rPr lang="ru-RU" sz="2400" dirty="0" smtClean="0"/>
              <a:t>Б) Лодырь </a:t>
            </a:r>
            <a:r>
              <a:rPr lang="ru-RU" sz="2400" dirty="0"/>
              <a:t>да бездельник – им праздник и в понедельник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В) Горбатого могила исправит.</a:t>
            </a:r>
          </a:p>
          <a:p>
            <a:r>
              <a:rPr lang="ru-RU" sz="2400" dirty="0" smtClean="0"/>
              <a:t>Г) Слово не воробей, вылетит не поймаешь.</a:t>
            </a:r>
          </a:p>
          <a:p>
            <a:r>
              <a:rPr lang="ru-RU" sz="2400" dirty="0" smtClean="0"/>
              <a:t>Д) Сделал дело – гуляй смело.</a:t>
            </a:r>
          </a:p>
          <a:p>
            <a:r>
              <a:rPr lang="ru-RU" sz="2400" dirty="0" smtClean="0"/>
              <a:t>Е) У семи нянек дитя без глаза.</a:t>
            </a:r>
          </a:p>
          <a:p>
            <a:r>
              <a:rPr lang="ru-RU" sz="2400" dirty="0" smtClean="0"/>
              <a:t>Ж) </a:t>
            </a:r>
            <a:r>
              <a:rPr lang="ru-RU" sz="2400" dirty="0"/>
              <a:t>Т</a:t>
            </a:r>
            <a:r>
              <a:rPr lang="ru-RU" sz="2400" dirty="0" smtClean="0"/>
              <a:t>ерпенье и труд – всё перетрут.</a:t>
            </a:r>
          </a:p>
          <a:p>
            <a:r>
              <a:rPr lang="ru-RU" sz="2400" dirty="0" smtClean="0"/>
              <a:t>З) </a:t>
            </a:r>
            <a:r>
              <a:rPr lang="ru-RU" sz="2400" dirty="0"/>
              <a:t>У</a:t>
            </a:r>
            <a:r>
              <a:rPr lang="ru-RU" sz="2400" dirty="0" smtClean="0"/>
              <a:t>ченье – свет, а не ученье – тьма.</a:t>
            </a:r>
          </a:p>
          <a:p>
            <a:r>
              <a:rPr lang="ru-RU" sz="2400" dirty="0" smtClean="0"/>
              <a:t>И) Не рой яму другому – сам в неё попадёшь.</a:t>
            </a:r>
          </a:p>
          <a:p>
            <a:r>
              <a:rPr lang="ru-RU" sz="2400" dirty="0" smtClean="0"/>
              <a:t>К) Без труда не вынешь и рыбку из пруда.</a:t>
            </a:r>
          </a:p>
          <a:p>
            <a:r>
              <a:rPr lang="ru-RU" sz="2400" dirty="0" smtClean="0"/>
              <a:t>Л) Волков бояться – в лес не ходить.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="" xmlns:p14="http://schemas.microsoft.com/office/powerpoint/2010/main" val="27996799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47003"/>
            <a:ext cx="7021474" cy="830997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Набери из пруда 4 л воды, пользуясь для этого </a:t>
            </a:r>
          </a:p>
          <a:p>
            <a:r>
              <a:rPr lang="ru-RU" sz="2400" dirty="0" smtClean="0">
                <a:solidFill>
                  <a:schemeClr val="bg1"/>
                </a:solidFill>
              </a:rPr>
              <a:t>двумя вёдрами на 9 ли на 11 л.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16386" name="Picture 2" descr="C:\Users\User\Pictures\020f31ed566d2d8e292204b1947592f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39552"/>
            <a:ext cx="3456384" cy="34563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642701" y="4030926"/>
            <a:ext cx="5918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9 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31882" y="3176901"/>
            <a:ext cx="7457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11 л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80323654"/>
              </p:ext>
            </p:extLst>
          </p:nvPr>
        </p:nvGraphicFramePr>
        <p:xfrm>
          <a:off x="1475652" y="5229200"/>
          <a:ext cx="6384033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092"/>
                <a:gridCol w="626582"/>
                <a:gridCol w="709337"/>
                <a:gridCol w="709337"/>
                <a:gridCol w="709337"/>
                <a:gridCol w="709337"/>
                <a:gridCol w="709337"/>
                <a:gridCol w="709337"/>
                <a:gridCol w="70933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11 л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9 л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bg1"/>
                          </a:solidFill>
                        </a:rPr>
                        <a:t>0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62534" y="4659079"/>
            <a:ext cx="28396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C000"/>
                </a:solidFill>
              </a:rPr>
              <a:t>Ответ.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16387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93296"/>
            <a:ext cx="10541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0_19579_1f5f4f3e_L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645" y="6276975"/>
            <a:ext cx="1028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70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16632"/>
            <a:ext cx="7848872" cy="830997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ysClr val="windowText" lastClr="000000"/>
                </a:solidFill>
              </a:rPr>
              <a:t>Переложите три спички из двенадцати так, чтобы получилось четыре одинаковых квадрата из трех. </a:t>
            </a:r>
          </a:p>
        </p:txBody>
      </p:sp>
      <p:pic>
        <p:nvPicPr>
          <p:cNvPr id="3074" name="Picture 2" descr="C:\Users\User\Pictures\question_664.jpg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8467" y="977686"/>
            <a:ext cx="3839071" cy="2607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79466" y="3717032"/>
            <a:ext cx="12570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ОТВЕТ.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3075" name="Picture 3" descr="C:\Users\User\Pictures\answer_664.jp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01680"/>
            <a:ext cx="2520280" cy="2520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0_19579_1f5f4f3e_L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654" y="1412776"/>
            <a:ext cx="10287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6093296"/>
            <a:ext cx="1054100" cy="974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85735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2.Родилась </a:t>
            </a:r>
            <a:r>
              <a:rPr lang="ru-RU" sz="3200" dirty="0">
                <a:solidFill>
                  <a:schemeClr val="bg1"/>
                </a:solidFill>
              </a:rPr>
              <a:t>в воде, живёт на земле. Кто это?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5943600"/>
            <a:ext cx="6721997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Лягушка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748772"/>
            <a:ext cx="6721996" cy="5077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5219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4dc1abf787279.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975" y="736117"/>
            <a:ext cx="6624736" cy="49685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343" y="66689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3.Какой </a:t>
            </a:r>
            <a:r>
              <a:rPr lang="ru-RU" sz="3200" dirty="0">
                <a:solidFill>
                  <a:schemeClr val="bg1"/>
                </a:solidFill>
              </a:rPr>
              <a:t>у нас самый маленький зверёк?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06547" y="5805264"/>
            <a:ext cx="662473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Землеройка. 3,5 см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23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i-17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95" y="795852"/>
            <a:ext cx="6679216" cy="50094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4.У </a:t>
            </a:r>
            <a:r>
              <a:rPr lang="ru-RU" sz="3200" dirty="0">
                <a:solidFill>
                  <a:schemeClr val="bg1"/>
                </a:solidFill>
              </a:rPr>
              <a:t>кого самый чуткий нос?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253695" y="5847037"/>
            <a:ext cx="667921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 бабочки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53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6632"/>
            <a:ext cx="9144000" cy="584775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5.Как </a:t>
            </a:r>
            <a:r>
              <a:rPr lang="ru-RU" sz="3200" dirty="0">
                <a:solidFill>
                  <a:schemeClr val="bg1"/>
                </a:solidFill>
              </a:rPr>
              <a:t>называется месяц весенних первоцветов?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23985" y="5805264"/>
            <a:ext cx="529602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Апрель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984" y="836712"/>
            <a:ext cx="5296029" cy="4787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8557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screenshot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276" y="1344739"/>
            <a:ext cx="6052696" cy="45378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10772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6.Какой </a:t>
            </a:r>
            <a:r>
              <a:rPr lang="ru-RU" sz="3200" dirty="0">
                <a:solidFill>
                  <a:schemeClr val="bg1"/>
                </a:solidFill>
              </a:rPr>
              <a:t>гриб носит название лесного хищного зверя?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60276" y="5943600"/>
            <a:ext cx="6052696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Лисичка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4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f856894926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86273"/>
            <a:ext cx="6712689" cy="445478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22595"/>
            <a:ext cx="9144000" cy="10772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7.Какое </a:t>
            </a:r>
            <a:r>
              <a:rPr lang="ru-RU" sz="3200" dirty="0">
                <a:solidFill>
                  <a:schemeClr val="bg1"/>
                </a:solidFill>
              </a:rPr>
              <a:t>животное почти всё время проводит под землёй?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31639" y="5915891"/>
            <a:ext cx="6712689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Крот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137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Pictures\27916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340768"/>
            <a:ext cx="6564718" cy="45296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16632"/>
            <a:ext cx="9144000" cy="1077218"/>
          </a:xfrm>
          <a:prstGeom prst="rect">
            <a:avLst/>
          </a:prstGeom>
          <a:solidFill>
            <a:schemeClr val="tx1">
              <a:lumMod val="9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</a:rPr>
              <a:t>8.В </a:t>
            </a:r>
            <a:r>
              <a:rPr lang="ru-RU" sz="3200" dirty="0">
                <a:solidFill>
                  <a:schemeClr val="bg1"/>
                </a:solidFill>
              </a:rPr>
              <a:t>какие времена года можно наблюдать туман?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403648" y="5943600"/>
            <a:ext cx="6564718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Во все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272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Другая 4">
      <a:dk1>
        <a:srgbClr val="000000"/>
      </a:dk1>
      <a:lt1>
        <a:srgbClr val="FFFFFF"/>
      </a:lt1>
      <a:dk2>
        <a:srgbClr val="007DED"/>
      </a:dk2>
      <a:lt2>
        <a:srgbClr val="FFFFFF"/>
      </a:lt2>
      <a:accent1>
        <a:srgbClr val="0F94FF"/>
      </a:accent1>
      <a:accent2>
        <a:srgbClr val="05EFFF"/>
      </a:accent2>
      <a:accent3>
        <a:srgbClr val="B0C1D6"/>
      </a:accent3>
      <a:accent4>
        <a:srgbClr val="DADADA"/>
      </a:accent4>
      <a:accent5>
        <a:srgbClr val="AAC8FF"/>
      </a:accent5>
      <a:accent6>
        <a:srgbClr val="04D9E7"/>
      </a:accent6>
      <a:hlink>
        <a:srgbClr val="DBFDFF"/>
      </a:hlink>
      <a:folHlink>
        <a:srgbClr val="DBE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1234</TotalTime>
  <Words>572</Words>
  <Application>Microsoft Office PowerPoint</Application>
  <PresentationFormat>Экран (4:3)</PresentationFormat>
  <Paragraphs>150</Paragraphs>
  <Slides>27</Slides>
  <Notes>1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Базовая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 «Счастливый случай»</dc:title>
  <dc:creator>User</dc:creator>
  <cp:lastModifiedBy>Елена</cp:lastModifiedBy>
  <cp:revision>237</cp:revision>
  <dcterms:created xsi:type="dcterms:W3CDTF">2011-07-29T13:44:23Z</dcterms:created>
  <dcterms:modified xsi:type="dcterms:W3CDTF">2014-02-26T03:36:40Z</dcterms:modified>
</cp:coreProperties>
</file>