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0" r:id="rId2"/>
    <p:sldId id="257" r:id="rId3"/>
    <p:sldId id="263" r:id="rId4"/>
    <p:sldId id="264" r:id="rId5"/>
    <p:sldId id="258" r:id="rId6"/>
    <p:sldId id="259" r:id="rId7"/>
    <p:sldId id="260" r:id="rId8"/>
    <p:sldId id="261" r:id="rId9"/>
    <p:sldId id="262" r:id="rId10"/>
    <p:sldId id="265" r:id="rId11"/>
    <p:sldId id="268" r:id="rId12"/>
    <p:sldId id="269" r:id="rId13"/>
    <p:sldId id="266" r:id="rId14"/>
    <p:sldId id="267"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34AB9B-D204-404C-8679-6146B0EA9D06}" type="datetimeFigureOut">
              <a:rPr lang="ru-RU" smtClean="0"/>
              <a:pPr/>
              <a:t>24.02.2020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231C0C-139F-4C6E-95F5-24E87CA84FB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8231C0C-139F-4C6E-95F5-24E87CA84FBF}"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5EE28A4-D014-47B6-9BAC-5AB2074EF1C4}" type="datetimeFigureOut">
              <a:rPr lang="ru-RU" smtClean="0"/>
              <a:pPr/>
              <a:t>24.02.2020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9D6AFE-D288-4B09-9B59-F1DE005D372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EE28A4-D014-47B6-9BAC-5AB2074EF1C4}" type="datetimeFigureOut">
              <a:rPr lang="ru-RU" smtClean="0"/>
              <a:pPr/>
              <a:t>24.02.2020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9D6AFE-D288-4B09-9B59-F1DE005D372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descr="https://im1-tub-ru.yandex.net/i?id=ec10741f56b6b71ecf394b82f450e439&amp;n=33&amp;h=190&amp;w=254"/>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s://im1-tub-ru.yandex.net/i?id=ec10741f56b6b71ecf394b82f450e439&amp;n=33&amp;h=190&amp;w=254"/>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 name="Заголовок 5"/>
          <p:cNvSpPr>
            <a:spLocks noGrp="1"/>
          </p:cNvSpPr>
          <p:nvPr>
            <p:ph type="title"/>
          </p:nvPr>
        </p:nvSpPr>
        <p:spPr>
          <a:xfrm>
            <a:off x="500034" y="285728"/>
            <a:ext cx="8358246" cy="1571637"/>
          </a:xfrm>
        </p:spPr>
        <p:txBody>
          <a:bodyPr>
            <a:normAutofit/>
          </a:bodyPr>
          <a:lstStyle/>
          <a:p>
            <a:r>
              <a:rPr lang="ru-RU" sz="3200" b="1" dirty="0" smtClean="0"/>
              <a:t>          </a:t>
            </a:r>
            <a:r>
              <a:rPr lang="de-DE" sz="3200" b="1" dirty="0" smtClean="0"/>
              <a:t>Die Reise durch die Heldenstädte.</a:t>
            </a:r>
            <a:endParaRPr lang="ru-RU" sz="3200" dirty="0"/>
          </a:p>
        </p:txBody>
      </p:sp>
      <p:sp>
        <p:nvSpPr>
          <p:cNvPr id="12" name="Текст 11"/>
          <p:cNvSpPr>
            <a:spLocks noGrp="1"/>
          </p:cNvSpPr>
          <p:nvPr>
            <p:ph type="body" idx="1"/>
          </p:nvPr>
        </p:nvSpPr>
        <p:spPr>
          <a:xfrm>
            <a:off x="1571604" y="5643578"/>
            <a:ext cx="6429420" cy="928694"/>
          </a:xfrm>
        </p:spPr>
        <p:txBody>
          <a:bodyPr>
            <a:noAutofit/>
          </a:bodyPr>
          <a:lstStyle/>
          <a:p>
            <a:r>
              <a:rPr lang="ru-RU" sz="1800" dirty="0" smtClean="0">
                <a:solidFill>
                  <a:schemeClr val="tx1"/>
                </a:solidFill>
              </a:rPr>
              <a:t>Проект. 9 класс. Лапшина Т.С. Учитель немецкого языка.</a:t>
            </a:r>
          </a:p>
          <a:p>
            <a:r>
              <a:rPr lang="ru-RU" sz="1800" dirty="0" smtClean="0">
                <a:solidFill>
                  <a:schemeClr val="tx1"/>
                </a:solidFill>
              </a:rPr>
              <a:t>Павлодарский филиал МБОУ Моисеево – </a:t>
            </a:r>
            <a:r>
              <a:rPr lang="ru-RU" sz="1800" dirty="0" err="1" smtClean="0">
                <a:solidFill>
                  <a:schemeClr val="tx1"/>
                </a:solidFill>
              </a:rPr>
              <a:t>Алабушской</a:t>
            </a:r>
            <a:r>
              <a:rPr lang="ru-RU" sz="1800" dirty="0" smtClean="0">
                <a:solidFill>
                  <a:schemeClr val="tx1"/>
                </a:solidFill>
              </a:rPr>
              <a:t> </a:t>
            </a:r>
            <a:r>
              <a:rPr lang="ru-RU" sz="1800" dirty="0" err="1" smtClean="0">
                <a:solidFill>
                  <a:schemeClr val="tx1"/>
                </a:solidFill>
              </a:rPr>
              <a:t>сош</a:t>
            </a:r>
            <a:endParaRPr lang="ru-RU" sz="1800" dirty="0">
              <a:solidFill>
                <a:schemeClr val="tx1"/>
              </a:solidFill>
            </a:endParaRPr>
          </a:p>
        </p:txBody>
      </p:sp>
      <p:pic>
        <p:nvPicPr>
          <p:cNvPr id="16387" name="Picture 3" descr="C:\Users\fg\Videos\1-728.jpg"/>
          <p:cNvPicPr>
            <a:picLocks noGrp="1" noChangeAspect="1" noChangeArrowheads="1"/>
          </p:cNvPicPr>
          <p:nvPr>
            <p:ph idx="4294967295"/>
          </p:nvPr>
        </p:nvPicPr>
        <p:blipFill>
          <a:blip r:embed="rId2"/>
          <a:srcRect/>
          <a:stretch>
            <a:fillRect/>
          </a:stretch>
        </p:blipFill>
        <p:spPr bwMode="auto">
          <a:xfrm>
            <a:off x="1643042" y="1000108"/>
            <a:ext cx="6034088" cy="452596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
            <a:ext cx="5904656" cy="646331"/>
          </a:xfrm>
          <a:prstGeom prst="rect">
            <a:avLst/>
          </a:prstGeom>
          <a:noFill/>
        </p:spPr>
        <p:txBody>
          <a:bodyPr wrap="square" rtlCol="0">
            <a:spAutoFit/>
          </a:bodyPr>
          <a:lstStyle/>
          <a:p>
            <a:pPr algn="ctr"/>
            <a:r>
              <a:rPr lang="de-DE" dirty="0" smtClean="0"/>
              <a:t> </a:t>
            </a:r>
            <a:endParaRPr lang="ru-RU" sz="4000" dirty="0">
              <a:solidFill>
                <a:srgbClr val="FF0000"/>
              </a:solidFill>
            </a:endParaRPr>
          </a:p>
          <a:p>
            <a:r>
              <a:rPr lang="ru-RU" dirty="0"/>
              <a:t> </a:t>
            </a:r>
          </a:p>
        </p:txBody>
      </p:sp>
      <p:sp>
        <p:nvSpPr>
          <p:cNvPr id="4" name="TextBox 3"/>
          <p:cNvSpPr txBox="1"/>
          <p:nvPr/>
        </p:nvSpPr>
        <p:spPr>
          <a:xfrm>
            <a:off x="3995936" y="692696"/>
            <a:ext cx="5148064" cy="369332"/>
          </a:xfrm>
          <a:prstGeom prst="rect">
            <a:avLst/>
          </a:prstGeom>
          <a:noFill/>
        </p:spPr>
        <p:txBody>
          <a:bodyPr wrap="square" rtlCol="0">
            <a:spAutoFit/>
          </a:bodyPr>
          <a:lstStyle/>
          <a:p>
            <a:r>
              <a:rPr lang="de-DE" dirty="0" smtClean="0"/>
              <a:t> </a:t>
            </a:r>
            <a:endParaRPr lang="ru-RU" dirty="0"/>
          </a:p>
        </p:txBody>
      </p:sp>
      <p:sp>
        <p:nvSpPr>
          <p:cNvPr id="5" name="TextBox 4"/>
          <p:cNvSpPr txBox="1"/>
          <p:nvPr/>
        </p:nvSpPr>
        <p:spPr>
          <a:xfrm>
            <a:off x="251520" y="4005064"/>
            <a:ext cx="8892480" cy="369332"/>
          </a:xfrm>
          <a:prstGeom prst="rect">
            <a:avLst/>
          </a:prstGeom>
          <a:noFill/>
        </p:spPr>
        <p:txBody>
          <a:bodyPr wrap="square" rtlCol="0">
            <a:spAutoFit/>
          </a:bodyPr>
          <a:lstStyle/>
          <a:p>
            <a:r>
              <a:rPr lang="de-DE" dirty="0" smtClean="0"/>
              <a:t> </a:t>
            </a:r>
            <a:endParaRPr lang="ru-RU" dirty="0"/>
          </a:p>
        </p:txBody>
      </p:sp>
      <p:sp>
        <p:nvSpPr>
          <p:cNvPr id="6145" name="Rectangle 1"/>
          <p:cNvSpPr>
            <a:spLocks noChangeArrowheads="1"/>
          </p:cNvSpPr>
          <p:nvPr/>
        </p:nvSpPr>
        <p:spPr bwMode="auto">
          <a:xfrm>
            <a:off x="4143372" y="0"/>
            <a:ext cx="500062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Kertsch</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6" name="Rectangle 2"/>
          <p:cNvSpPr>
            <a:spLocks noChangeArrowheads="1"/>
          </p:cNvSpPr>
          <p:nvPr/>
        </p:nvSpPr>
        <p:spPr bwMode="auto">
          <a:xfrm>
            <a:off x="4857752" y="857232"/>
            <a:ext cx="407196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Kertsch  ist eine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Die berühmten Steinbrücke von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Adshimuschkai</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wurden zum Symbol des Muts der Sowjetmenschen im Kampf gegen den Faschismus.  Jedes Frühjahr am Jahrestag der Befreiung kommen viele Einwohner und Gäste der Stadt zum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Aufridatesberg</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Dort brennt das Ewige Feuer als Andenken an die heroischen Verteidiger  der  Stadt.</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7" name="Picture 3" descr="C:\Users\fg\Videos\168.jpg"/>
          <p:cNvPicPr>
            <a:picLocks noChangeAspect="1" noChangeArrowheads="1"/>
          </p:cNvPicPr>
          <p:nvPr/>
        </p:nvPicPr>
        <p:blipFill>
          <a:blip r:embed="rId2" cstate="print"/>
          <a:srcRect/>
          <a:stretch>
            <a:fillRect/>
          </a:stretch>
        </p:blipFill>
        <p:spPr bwMode="auto">
          <a:xfrm>
            <a:off x="4214810" y="3929066"/>
            <a:ext cx="4572043" cy="2571774"/>
          </a:xfrm>
          <a:prstGeom prst="rect">
            <a:avLst/>
          </a:prstGeom>
          <a:noFill/>
        </p:spPr>
      </p:pic>
      <p:pic>
        <p:nvPicPr>
          <p:cNvPr id="6148" name="Picture 4" descr="C:\Users\fg\Videos\1104800352.jpg"/>
          <p:cNvPicPr>
            <a:picLocks noChangeAspect="1" noChangeArrowheads="1"/>
          </p:cNvPicPr>
          <p:nvPr/>
        </p:nvPicPr>
        <p:blipFill>
          <a:blip r:embed="rId3" cstate="print"/>
          <a:srcRect/>
          <a:stretch>
            <a:fillRect/>
          </a:stretch>
        </p:blipFill>
        <p:spPr bwMode="auto">
          <a:xfrm>
            <a:off x="642910" y="785794"/>
            <a:ext cx="3295761" cy="364333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0"/>
            <a:ext cx="8352928" cy="707886"/>
          </a:xfrm>
          <a:prstGeom prst="rect">
            <a:avLst/>
          </a:prstGeom>
          <a:noFill/>
        </p:spPr>
        <p:txBody>
          <a:bodyPr wrap="square" rtlCol="0">
            <a:spAutoFit/>
          </a:bodyPr>
          <a:lstStyle/>
          <a:p>
            <a:pPr algn="ctr"/>
            <a:r>
              <a:rPr lang="de-DE" sz="4000" b="1" dirty="0" smtClean="0">
                <a:solidFill>
                  <a:srgbClr val="FF0000"/>
                </a:solidFill>
              </a:rPr>
              <a:t> </a:t>
            </a:r>
            <a:endParaRPr lang="ru-RU" sz="4000" dirty="0">
              <a:solidFill>
                <a:srgbClr val="FF0000"/>
              </a:solidFill>
            </a:endParaRPr>
          </a:p>
        </p:txBody>
      </p:sp>
      <p:pic>
        <p:nvPicPr>
          <p:cNvPr id="25602" name="Picture 2" descr="http://74322s001.edusite.ru/images/p473_murmansk.jpg"/>
          <p:cNvPicPr>
            <a:picLocks noChangeAspect="1" noChangeArrowheads="1"/>
          </p:cNvPicPr>
          <p:nvPr/>
        </p:nvPicPr>
        <p:blipFill>
          <a:blip r:embed="rId2" cstate="print"/>
          <a:srcRect/>
          <a:stretch>
            <a:fillRect/>
          </a:stretch>
        </p:blipFill>
        <p:spPr bwMode="auto">
          <a:xfrm>
            <a:off x="4643438" y="928670"/>
            <a:ext cx="3848426" cy="2664296"/>
          </a:xfrm>
          <a:prstGeom prst="rect">
            <a:avLst/>
          </a:prstGeom>
          <a:noFill/>
        </p:spPr>
      </p:pic>
      <p:sp>
        <p:nvSpPr>
          <p:cNvPr id="4" name="TextBox 3"/>
          <p:cNvSpPr txBox="1"/>
          <p:nvPr/>
        </p:nvSpPr>
        <p:spPr>
          <a:xfrm>
            <a:off x="5072066" y="785794"/>
            <a:ext cx="5076056" cy="369332"/>
          </a:xfrm>
          <a:prstGeom prst="rect">
            <a:avLst/>
          </a:prstGeom>
          <a:noFill/>
        </p:spPr>
        <p:txBody>
          <a:bodyPr wrap="square" rtlCol="0">
            <a:spAutoFit/>
          </a:bodyPr>
          <a:lstStyle/>
          <a:p>
            <a:r>
              <a:rPr lang="de-DE" dirty="0" smtClean="0"/>
              <a:t> </a:t>
            </a:r>
            <a:endParaRPr lang="ru-RU" dirty="0"/>
          </a:p>
        </p:txBody>
      </p:sp>
      <p:sp>
        <p:nvSpPr>
          <p:cNvPr id="5" name="TextBox 4"/>
          <p:cNvSpPr txBox="1"/>
          <p:nvPr/>
        </p:nvSpPr>
        <p:spPr>
          <a:xfrm>
            <a:off x="179512" y="4149080"/>
            <a:ext cx="8964488" cy="369332"/>
          </a:xfrm>
          <a:prstGeom prst="rect">
            <a:avLst/>
          </a:prstGeom>
          <a:noFill/>
        </p:spPr>
        <p:txBody>
          <a:bodyPr wrap="square" rtlCol="0">
            <a:spAutoFit/>
          </a:bodyPr>
          <a:lstStyle/>
          <a:p>
            <a:r>
              <a:rPr lang="de-DE" dirty="0" smtClean="0"/>
              <a:t> </a:t>
            </a:r>
            <a:endParaRPr lang="ru-RU" dirty="0"/>
          </a:p>
        </p:txBody>
      </p:sp>
      <p:sp>
        <p:nvSpPr>
          <p:cNvPr id="5121" name="Rectangle 1"/>
          <p:cNvSpPr>
            <a:spLocks noChangeArrowheads="1"/>
          </p:cNvSpPr>
          <p:nvPr/>
        </p:nvSpPr>
        <p:spPr bwMode="auto">
          <a:xfrm>
            <a:off x="3857620" y="0"/>
            <a:ext cx="528638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Murmansk</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Rectangle 2"/>
          <p:cNvSpPr>
            <a:spLocks noChangeArrowheads="1"/>
          </p:cNvSpPr>
          <p:nvPr/>
        </p:nvSpPr>
        <p:spPr bwMode="auto">
          <a:xfrm>
            <a:off x="642910" y="1214422"/>
            <a:ext cx="35719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 Mai 1985 bekam die Stadt den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Das war eine Festung im Norden des Landes  in den Jahren des Großen Vaterländischen Krieges. </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3" name="Picture 3" descr="C:\Users\fg\Videos\17744.jpeg"/>
          <p:cNvPicPr>
            <a:picLocks noChangeAspect="1" noChangeArrowheads="1"/>
          </p:cNvPicPr>
          <p:nvPr/>
        </p:nvPicPr>
        <p:blipFill>
          <a:blip r:embed="rId3" cstate="print"/>
          <a:srcRect/>
          <a:stretch>
            <a:fillRect/>
          </a:stretch>
        </p:blipFill>
        <p:spPr bwMode="auto">
          <a:xfrm>
            <a:off x="642910" y="2857496"/>
            <a:ext cx="3500462" cy="3293298"/>
          </a:xfrm>
          <a:prstGeom prst="rect">
            <a:avLst/>
          </a:prstGeom>
          <a:noFill/>
        </p:spPr>
      </p:pic>
      <p:pic>
        <p:nvPicPr>
          <p:cNvPr id="5124" name="Picture 4" descr="C:\Users\fg\Videos\2805480223.jpg"/>
          <p:cNvPicPr>
            <a:picLocks noChangeAspect="1" noChangeArrowheads="1"/>
          </p:cNvPicPr>
          <p:nvPr/>
        </p:nvPicPr>
        <p:blipFill>
          <a:blip r:embed="rId4"/>
          <a:srcRect/>
          <a:stretch>
            <a:fillRect/>
          </a:stretch>
        </p:blipFill>
        <p:spPr bwMode="auto">
          <a:xfrm>
            <a:off x="4643438" y="3857628"/>
            <a:ext cx="3857652" cy="250033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0"/>
            <a:ext cx="5256584" cy="707886"/>
          </a:xfrm>
          <a:prstGeom prst="rect">
            <a:avLst/>
          </a:prstGeom>
          <a:noFill/>
        </p:spPr>
        <p:txBody>
          <a:bodyPr wrap="square" rtlCol="0">
            <a:spAutoFit/>
          </a:bodyPr>
          <a:lstStyle/>
          <a:p>
            <a:pPr algn="ctr"/>
            <a:r>
              <a:rPr lang="de-DE" sz="4000" b="1" dirty="0" smtClean="0">
                <a:solidFill>
                  <a:srgbClr val="FF0000"/>
                </a:solidFill>
              </a:rPr>
              <a:t> </a:t>
            </a:r>
            <a:r>
              <a:rPr lang="ru-RU" b="1" dirty="0"/>
              <a:t> </a:t>
            </a:r>
            <a:endParaRPr lang="ru-RU" dirty="0"/>
          </a:p>
        </p:txBody>
      </p:sp>
      <p:sp>
        <p:nvSpPr>
          <p:cNvPr id="4" name="TextBox 3"/>
          <p:cNvSpPr txBox="1"/>
          <p:nvPr/>
        </p:nvSpPr>
        <p:spPr>
          <a:xfrm>
            <a:off x="3635896" y="620688"/>
            <a:ext cx="5508104" cy="369332"/>
          </a:xfrm>
          <a:prstGeom prst="rect">
            <a:avLst/>
          </a:prstGeom>
          <a:noFill/>
        </p:spPr>
        <p:txBody>
          <a:bodyPr wrap="square" rtlCol="0">
            <a:spAutoFit/>
          </a:bodyPr>
          <a:lstStyle/>
          <a:p>
            <a:r>
              <a:rPr lang="de-DE" b="1" dirty="0" smtClean="0"/>
              <a:t> </a:t>
            </a:r>
            <a:endParaRPr lang="ru-RU" dirty="0"/>
          </a:p>
        </p:txBody>
      </p:sp>
      <p:sp>
        <p:nvSpPr>
          <p:cNvPr id="5" name="TextBox 4"/>
          <p:cNvSpPr txBox="1"/>
          <p:nvPr/>
        </p:nvSpPr>
        <p:spPr>
          <a:xfrm>
            <a:off x="179512" y="3212976"/>
            <a:ext cx="8964488" cy="369332"/>
          </a:xfrm>
          <a:prstGeom prst="rect">
            <a:avLst/>
          </a:prstGeom>
          <a:noFill/>
        </p:spPr>
        <p:txBody>
          <a:bodyPr wrap="square" rtlCol="0">
            <a:spAutoFit/>
          </a:bodyPr>
          <a:lstStyle/>
          <a:p>
            <a:r>
              <a:rPr lang="de-DE" dirty="0" smtClean="0"/>
              <a:t> </a:t>
            </a:r>
            <a:endParaRPr lang="ru-RU" dirty="0"/>
          </a:p>
        </p:txBody>
      </p:sp>
      <p:pic>
        <p:nvPicPr>
          <p:cNvPr id="24580" name="Picture 4" descr="Сценарий игровой программы &quot;Дорогою славы&quot; Pandia.org"/>
          <p:cNvPicPr>
            <a:picLocks noChangeAspect="1" noChangeArrowheads="1"/>
          </p:cNvPicPr>
          <p:nvPr/>
        </p:nvPicPr>
        <p:blipFill>
          <a:blip r:embed="rId2" cstate="print"/>
          <a:srcRect/>
          <a:stretch>
            <a:fillRect/>
          </a:stretch>
        </p:blipFill>
        <p:spPr bwMode="auto">
          <a:xfrm>
            <a:off x="5143504" y="714356"/>
            <a:ext cx="3456384" cy="2462674"/>
          </a:xfrm>
          <a:prstGeom prst="rect">
            <a:avLst/>
          </a:prstGeom>
          <a:noFill/>
        </p:spPr>
      </p:pic>
      <p:sp>
        <p:nvSpPr>
          <p:cNvPr id="4097" name="Rectangle 1"/>
          <p:cNvSpPr>
            <a:spLocks noChangeArrowheads="1"/>
          </p:cNvSpPr>
          <p:nvPr/>
        </p:nvSpPr>
        <p:spPr bwMode="auto">
          <a:xfrm>
            <a:off x="4214810" y="0"/>
            <a:ext cx="492919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Kiew</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8" name="Rectangle 2"/>
          <p:cNvSpPr>
            <a:spLocks noChangeArrowheads="1"/>
          </p:cNvSpPr>
          <p:nvPr/>
        </p:nvSpPr>
        <p:spPr bwMode="auto">
          <a:xfrm>
            <a:off x="571472" y="928671"/>
            <a:ext cx="35719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Stadt liegt am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Dnepr</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Während  des Großen Vaterländischen Krieges  zerstörten die deutschen Faschisten die Stadt. Die Kiewer haben viel am Wiederaufbau der Stadt gearbeitet. Das ganze Sowjetland hat ihnen geholfen.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latin typeface="Calibri" pitchFamily="34"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Für Massenheroismus und Tapferkeit der Kiewer Werktätigen bei der Verteidigung  des Landes wurde die Stadt Kiew der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verliehen.  Zum Andenken an die in den Kämpfen um Kiew Gefallenen legte man einen  Park des Ewigen Ruhmes an.</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9" name="Picture 3" descr="C:\Users\fg\Videos\org_dfkh324.jpg"/>
          <p:cNvPicPr>
            <a:picLocks noChangeAspect="1" noChangeArrowheads="1"/>
          </p:cNvPicPr>
          <p:nvPr/>
        </p:nvPicPr>
        <p:blipFill>
          <a:blip r:embed="rId3" cstate="print"/>
          <a:srcRect/>
          <a:stretch>
            <a:fillRect/>
          </a:stretch>
        </p:blipFill>
        <p:spPr bwMode="auto">
          <a:xfrm>
            <a:off x="5143504" y="3571876"/>
            <a:ext cx="3500462" cy="264320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0"/>
            <a:ext cx="8352928" cy="707886"/>
          </a:xfrm>
          <a:prstGeom prst="rect">
            <a:avLst/>
          </a:prstGeom>
          <a:noFill/>
        </p:spPr>
        <p:txBody>
          <a:bodyPr wrap="square" rtlCol="0">
            <a:spAutoFit/>
          </a:bodyPr>
          <a:lstStyle/>
          <a:p>
            <a:pPr algn="ctr"/>
            <a:r>
              <a:rPr lang="de-DE" sz="4000" b="1" dirty="0" smtClean="0">
                <a:solidFill>
                  <a:srgbClr val="FF0000"/>
                </a:solidFill>
              </a:rPr>
              <a:t> </a:t>
            </a:r>
            <a:endParaRPr lang="ru-RU" sz="4000" dirty="0">
              <a:solidFill>
                <a:srgbClr val="FF0000"/>
              </a:solidFill>
            </a:endParaRPr>
          </a:p>
        </p:txBody>
      </p:sp>
      <p:pic>
        <p:nvPicPr>
          <p:cNvPr id="27650" name="Picture 2" descr="http://74322s001.edusite.ru/images/p473_novorossiysk1.jpg"/>
          <p:cNvPicPr>
            <a:picLocks noChangeAspect="1" noChangeArrowheads="1"/>
          </p:cNvPicPr>
          <p:nvPr/>
        </p:nvPicPr>
        <p:blipFill>
          <a:blip r:embed="rId2" cstate="print"/>
          <a:srcRect/>
          <a:stretch>
            <a:fillRect/>
          </a:stretch>
        </p:blipFill>
        <p:spPr bwMode="auto">
          <a:xfrm>
            <a:off x="4500562" y="642918"/>
            <a:ext cx="3857652" cy="2857520"/>
          </a:xfrm>
          <a:prstGeom prst="rect">
            <a:avLst/>
          </a:prstGeom>
          <a:noFill/>
        </p:spPr>
      </p:pic>
      <p:sp>
        <p:nvSpPr>
          <p:cNvPr id="4" name="TextBox 3"/>
          <p:cNvSpPr txBox="1"/>
          <p:nvPr/>
        </p:nvSpPr>
        <p:spPr>
          <a:xfrm>
            <a:off x="3779912" y="692696"/>
            <a:ext cx="5364088" cy="369332"/>
          </a:xfrm>
          <a:prstGeom prst="rect">
            <a:avLst/>
          </a:prstGeom>
          <a:noFill/>
        </p:spPr>
        <p:txBody>
          <a:bodyPr wrap="square" rtlCol="0">
            <a:spAutoFit/>
          </a:bodyPr>
          <a:lstStyle/>
          <a:p>
            <a:r>
              <a:rPr lang="de-DE" dirty="0" smtClean="0"/>
              <a:t> </a:t>
            </a:r>
            <a:endParaRPr lang="ru-RU" dirty="0"/>
          </a:p>
        </p:txBody>
      </p:sp>
      <p:sp>
        <p:nvSpPr>
          <p:cNvPr id="5" name="TextBox 4"/>
          <p:cNvSpPr txBox="1"/>
          <p:nvPr/>
        </p:nvSpPr>
        <p:spPr>
          <a:xfrm>
            <a:off x="179512" y="2852936"/>
            <a:ext cx="8964488" cy="646331"/>
          </a:xfrm>
          <a:prstGeom prst="rect">
            <a:avLst/>
          </a:prstGeom>
          <a:noFill/>
        </p:spPr>
        <p:txBody>
          <a:bodyPr wrap="square" rtlCol="0">
            <a:spAutoFit/>
          </a:bodyPr>
          <a:lstStyle/>
          <a:p>
            <a:r>
              <a:rPr lang="ru-RU" dirty="0" smtClean="0"/>
              <a:t>       </a:t>
            </a:r>
            <a:r>
              <a:rPr lang="de-DE" dirty="0" smtClean="0"/>
              <a:t> </a:t>
            </a:r>
            <a:endParaRPr lang="ru-RU" dirty="0" smtClean="0"/>
          </a:p>
          <a:p>
            <a:r>
              <a:rPr lang="ru-RU" dirty="0" smtClean="0"/>
              <a:t> </a:t>
            </a:r>
            <a:endParaRPr lang="ru-RU" dirty="0"/>
          </a:p>
        </p:txBody>
      </p:sp>
      <p:sp>
        <p:nvSpPr>
          <p:cNvPr id="3073" name="Rectangle 1"/>
          <p:cNvSpPr>
            <a:spLocks noChangeArrowheads="1"/>
          </p:cNvSpPr>
          <p:nvPr/>
        </p:nvSpPr>
        <p:spPr bwMode="auto">
          <a:xfrm>
            <a:off x="3857620" y="0"/>
            <a:ext cx="528638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Noworossijsk</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4" name="Rectangle 2"/>
          <p:cNvSpPr>
            <a:spLocks noChangeArrowheads="1"/>
          </p:cNvSpPr>
          <p:nvPr/>
        </p:nvSpPr>
        <p:spPr bwMode="auto">
          <a:xfrm>
            <a:off x="4429124" y="3857628"/>
            <a:ext cx="428628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Schlacht um Noworossijsk hatte eine sehr große Bedeutung bei den Kämpften um den Kaukasus. 225 Tage im Jahre 1942 hielten sich die Helden auf der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Malaja</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Semlja</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Die Faschisten konnten nicht in den Hafen Noworossijsk kommen.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4963" algn="l"/>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heroische Geschichte der Stadt lebt in den Denkmälern fort. </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5" name="Picture 3" descr="C:\Users\fg\Videos\10414574166977255_7f79.jpg"/>
          <p:cNvPicPr>
            <a:picLocks noChangeAspect="1" noChangeArrowheads="1"/>
          </p:cNvPicPr>
          <p:nvPr/>
        </p:nvPicPr>
        <p:blipFill>
          <a:blip r:embed="rId3"/>
          <a:srcRect/>
          <a:stretch>
            <a:fillRect/>
          </a:stretch>
        </p:blipFill>
        <p:spPr bwMode="auto">
          <a:xfrm>
            <a:off x="785786" y="642918"/>
            <a:ext cx="2857500" cy="5080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0"/>
            <a:ext cx="6552728" cy="707886"/>
          </a:xfrm>
          <a:prstGeom prst="rect">
            <a:avLst/>
          </a:prstGeom>
          <a:noFill/>
        </p:spPr>
        <p:txBody>
          <a:bodyPr wrap="square" rtlCol="0">
            <a:spAutoFit/>
          </a:bodyPr>
          <a:lstStyle/>
          <a:p>
            <a:pPr algn="ctr"/>
            <a:r>
              <a:rPr lang="de-DE" sz="4000" b="1" dirty="0" smtClean="0">
                <a:solidFill>
                  <a:srgbClr val="FF0000"/>
                </a:solidFill>
              </a:rPr>
              <a:t> </a:t>
            </a:r>
            <a:r>
              <a:rPr lang="ru-RU" dirty="0"/>
              <a:t> </a:t>
            </a:r>
          </a:p>
        </p:txBody>
      </p:sp>
      <p:sp>
        <p:nvSpPr>
          <p:cNvPr id="4" name="TextBox 3"/>
          <p:cNvSpPr txBox="1"/>
          <p:nvPr/>
        </p:nvSpPr>
        <p:spPr>
          <a:xfrm>
            <a:off x="3851920" y="692696"/>
            <a:ext cx="5292080" cy="369332"/>
          </a:xfrm>
          <a:prstGeom prst="rect">
            <a:avLst/>
          </a:prstGeom>
          <a:noFill/>
        </p:spPr>
        <p:txBody>
          <a:bodyPr wrap="square" rtlCol="0">
            <a:spAutoFit/>
          </a:bodyPr>
          <a:lstStyle/>
          <a:p>
            <a:r>
              <a:rPr lang="de-DE" dirty="0" smtClean="0"/>
              <a:t>  </a:t>
            </a:r>
            <a:endParaRPr lang="ru-RU" dirty="0"/>
          </a:p>
        </p:txBody>
      </p:sp>
      <p:sp>
        <p:nvSpPr>
          <p:cNvPr id="5" name="TextBox 4"/>
          <p:cNvSpPr txBox="1"/>
          <p:nvPr/>
        </p:nvSpPr>
        <p:spPr>
          <a:xfrm>
            <a:off x="179512" y="3143248"/>
            <a:ext cx="8964488" cy="369332"/>
          </a:xfrm>
          <a:prstGeom prst="rect">
            <a:avLst/>
          </a:prstGeom>
          <a:noFill/>
        </p:spPr>
        <p:txBody>
          <a:bodyPr wrap="square" rtlCol="0">
            <a:spAutoFit/>
          </a:bodyPr>
          <a:lstStyle/>
          <a:p>
            <a:r>
              <a:rPr lang="de-DE" dirty="0" smtClean="0"/>
              <a:t> </a:t>
            </a:r>
            <a:endParaRPr lang="ru-RU" dirty="0"/>
          </a:p>
        </p:txBody>
      </p:sp>
      <p:sp>
        <p:nvSpPr>
          <p:cNvPr id="26628" name="AutoShape 4" descr="Дата гиа в 2014"/>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0" name="AutoShape 6" descr="Дата гиа в 2014"/>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2" name="AutoShape 8" descr="Дата гиа в 2014"/>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4" name="AutoShape 10" descr="9 м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6636" name="AutoShape 12" descr="9 ма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6637" name="Picture 13" descr="C:\Users\Жанна\Pictures\Смоленск.jpg"/>
          <p:cNvPicPr>
            <a:picLocks noChangeAspect="1" noChangeArrowheads="1"/>
          </p:cNvPicPr>
          <p:nvPr/>
        </p:nvPicPr>
        <p:blipFill>
          <a:blip r:embed="rId2" cstate="print"/>
          <a:srcRect/>
          <a:stretch>
            <a:fillRect/>
          </a:stretch>
        </p:blipFill>
        <p:spPr bwMode="auto">
          <a:xfrm>
            <a:off x="857224" y="4429132"/>
            <a:ext cx="3600400" cy="2097233"/>
          </a:xfrm>
          <a:prstGeom prst="rect">
            <a:avLst/>
          </a:prstGeom>
          <a:noFill/>
        </p:spPr>
      </p:pic>
      <p:sp>
        <p:nvSpPr>
          <p:cNvPr id="2049" name="Rectangle 1"/>
          <p:cNvSpPr>
            <a:spLocks noChangeArrowheads="1"/>
          </p:cNvSpPr>
          <p:nvPr/>
        </p:nvSpPr>
        <p:spPr bwMode="auto">
          <a:xfrm>
            <a:off x="0" y="0"/>
            <a:ext cx="5726248"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Smolensk</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Rectangle 2"/>
          <p:cNvSpPr>
            <a:spLocks noChangeArrowheads="1"/>
          </p:cNvSpPr>
          <p:nvPr/>
        </p:nvSpPr>
        <p:spPr bwMode="auto">
          <a:xfrm>
            <a:off x="642910" y="714356"/>
            <a:ext cx="407196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 den schweren Tagen im Sommer 1941, als die Hitlerfaschisten alles  auf eine Karte setzten, um nach Moskau zu kommen, stellte sich Smolensk als eine Bastion dem Feind in den Weg.  Die  Verteidigung  dieser Stadt dauerte 2 Monate in den Jahren des Großen Vaterländischen Krieges.  Hier  verloren die Faschisten 250 000 Soldaten und Offizieren.</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 Mai 1985 bekam die Stadt den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a:t>
            </a:r>
            <a:endParaRPr kumimoji="0" lang="de-DE" b="1" i="0" u="none" strike="noStrike" cap="none" normalizeH="0" baseline="0" dirty="0" smtClean="0">
              <a:ln>
                <a:noFill/>
              </a:ln>
              <a:solidFill>
                <a:srgbClr val="FF0000"/>
              </a:solidFill>
              <a:effectLst/>
              <a:latin typeface="Arial" pitchFamily="34" charset="0"/>
              <a:cs typeface="Arial" pitchFamily="34" charset="0"/>
            </a:endParaRPr>
          </a:p>
        </p:txBody>
      </p:sp>
      <p:pic>
        <p:nvPicPr>
          <p:cNvPr id="2051" name="Picture 3" descr="C:\Users\fg\Videos\122535306_IMG_8027.jpg"/>
          <p:cNvPicPr>
            <a:picLocks noChangeAspect="1" noChangeArrowheads="1"/>
          </p:cNvPicPr>
          <p:nvPr/>
        </p:nvPicPr>
        <p:blipFill>
          <a:blip r:embed="rId3"/>
          <a:srcRect/>
          <a:stretch>
            <a:fillRect/>
          </a:stretch>
        </p:blipFill>
        <p:spPr bwMode="auto">
          <a:xfrm>
            <a:off x="4929190" y="1500174"/>
            <a:ext cx="3747248" cy="321471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500042"/>
            <a:ext cx="7715304" cy="5232202"/>
          </a:xfrm>
          <a:prstGeom prst="rect">
            <a:avLst/>
          </a:prstGeom>
        </p:spPr>
        <p:txBody>
          <a:bodyPr wrap="square">
            <a:spAutoFit/>
          </a:bodyPr>
          <a:lstStyle/>
          <a:p>
            <a:r>
              <a:rPr lang="ru-RU" sz="3200" b="1" dirty="0" smtClean="0"/>
              <a:t>Список используемой литературы: </a:t>
            </a:r>
            <a:endParaRPr lang="ru-RU" sz="3200" b="1" dirty="0" smtClean="0"/>
          </a:p>
          <a:p>
            <a:endParaRPr lang="ru-RU" sz="3200" dirty="0" smtClean="0"/>
          </a:p>
          <a:p>
            <a:r>
              <a:rPr lang="ru-RU" dirty="0" smtClean="0"/>
              <a:t>1. Великая Отечественная война. 1941-1945 : энциклопедия для школьников: И. </a:t>
            </a:r>
            <a:r>
              <a:rPr lang="ru-RU" dirty="0" err="1" smtClean="0"/>
              <a:t>Дамаскин</a:t>
            </a:r>
            <a:r>
              <a:rPr lang="ru-RU" dirty="0" smtClean="0"/>
              <a:t>, П. Кошель. – М. : </a:t>
            </a:r>
            <a:r>
              <a:rPr lang="ru-RU" dirty="0" err="1" smtClean="0"/>
              <a:t>ОЛМА-Пресс</a:t>
            </a:r>
            <a:r>
              <a:rPr lang="ru-RU" dirty="0" smtClean="0"/>
              <a:t>, 2000.  </a:t>
            </a:r>
          </a:p>
          <a:p>
            <a:r>
              <a:rPr lang="ru-RU" dirty="0" smtClean="0"/>
              <a:t>2. Великая Отечественная война 1941-1945 гг. в изданиях для детей и подростков. Библиографическое издание. М.2005 г.</a:t>
            </a:r>
          </a:p>
          <a:p>
            <a:r>
              <a:rPr lang="ru-RU" dirty="0" smtClean="0"/>
              <a:t>3. </a:t>
            </a:r>
            <a:r>
              <a:rPr lang="ru-RU" b="1" dirty="0" smtClean="0"/>
              <a:t>Тарасова Е. Г. </a:t>
            </a:r>
            <a:r>
              <a:rPr lang="ru-RU" dirty="0" smtClean="0"/>
              <a:t>Города-герои  : сценарии / Е. Г. Тарасова // Читаем, учимся, играем. – 2004. – № 4. – С. 9-11.</a:t>
            </a:r>
          </a:p>
          <a:p>
            <a:r>
              <a:rPr lang="ru-RU" b="1" dirty="0" smtClean="0"/>
              <a:t>Интернет ссылки:</a:t>
            </a:r>
            <a:endParaRPr lang="ru-RU" dirty="0" smtClean="0"/>
          </a:p>
          <a:p>
            <a:r>
              <a:rPr lang="ru-RU" dirty="0" smtClean="0"/>
              <a:t>http://www.chuvrdub.ru/towns_herours.html</a:t>
            </a:r>
          </a:p>
          <a:p>
            <a:r>
              <a:rPr lang="ru-RU" dirty="0" smtClean="0"/>
              <a:t>http://shkoladetei.ru/2149-proekt-dedushkina-medal.-besedy-o-vojjne.-umk.html</a:t>
            </a:r>
          </a:p>
          <a:p>
            <a:r>
              <a:rPr lang="ru-RU" dirty="0" smtClean="0"/>
              <a:t>http://pomnivoinu.ru/home/sitemap_sites/1/</a:t>
            </a:r>
          </a:p>
          <a:p>
            <a:r>
              <a:rPr lang="ru-RU" dirty="0" smtClean="0"/>
              <a:t/>
            </a:r>
            <a:br>
              <a:rPr lang="ru-RU" dirty="0" smtClean="0"/>
            </a:br>
            <a:endParaRPr lang="ru-RU" dirty="0" smtClean="0"/>
          </a:p>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74322s001.edusite.ru/images/p473_moskva1.jpg"/>
          <p:cNvPicPr>
            <a:picLocks noChangeAspect="1" noChangeArrowheads="1"/>
          </p:cNvPicPr>
          <p:nvPr/>
        </p:nvPicPr>
        <p:blipFill>
          <a:blip r:embed="rId2" cstate="print"/>
          <a:srcRect/>
          <a:stretch>
            <a:fillRect/>
          </a:stretch>
        </p:blipFill>
        <p:spPr bwMode="auto">
          <a:xfrm>
            <a:off x="214282" y="857232"/>
            <a:ext cx="3336916" cy="2575864"/>
          </a:xfrm>
          <a:prstGeom prst="rect">
            <a:avLst/>
          </a:prstGeom>
          <a:noFill/>
        </p:spPr>
      </p:pic>
      <p:sp>
        <p:nvSpPr>
          <p:cNvPr id="3" name="TextBox 2"/>
          <p:cNvSpPr txBox="1"/>
          <p:nvPr/>
        </p:nvSpPr>
        <p:spPr>
          <a:xfrm>
            <a:off x="755576" y="0"/>
            <a:ext cx="7416824" cy="707886"/>
          </a:xfrm>
          <a:prstGeom prst="rect">
            <a:avLst/>
          </a:prstGeom>
          <a:noFill/>
        </p:spPr>
        <p:txBody>
          <a:bodyPr wrap="square" rtlCol="0">
            <a:spAutoFit/>
          </a:bodyPr>
          <a:lstStyle/>
          <a:p>
            <a:pPr algn="ctr"/>
            <a:r>
              <a:rPr lang="de-DE" sz="4000" b="1" dirty="0" smtClean="0">
                <a:solidFill>
                  <a:srgbClr val="FF0000"/>
                </a:solidFill>
              </a:rPr>
              <a:t> </a:t>
            </a:r>
            <a:endParaRPr lang="ru-RU" sz="4000" b="1" dirty="0">
              <a:solidFill>
                <a:srgbClr val="FF0000"/>
              </a:solidFill>
            </a:endParaRPr>
          </a:p>
        </p:txBody>
      </p:sp>
      <p:sp>
        <p:nvSpPr>
          <p:cNvPr id="15361" name="Rectangle 1"/>
          <p:cNvSpPr>
            <a:spLocks noChangeArrowheads="1"/>
          </p:cNvSpPr>
          <p:nvPr/>
        </p:nvSpPr>
        <p:spPr bwMode="auto">
          <a:xfrm>
            <a:off x="3929058" y="857232"/>
            <a:ext cx="500066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Moskau</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ist eine Heldenstadt. Im Großen Vaterländischen Krieg spielte Moskau eine sehr große Rolle. Am 7. November 1941 marschierten die Sowjettruppen, die Verteidiger Moskau, von der Parade auf    Roten Platz an die Front. Bei Moskau erlitten die deutschen Faschisten ihre erste große Niederlage. Alle Moskauer arbeiten für die Front.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Die Sowjetregierung zeichnete Moskau mit dem Ehrentitel "Heldenstadt" aus.</a:t>
            </a:r>
            <a:endParaRPr kumimoji="0" lang="ru-RU"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Vor dem Grab des unbekannten Soldaten an der Kremlmauer in Moskau brennt das Ewige Feure. Es brennt Tag und Nacht, bei Wind und Wetter, an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Arbeits</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und Feiertag. Ein ewiges Andenken an jene, die bei Tag und Nacht, bei Wind und Wetter gegen den Feind kämpften.</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3286116" y="214290"/>
            <a:ext cx="2714644" cy="584775"/>
          </a:xfrm>
          <a:prstGeom prst="rect">
            <a:avLst/>
          </a:prstGeom>
        </p:spPr>
        <p:txBody>
          <a:bodyPr wrap="square">
            <a:spAutoFit/>
          </a:bodyPr>
          <a:lstStyle/>
          <a:p>
            <a:r>
              <a:rPr lang="de-DE" sz="3200" b="1" dirty="0" smtClean="0">
                <a:latin typeface="Calibri" pitchFamily="34" charset="0"/>
                <a:ea typeface="Calibri" pitchFamily="34" charset="0"/>
                <a:cs typeface="Times New Roman" pitchFamily="18" charset="0"/>
              </a:rPr>
              <a:t>Moskau</a:t>
            </a:r>
            <a:r>
              <a:rPr lang="de-DE" sz="3200" dirty="0" smtClean="0">
                <a:latin typeface="Calibri" pitchFamily="34" charset="0"/>
                <a:ea typeface="Calibri" pitchFamily="34" charset="0"/>
                <a:cs typeface="Times New Roman" pitchFamily="18" charset="0"/>
              </a:rPr>
              <a:t> </a:t>
            </a:r>
            <a:endParaRPr lang="ru-RU" sz="3200" dirty="0"/>
          </a:p>
        </p:txBody>
      </p:sp>
      <p:pic>
        <p:nvPicPr>
          <p:cNvPr id="15362" name="Picture 2" descr="C:\Users\fg\Videos\635a9140ad5934ddec41ec6f57c02040.jpeg"/>
          <p:cNvPicPr>
            <a:picLocks noChangeAspect="1" noChangeArrowheads="1"/>
          </p:cNvPicPr>
          <p:nvPr/>
        </p:nvPicPr>
        <p:blipFill>
          <a:blip r:embed="rId3" cstate="print"/>
          <a:srcRect/>
          <a:stretch>
            <a:fillRect/>
          </a:stretch>
        </p:blipFill>
        <p:spPr bwMode="auto">
          <a:xfrm>
            <a:off x="285720" y="3694252"/>
            <a:ext cx="3303171" cy="212551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74322s001.edusite.ru/images/p473_minsk.jpg"/>
          <p:cNvPicPr>
            <a:picLocks noChangeAspect="1" noChangeArrowheads="1"/>
          </p:cNvPicPr>
          <p:nvPr/>
        </p:nvPicPr>
        <p:blipFill>
          <a:blip r:embed="rId2" cstate="print"/>
          <a:srcRect/>
          <a:stretch>
            <a:fillRect/>
          </a:stretch>
        </p:blipFill>
        <p:spPr bwMode="auto">
          <a:xfrm>
            <a:off x="179512" y="980728"/>
            <a:ext cx="3809726" cy="2520280"/>
          </a:xfrm>
          <a:prstGeom prst="rect">
            <a:avLst/>
          </a:prstGeom>
          <a:noFill/>
        </p:spPr>
      </p:pic>
      <p:sp>
        <p:nvSpPr>
          <p:cNvPr id="14337" name="Rectangle 1"/>
          <p:cNvSpPr>
            <a:spLocks noChangeArrowheads="1"/>
          </p:cNvSpPr>
          <p:nvPr/>
        </p:nvSpPr>
        <p:spPr bwMode="auto">
          <a:xfrm>
            <a:off x="3000364" y="214290"/>
            <a:ext cx="328614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Minsk </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38" name="Rectangle 2"/>
          <p:cNvSpPr>
            <a:spLocks noChangeArrowheads="1"/>
          </p:cNvSpPr>
          <p:nvPr/>
        </p:nvSpPr>
        <p:spPr bwMode="auto">
          <a:xfrm>
            <a:off x="4500562" y="928671"/>
            <a:ext cx="3714776"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Minsk ist die Heldenstadt.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1100 kämpften die Einwohner der Stadt illegal gegen die Faschisten. Die Parteiorganisation von Minsk rief das Volk zum Partisanenkrieg.  Im Sommer 1944 wurde Minsk befreit. Jeder vierte Belorusse fiel im Krieg. </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604963" algn="l"/>
              </a:tabLst>
            </a:pPr>
            <a:endParaRPr lang="ru-RU" dirty="0" smtClean="0">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604963" algn="l"/>
              </a:tabLst>
            </a:pP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Namen der Straßen und Prospekte, die Bronze und Marmor der  Denkmäler erzählen  von Heldentaten der Einwohner  der Stadt. Bei Minsk befindet sich der Ruhmeshügel  zu Ehren der Befreiung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Belorusslands</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durch die Sowjetarmee.</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14339" name="Picture 3" descr="C:\Users\fg\Videos\17-07-2016_18·04·25.jpg"/>
          <p:cNvPicPr>
            <a:picLocks noChangeAspect="1" noChangeArrowheads="1"/>
          </p:cNvPicPr>
          <p:nvPr/>
        </p:nvPicPr>
        <p:blipFill>
          <a:blip r:embed="rId3" cstate="print"/>
          <a:srcRect/>
          <a:stretch>
            <a:fillRect/>
          </a:stretch>
        </p:blipFill>
        <p:spPr bwMode="auto">
          <a:xfrm>
            <a:off x="285720" y="3786190"/>
            <a:ext cx="3500010" cy="233242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28662" y="285728"/>
            <a:ext cx="7500990" cy="1815882"/>
          </a:xfrm>
          <a:prstGeom prst="rect">
            <a:avLst/>
          </a:prstGeom>
          <a:noFill/>
        </p:spPr>
        <p:txBody>
          <a:bodyPr wrap="square" rtlCol="0">
            <a:spAutoFit/>
          </a:bodyPr>
          <a:lstStyle/>
          <a:p>
            <a:pPr algn="ctr"/>
            <a:r>
              <a:rPr lang="de-DE" sz="3200" b="1" dirty="0" smtClean="0"/>
              <a:t>Wolgograd</a:t>
            </a:r>
            <a:endParaRPr lang="ru-RU" sz="3200" dirty="0" smtClean="0"/>
          </a:p>
          <a:p>
            <a:pPr algn="ctr"/>
            <a:r>
              <a:rPr lang="ru-RU" sz="4000" b="1" dirty="0"/>
              <a:t> </a:t>
            </a:r>
            <a:r>
              <a:rPr lang="ru-RU" sz="3200" b="1" dirty="0" smtClean="0"/>
              <a:t>(</a:t>
            </a:r>
            <a:r>
              <a:rPr lang="de-DE" sz="3200" b="1" dirty="0" smtClean="0"/>
              <a:t>bis</a:t>
            </a:r>
            <a:r>
              <a:rPr lang="ru-RU" sz="3200" b="1" dirty="0" smtClean="0"/>
              <a:t> </a:t>
            </a:r>
            <a:r>
              <a:rPr lang="ru-RU" sz="3200" b="1" dirty="0"/>
              <a:t>10 </a:t>
            </a:r>
            <a:r>
              <a:rPr lang="de-DE" sz="3200" b="1" dirty="0" smtClean="0"/>
              <a:t>November</a:t>
            </a:r>
            <a:r>
              <a:rPr lang="ru-RU" sz="3200" b="1" dirty="0" smtClean="0"/>
              <a:t> </a:t>
            </a:r>
            <a:r>
              <a:rPr lang="ru-RU" sz="3200" b="1" dirty="0"/>
              <a:t>1961 </a:t>
            </a:r>
            <a:r>
              <a:rPr lang="ru-RU" sz="3200" b="1" dirty="0" smtClean="0"/>
              <a:t> –</a:t>
            </a:r>
            <a:r>
              <a:rPr lang="de-DE" sz="3200" b="1" dirty="0" smtClean="0"/>
              <a:t>Stalingrad</a:t>
            </a:r>
            <a:r>
              <a:rPr lang="ru-RU" sz="3200" b="1" dirty="0" smtClean="0"/>
              <a:t>)</a:t>
            </a:r>
            <a:r>
              <a:rPr lang="ru-RU" sz="3200" b="1" dirty="0"/>
              <a:t> </a:t>
            </a:r>
            <a:endParaRPr lang="ru-RU" sz="3200" b="1" dirty="0" smtClean="0">
              <a:solidFill>
                <a:srgbClr val="FF0000"/>
              </a:solidFill>
            </a:endParaRPr>
          </a:p>
          <a:p>
            <a:pPr algn="ctr"/>
            <a:endParaRPr lang="ru-RU" sz="4000" b="1" dirty="0">
              <a:solidFill>
                <a:srgbClr val="FF0000"/>
              </a:solidFill>
            </a:endParaRPr>
          </a:p>
        </p:txBody>
      </p:sp>
      <p:pic>
        <p:nvPicPr>
          <p:cNvPr id="1026" name="Picture 2" descr="http://74322s001.edusite.ru/images/volgograd.jpg"/>
          <p:cNvPicPr>
            <a:picLocks noChangeAspect="1" noChangeArrowheads="1"/>
          </p:cNvPicPr>
          <p:nvPr/>
        </p:nvPicPr>
        <p:blipFill>
          <a:blip r:embed="rId3" cstate="print"/>
          <a:srcRect/>
          <a:stretch>
            <a:fillRect/>
          </a:stretch>
        </p:blipFill>
        <p:spPr bwMode="auto">
          <a:xfrm>
            <a:off x="5143504" y="1357298"/>
            <a:ext cx="3575396" cy="2376264"/>
          </a:xfrm>
          <a:prstGeom prst="rect">
            <a:avLst/>
          </a:prstGeom>
          <a:noFill/>
        </p:spPr>
      </p:pic>
      <p:sp>
        <p:nvSpPr>
          <p:cNvPr id="7" name="TextBox 6"/>
          <p:cNvSpPr txBox="1"/>
          <p:nvPr/>
        </p:nvSpPr>
        <p:spPr>
          <a:xfrm>
            <a:off x="4214810" y="3933056"/>
            <a:ext cx="4286280" cy="369332"/>
          </a:xfrm>
          <a:prstGeom prst="rect">
            <a:avLst/>
          </a:prstGeom>
          <a:noFill/>
        </p:spPr>
        <p:txBody>
          <a:bodyPr wrap="square" rtlCol="0">
            <a:spAutoFit/>
          </a:bodyPr>
          <a:lstStyle/>
          <a:p>
            <a:r>
              <a:rPr lang="ru-RU" b="1" dirty="0" smtClean="0"/>
              <a:t>  </a:t>
            </a:r>
            <a:endParaRPr lang="ru-RU" dirty="0"/>
          </a:p>
        </p:txBody>
      </p:sp>
      <p:sp>
        <p:nvSpPr>
          <p:cNvPr id="13313" name="Rectangle 1"/>
          <p:cNvSpPr>
            <a:spLocks noChangeArrowheads="1"/>
          </p:cNvSpPr>
          <p:nvPr/>
        </p:nvSpPr>
        <p:spPr bwMode="auto">
          <a:xfrm>
            <a:off x="785786" y="1357298"/>
            <a:ext cx="414340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 Herbst und im Winter 1942 war hier die größte Schlacht des Großen Vaterländischen Krieges. Vier Monate lang dauerte die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Stalingrader</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Schlacht.  Die Schlacht  an der Wolga  führte zur Vernichtung der 6. faschistischen  Armee und zu  einer Wende im zweiten Weltkrieg. </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Sowjetregierung zeichnete den Heldentum der Einwohner der Stadt und den beispiellosen Massenheroismus  ihrer Verteidiger während des Großen Vaterländischen Krieges aus und verlieh der Stadt den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14" name="Picture 2" descr="C:\Users\fg\Videos\11281e6f15d23b14f3f87cf0d41a8ddf.jpeg"/>
          <p:cNvPicPr>
            <a:picLocks noChangeAspect="1" noChangeArrowheads="1"/>
          </p:cNvPicPr>
          <p:nvPr/>
        </p:nvPicPr>
        <p:blipFill>
          <a:blip r:embed="rId4" cstate="print"/>
          <a:srcRect/>
          <a:stretch>
            <a:fillRect/>
          </a:stretch>
        </p:blipFill>
        <p:spPr bwMode="auto">
          <a:xfrm>
            <a:off x="5214942" y="3929066"/>
            <a:ext cx="3500462" cy="26093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0"/>
            <a:ext cx="5688632" cy="707886"/>
          </a:xfrm>
          <a:prstGeom prst="rect">
            <a:avLst/>
          </a:prstGeom>
          <a:noFill/>
        </p:spPr>
        <p:txBody>
          <a:bodyPr wrap="square" rtlCol="0">
            <a:spAutoFit/>
          </a:bodyPr>
          <a:lstStyle/>
          <a:p>
            <a:pPr algn="ctr"/>
            <a:r>
              <a:rPr lang="de-DE" sz="4000" b="1" dirty="0" smtClean="0">
                <a:solidFill>
                  <a:srgbClr val="FF0000"/>
                </a:solidFill>
              </a:rPr>
              <a:t> </a:t>
            </a:r>
            <a:r>
              <a:rPr lang="ru-RU" dirty="0"/>
              <a:t> </a:t>
            </a:r>
          </a:p>
        </p:txBody>
      </p:sp>
      <p:pic>
        <p:nvPicPr>
          <p:cNvPr id="7172" name="Picture 4" descr="Вышивка картины идущий по воде"/>
          <p:cNvPicPr>
            <a:picLocks noChangeAspect="1" noChangeArrowheads="1"/>
          </p:cNvPicPr>
          <p:nvPr/>
        </p:nvPicPr>
        <p:blipFill>
          <a:blip r:embed="rId2" cstate="print"/>
          <a:srcRect/>
          <a:stretch>
            <a:fillRect/>
          </a:stretch>
        </p:blipFill>
        <p:spPr bwMode="auto">
          <a:xfrm>
            <a:off x="6000760" y="357166"/>
            <a:ext cx="2592288" cy="3463297"/>
          </a:xfrm>
          <a:prstGeom prst="rect">
            <a:avLst/>
          </a:prstGeom>
          <a:noFill/>
        </p:spPr>
      </p:pic>
      <p:sp>
        <p:nvSpPr>
          <p:cNvPr id="11265" name="Rectangle 1"/>
          <p:cNvSpPr>
            <a:spLocks noChangeArrowheads="1"/>
          </p:cNvSpPr>
          <p:nvPr/>
        </p:nvSpPr>
        <p:spPr bwMode="auto">
          <a:xfrm>
            <a:off x="3643306" y="214290"/>
            <a:ext cx="278608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Odessa</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6" name="Rectangle 2"/>
          <p:cNvSpPr>
            <a:spLocks noChangeArrowheads="1"/>
          </p:cNvSpPr>
          <p:nvPr/>
        </p:nvSpPr>
        <p:spPr bwMode="auto">
          <a:xfrm>
            <a:off x="642910" y="785794"/>
            <a:ext cx="4572032"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Odessa liegt an der Küste des Schwarzen Meeres. Odessa ist eine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Die Verteidiger der Stadt zeigten während des Großen Vaterländischen Krieges  Heldentum. Zur Erinnerung an die Heldentaten der Verteidiger der Stadt  wurde im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Schewtschenko</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Park das Denkmal des Unbekannten  Matrosen errichtet, an dem das Ewige Feuer  brennt.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Faschisten haben die Stadt  stark zerstört.  Aber  Odessa   hat seine Wunden schnell geheilt. Nun wird Odessa von Tag zu Tag schöner.  </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7" name="Picture 3" descr="C:\Users\fg\Videos\31679d14a7297df7327d745834811622.jpg"/>
          <p:cNvPicPr>
            <a:picLocks noChangeAspect="1" noChangeArrowheads="1"/>
          </p:cNvPicPr>
          <p:nvPr/>
        </p:nvPicPr>
        <p:blipFill>
          <a:blip r:embed="rId3"/>
          <a:srcRect/>
          <a:stretch>
            <a:fillRect/>
          </a:stretch>
        </p:blipFill>
        <p:spPr bwMode="auto">
          <a:xfrm>
            <a:off x="2714612" y="4214818"/>
            <a:ext cx="3571900" cy="250033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0"/>
            <a:ext cx="6336704" cy="707886"/>
          </a:xfrm>
          <a:prstGeom prst="rect">
            <a:avLst/>
          </a:prstGeom>
          <a:noFill/>
        </p:spPr>
        <p:txBody>
          <a:bodyPr wrap="square" rtlCol="0">
            <a:spAutoFit/>
          </a:bodyPr>
          <a:lstStyle/>
          <a:p>
            <a:pPr algn="ctr"/>
            <a:r>
              <a:rPr lang="de-DE" sz="4000" b="1" dirty="0" smtClean="0">
                <a:solidFill>
                  <a:srgbClr val="FF0000"/>
                </a:solidFill>
              </a:rPr>
              <a:t> </a:t>
            </a:r>
            <a:endParaRPr lang="ru-RU" sz="4000" dirty="0">
              <a:solidFill>
                <a:srgbClr val="FF0000"/>
              </a:solidFill>
            </a:endParaRPr>
          </a:p>
        </p:txBody>
      </p:sp>
      <p:pic>
        <p:nvPicPr>
          <p:cNvPr id="6146" name="Picture 2" descr="http://74322s001.edusite.ru/images/p473_brest1.jpg"/>
          <p:cNvPicPr>
            <a:picLocks noChangeAspect="1" noChangeArrowheads="1"/>
          </p:cNvPicPr>
          <p:nvPr/>
        </p:nvPicPr>
        <p:blipFill>
          <a:blip r:embed="rId2" cstate="print"/>
          <a:srcRect/>
          <a:stretch>
            <a:fillRect/>
          </a:stretch>
        </p:blipFill>
        <p:spPr bwMode="auto">
          <a:xfrm>
            <a:off x="285720" y="357166"/>
            <a:ext cx="3652150" cy="2736304"/>
          </a:xfrm>
          <a:prstGeom prst="rect">
            <a:avLst/>
          </a:prstGeom>
          <a:noFill/>
        </p:spPr>
      </p:pic>
      <p:sp>
        <p:nvSpPr>
          <p:cNvPr id="10241" name="Rectangle 1"/>
          <p:cNvSpPr>
            <a:spLocks noChangeArrowheads="1"/>
          </p:cNvSpPr>
          <p:nvPr/>
        </p:nvSpPr>
        <p:spPr bwMode="auto">
          <a:xfrm>
            <a:off x="3929058" y="0"/>
            <a:ext cx="207170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Brest</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2" name="Rectangle 2"/>
          <p:cNvSpPr>
            <a:spLocks noChangeArrowheads="1"/>
          </p:cNvSpPr>
          <p:nvPr/>
        </p:nvSpPr>
        <p:spPr bwMode="auto">
          <a:xfrm>
            <a:off x="4214810" y="785794"/>
            <a:ext cx="4714908"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Brest er Festung entstand in den 30-er bis 40-er Jahren des 19. Jahrhunderts.  Die Festung mauern sind zeugen der unvergesslichen  Tage des Anfangs des Großen Vaterländischen Krieges. Dort kann man  solche Inschriften  sehen:   "Wir sterben als Helden".  Nur wenige der Verteidiger von Brest sind am Leben  geblieben.</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Am 8. Mai 1965 erhielt  die Brest er Festung den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"Heldenfestung".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Zu Ehren der Sowjetischen Soldaten, die lange Zeit die umlagerte Festung hielten, wurde ein großartiger Memorialkomplex geschaffen.</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3" name="Picture 3" descr="C:\Users\fg\Videos\f8a96fe4d6abc751559bfa4d80b01615.jpg"/>
          <p:cNvPicPr>
            <a:picLocks noChangeAspect="1" noChangeArrowheads="1"/>
          </p:cNvPicPr>
          <p:nvPr/>
        </p:nvPicPr>
        <p:blipFill>
          <a:blip r:embed="rId3" cstate="print"/>
          <a:srcRect/>
          <a:stretch>
            <a:fillRect/>
          </a:stretch>
        </p:blipFill>
        <p:spPr bwMode="auto">
          <a:xfrm>
            <a:off x="357158" y="3571876"/>
            <a:ext cx="3643338" cy="300986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74322s001.edusite.ru/images/p473_sevastopal-.jpg"/>
          <p:cNvPicPr>
            <a:picLocks noChangeAspect="1" noChangeArrowheads="1"/>
          </p:cNvPicPr>
          <p:nvPr/>
        </p:nvPicPr>
        <p:blipFill>
          <a:blip r:embed="rId2" cstate="print"/>
          <a:srcRect/>
          <a:stretch>
            <a:fillRect/>
          </a:stretch>
        </p:blipFill>
        <p:spPr bwMode="auto">
          <a:xfrm>
            <a:off x="179512" y="620688"/>
            <a:ext cx="3744416" cy="2808312"/>
          </a:xfrm>
          <a:prstGeom prst="rect">
            <a:avLst/>
          </a:prstGeom>
          <a:noFill/>
        </p:spPr>
      </p:pic>
      <p:sp>
        <p:nvSpPr>
          <p:cNvPr id="5" name="TextBox 4"/>
          <p:cNvSpPr txBox="1"/>
          <p:nvPr/>
        </p:nvSpPr>
        <p:spPr>
          <a:xfrm>
            <a:off x="179512" y="3501008"/>
            <a:ext cx="8964488" cy="369332"/>
          </a:xfrm>
          <a:prstGeom prst="rect">
            <a:avLst/>
          </a:prstGeom>
          <a:noFill/>
        </p:spPr>
        <p:txBody>
          <a:bodyPr wrap="square" rtlCol="0">
            <a:spAutoFit/>
          </a:bodyPr>
          <a:lstStyle/>
          <a:p>
            <a:r>
              <a:rPr lang="ru-RU" dirty="0" smtClean="0"/>
              <a:t>   </a:t>
            </a:r>
            <a:endParaRPr lang="ru-RU" dirty="0"/>
          </a:p>
        </p:txBody>
      </p:sp>
      <p:sp>
        <p:nvSpPr>
          <p:cNvPr id="9217" name="Rectangle 1"/>
          <p:cNvSpPr>
            <a:spLocks noChangeArrowheads="1"/>
          </p:cNvSpPr>
          <p:nvPr/>
        </p:nvSpPr>
        <p:spPr bwMode="auto">
          <a:xfrm>
            <a:off x="4000496" y="0"/>
            <a:ext cx="514350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Sewastopol</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9218" name="Rectangle 2"/>
          <p:cNvSpPr>
            <a:spLocks noChangeArrowheads="1"/>
          </p:cNvSpPr>
          <p:nvPr/>
        </p:nvSpPr>
        <p:spPr bwMode="auto">
          <a:xfrm>
            <a:off x="4357686" y="714356"/>
            <a:ext cx="421484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Verteidigung  dieser Stadt dauerte 250 Tage in den Jahren des Großen Vaterländischen Krieges.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deutschen Faschisten haben die  Stadt sehr stark zerstört. Im Sewastopol gibt es viele Denkmäler. Das bedeutendste Denkmal ist das Panorama  "Die Verteidigung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Sewastopols</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Auf das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Malachow</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-Kurgan brennt  das Ewige  Feuer.</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latin typeface="Calibri"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dirty="0" smtClean="0">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Auf dem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Sapun</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-Berg ist ein Museum.  Es zeigt ein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Diarama</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des Sturmes des </a:t>
            </a:r>
            <a:r>
              <a:rPr kumimoji="0" lang="de-DE"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Sapun</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Bergs.</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Sowjetregierung zeichnete  Sewastopol mit dem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aus.</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9" name="Picture 3" descr="C:\Users\fg\Videos\008_0272010b.jpg"/>
          <p:cNvPicPr>
            <a:picLocks noChangeAspect="1" noChangeArrowheads="1"/>
          </p:cNvPicPr>
          <p:nvPr/>
        </p:nvPicPr>
        <p:blipFill>
          <a:blip r:embed="rId3" cstate="print"/>
          <a:srcRect/>
          <a:stretch>
            <a:fillRect/>
          </a:stretch>
        </p:blipFill>
        <p:spPr bwMode="auto">
          <a:xfrm>
            <a:off x="214283" y="4288022"/>
            <a:ext cx="3857652" cy="216993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0104" y="0"/>
            <a:ext cx="5400600" cy="707886"/>
          </a:xfrm>
          <a:prstGeom prst="rect">
            <a:avLst/>
          </a:prstGeom>
          <a:noFill/>
        </p:spPr>
        <p:txBody>
          <a:bodyPr wrap="square" rtlCol="0">
            <a:spAutoFit/>
          </a:bodyPr>
          <a:lstStyle/>
          <a:p>
            <a:pPr algn="ctr"/>
            <a:r>
              <a:rPr lang="de-DE" sz="4000" b="1" dirty="0" smtClean="0">
                <a:solidFill>
                  <a:srgbClr val="FF0000"/>
                </a:solidFill>
              </a:rPr>
              <a:t> </a:t>
            </a:r>
            <a:endParaRPr lang="ru-RU" dirty="0"/>
          </a:p>
        </p:txBody>
      </p:sp>
      <p:sp>
        <p:nvSpPr>
          <p:cNvPr id="5" name="TextBox 4"/>
          <p:cNvSpPr txBox="1"/>
          <p:nvPr/>
        </p:nvSpPr>
        <p:spPr>
          <a:xfrm>
            <a:off x="3779912" y="692696"/>
            <a:ext cx="5364088" cy="369332"/>
          </a:xfrm>
          <a:prstGeom prst="rect">
            <a:avLst/>
          </a:prstGeom>
          <a:noFill/>
        </p:spPr>
        <p:txBody>
          <a:bodyPr wrap="square" rtlCol="0">
            <a:spAutoFit/>
          </a:bodyPr>
          <a:lstStyle/>
          <a:p>
            <a:r>
              <a:rPr lang="de-DE" dirty="0" smtClean="0"/>
              <a:t> </a:t>
            </a:r>
            <a:endParaRPr lang="ru-RU" dirty="0"/>
          </a:p>
        </p:txBody>
      </p:sp>
      <p:sp>
        <p:nvSpPr>
          <p:cNvPr id="6" name="TextBox 5"/>
          <p:cNvSpPr txBox="1"/>
          <p:nvPr/>
        </p:nvSpPr>
        <p:spPr>
          <a:xfrm>
            <a:off x="251520" y="3717032"/>
            <a:ext cx="8892480" cy="646331"/>
          </a:xfrm>
          <a:prstGeom prst="rect">
            <a:avLst/>
          </a:prstGeom>
          <a:noFill/>
        </p:spPr>
        <p:txBody>
          <a:bodyPr wrap="square" rtlCol="0">
            <a:spAutoFit/>
          </a:bodyPr>
          <a:lstStyle/>
          <a:p>
            <a:r>
              <a:rPr lang="ru-RU" dirty="0" smtClean="0"/>
              <a:t> </a:t>
            </a:r>
            <a:r>
              <a:rPr lang="de-DE" dirty="0" smtClean="0"/>
              <a:t> </a:t>
            </a:r>
            <a:endParaRPr lang="ru-RU" dirty="0" smtClean="0"/>
          </a:p>
          <a:p>
            <a:endParaRPr lang="ru-RU" dirty="0"/>
          </a:p>
        </p:txBody>
      </p:sp>
      <p:pic>
        <p:nvPicPr>
          <p:cNvPr id="4100" name="Picture 4" descr="ГОРОД - ГЕРОЙ ТУЛА"/>
          <p:cNvPicPr>
            <a:picLocks noChangeAspect="1" noChangeArrowheads="1"/>
          </p:cNvPicPr>
          <p:nvPr/>
        </p:nvPicPr>
        <p:blipFill>
          <a:blip r:embed="rId2" cstate="print"/>
          <a:srcRect/>
          <a:stretch>
            <a:fillRect/>
          </a:stretch>
        </p:blipFill>
        <p:spPr bwMode="auto">
          <a:xfrm>
            <a:off x="6357950" y="500042"/>
            <a:ext cx="2448272" cy="2997885"/>
          </a:xfrm>
          <a:prstGeom prst="rect">
            <a:avLst/>
          </a:prstGeom>
          <a:noFill/>
        </p:spPr>
      </p:pic>
      <p:sp>
        <p:nvSpPr>
          <p:cNvPr id="8193" name="Rectangle 1"/>
          <p:cNvSpPr>
            <a:spLocks noChangeArrowheads="1"/>
          </p:cNvSpPr>
          <p:nvPr/>
        </p:nvSpPr>
        <p:spPr bwMode="auto">
          <a:xfrm flipH="1">
            <a:off x="277640" y="357166"/>
            <a:ext cx="322279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4593827" y="-9812"/>
            <a:ext cx="889795" cy="584775"/>
          </a:xfrm>
          <a:prstGeom prst="rect">
            <a:avLst/>
          </a:prstGeom>
        </p:spPr>
        <p:txBody>
          <a:bodyPr wrap="none">
            <a:spAutoFit/>
          </a:bodyPr>
          <a:lstStyle/>
          <a:p>
            <a:pPr lvl="0" fontAlgn="base">
              <a:spcBef>
                <a:spcPct val="0"/>
              </a:spcBef>
              <a:spcAft>
                <a:spcPct val="0"/>
              </a:spcAft>
              <a:tabLst>
                <a:tab pos="1604963" algn="l"/>
              </a:tabLst>
            </a:pPr>
            <a:r>
              <a:rPr lang="de-DE" sz="3200" b="1" dirty="0" smtClean="0">
                <a:solidFill>
                  <a:prstClr val="black"/>
                </a:solidFill>
                <a:latin typeface="Calibri" pitchFamily="34" charset="0"/>
                <a:ea typeface="Calibri" pitchFamily="34" charset="0"/>
                <a:cs typeface="Times New Roman" pitchFamily="18" charset="0"/>
              </a:rPr>
              <a:t>Tula</a:t>
            </a:r>
            <a:endParaRPr lang="de-DE" sz="3200" dirty="0" smtClean="0">
              <a:solidFill>
                <a:prstClr val="black"/>
              </a:solidFill>
              <a:latin typeface="Arial" pitchFamily="34" charset="0"/>
              <a:cs typeface="Arial" pitchFamily="34" charset="0"/>
            </a:endParaRPr>
          </a:p>
        </p:txBody>
      </p:sp>
      <p:sp>
        <p:nvSpPr>
          <p:cNvPr id="8194" name="Rectangle 2"/>
          <p:cNvSpPr>
            <a:spLocks noChangeArrowheads="1"/>
          </p:cNvSpPr>
          <p:nvPr/>
        </p:nvSpPr>
        <p:spPr bwMode="auto">
          <a:xfrm>
            <a:off x="214282" y="785794"/>
            <a:ext cx="585791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604963" algn="l"/>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Im Dezember 1976 erhielt Tula den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 </a:t>
            </a:r>
            <a:endParaRPr kumimoji="0" lang="ru-RU"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604963" algn="l"/>
              </a:tabLst>
            </a:pP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 den schweren Tagen im Herbst 1941, als die Hitlerfaschisten alles  auf eine Karte setzten, um nach Moskau zu kommen, stellte sich Tula als eine Bastion dem Feind in den Weg.  Tula ist eine Waffenschmiede für die Armee. Die Arbeiter von Tula verteidigten tapfer ihre Stadt, reguläre sowjetische Truppen kamen ihnen zu Hilfe.  45Tage dauerte die Verteidigung der Stadt. Man warf die Faschisten zurück.</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5" name="Picture 3" descr="C:\Users\fg\Videos\tula-pamyatnik-zaschitnikam-tuly-06.jpg"/>
          <p:cNvPicPr>
            <a:picLocks noChangeAspect="1" noChangeArrowheads="1"/>
          </p:cNvPicPr>
          <p:nvPr/>
        </p:nvPicPr>
        <p:blipFill>
          <a:blip r:embed="rId3"/>
          <a:srcRect/>
          <a:stretch>
            <a:fillRect/>
          </a:stretch>
        </p:blipFill>
        <p:spPr bwMode="auto">
          <a:xfrm>
            <a:off x="2071670" y="3857628"/>
            <a:ext cx="4214842" cy="28113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0"/>
            <a:ext cx="7920880" cy="707886"/>
          </a:xfrm>
          <a:prstGeom prst="rect">
            <a:avLst/>
          </a:prstGeom>
          <a:noFill/>
        </p:spPr>
        <p:txBody>
          <a:bodyPr wrap="square" rtlCol="0">
            <a:spAutoFit/>
          </a:bodyPr>
          <a:lstStyle/>
          <a:p>
            <a:pPr algn="ctr"/>
            <a:r>
              <a:rPr lang="de-DE" sz="4000" b="1" dirty="0" smtClean="0">
                <a:solidFill>
                  <a:srgbClr val="FF0000"/>
                </a:solidFill>
              </a:rPr>
              <a:t> </a:t>
            </a:r>
            <a:endParaRPr lang="ru-RU" sz="4000" dirty="0">
              <a:solidFill>
                <a:srgbClr val="FF0000"/>
              </a:solidFill>
            </a:endParaRPr>
          </a:p>
        </p:txBody>
      </p:sp>
      <p:sp>
        <p:nvSpPr>
          <p:cNvPr id="3074" name="AutoShape 2" descr="http://74322s001.edusite.ru/images/p473_leningrad.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6" name="AutoShape 4" descr="http://74322s001.edusite.ru/images/p473_leningrad.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 name="TextBox 5"/>
          <p:cNvSpPr txBox="1"/>
          <p:nvPr/>
        </p:nvSpPr>
        <p:spPr>
          <a:xfrm>
            <a:off x="3995936" y="620688"/>
            <a:ext cx="5148064" cy="369332"/>
          </a:xfrm>
          <a:prstGeom prst="rect">
            <a:avLst/>
          </a:prstGeom>
          <a:noFill/>
        </p:spPr>
        <p:txBody>
          <a:bodyPr wrap="square" rtlCol="0">
            <a:spAutoFit/>
          </a:bodyPr>
          <a:lstStyle/>
          <a:p>
            <a:r>
              <a:rPr lang="de-DE" dirty="0" smtClean="0"/>
              <a:t> </a:t>
            </a:r>
            <a:endParaRPr lang="ru-RU" dirty="0"/>
          </a:p>
        </p:txBody>
      </p:sp>
      <p:sp>
        <p:nvSpPr>
          <p:cNvPr id="7" name="TextBox 6"/>
          <p:cNvSpPr txBox="1"/>
          <p:nvPr/>
        </p:nvSpPr>
        <p:spPr>
          <a:xfrm>
            <a:off x="179512" y="3933056"/>
            <a:ext cx="8964488" cy="369332"/>
          </a:xfrm>
          <a:prstGeom prst="rect">
            <a:avLst/>
          </a:prstGeom>
          <a:noFill/>
        </p:spPr>
        <p:txBody>
          <a:bodyPr wrap="square" rtlCol="0">
            <a:spAutoFit/>
          </a:bodyPr>
          <a:lstStyle/>
          <a:p>
            <a:r>
              <a:rPr lang="de-DE" dirty="0" smtClean="0"/>
              <a:t> </a:t>
            </a:r>
            <a:endParaRPr lang="ru-RU" dirty="0"/>
          </a:p>
        </p:txBody>
      </p:sp>
      <p:pic>
        <p:nvPicPr>
          <p:cNvPr id="3080" name="Picture 8" descr="Презентация на тему город герой ленинград"/>
          <p:cNvPicPr>
            <a:picLocks noChangeAspect="1" noChangeArrowheads="1"/>
          </p:cNvPicPr>
          <p:nvPr/>
        </p:nvPicPr>
        <p:blipFill>
          <a:blip r:embed="rId2" cstate="print"/>
          <a:srcRect/>
          <a:stretch>
            <a:fillRect/>
          </a:stretch>
        </p:blipFill>
        <p:spPr bwMode="auto">
          <a:xfrm>
            <a:off x="642910" y="1000108"/>
            <a:ext cx="3842368" cy="2880319"/>
          </a:xfrm>
          <a:prstGeom prst="rect">
            <a:avLst/>
          </a:prstGeom>
          <a:noFill/>
        </p:spPr>
      </p:pic>
      <p:sp>
        <p:nvSpPr>
          <p:cNvPr id="7169" name="Rectangle 1"/>
          <p:cNvSpPr>
            <a:spLocks noChangeArrowheads="1"/>
          </p:cNvSpPr>
          <p:nvPr/>
        </p:nvSpPr>
        <p:spPr bwMode="auto">
          <a:xfrm>
            <a:off x="2143108" y="0"/>
            <a:ext cx="585791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3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Sankt - Petersburg    (Leningrad)</a:t>
            </a:r>
            <a:endParaRPr kumimoji="0" lang="de-DE"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0" name="Rectangle 2"/>
          <p:cNvSpPr>
            <a:spLocks noChangeArrowheads="1"/>
          </p:cNvSpPr>
          <p:nvPr/>
        </p:nvSpPr>
        <p:spPr bwMode="auto">
          <a:xfrm>
            <a:off x="4929190" y="1428736"/>
            <a:ext cx="364333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900 dauerte die Belagerung  Blockade  Leningrads während des Großen Vaterländischen Krieges. In dieser Zeit war die Stadt vom ganzen Land abgeschnitten. </a:t>
            </a: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ru-RU" dirty="0" smtClean="0">
                <a:latin typeface="Calibri" pitchFamily="34" charset="0"/>
                <a:ea typeface="Calibri" pitchFamily="34" charset="0"/>
                <a:cs typeface="Times New Roman" pitchFamily="18" charset="0"/>
              </a:rPr>
              <a:t> </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Die Einwohner der Stadt kämpften  zusammen mit den  Truppen    der Sowjetarmee heldenmutig  gegen die Faschisten. Im bitteren Kampf errangen sie den Sieg.  Deshalb zeichnete die Sowjetregierung die Stadt  Leningrad mit dem Ehrentitel </a:t>
            </a:r>
            <a:r>
              <a:rPr kumimoji="0" lang="de-DE"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"Heldenstadt"</a:t>
            </a:r>
            <a:r>
              <a:rPr kumimoji="0" lang="de-DE"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aus.</a:t>
            </a:r>
            <a:endParaRPr kumimoji="0" lang="de-DE"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1" name="Picture 3" descr="C:\Users\fg\Videos\4435970.jpg"/>
          <p:cNvPicPr>
            <a:picLocks noChangeAspect="1" noChangeArrowheads="1"/>
          </p:cNvPicPr>
          <p:nvPr/>
        </p:nvPicPr>
        <p:blipFill>
          <a:blip r:embed="rId3" cstate="print"/>
          <a:srcRect/>
          <a:stretch>
            <a:fillRect/>
          </a:stretch>
        </p:blipFill>
        <p:spPr bwMode="auto">
          <a:xfrm>
            <a:off x="714348" y="4143380"/>
            <a:ext cx="3714776" cy="247032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1069</Words>
  <Application>Microsoft Office PowerPoint</Application>
  <PresentationFormat>Экран (4:3)</PresentationFormat>
  <Paragraphs>97</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          Die Reise durch die Heldenstädte.</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Жанна</dc:creator>
  <cp:lastModifiedBy>fg</cp:lastModifiedBy>
  <cp:revision>38</cp:revision>
  <dcterms:created xsi:type="dcterms:W3CDTF">2015-04-16T09:46:21Z</dcterms:created>
  <dcterms:modified xsi:type="dcterms:W3CDTF">2020-02-24T14:46:14Z</dcterms:modified>
</cp:coreProperties>
</file>