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4630400" cy="8229600"/>
  <p:notesSz cx="8229600" cy="14630400"/>
  <p:embeddedFontLst>
    <p:embeddedFont>
      <p:font typeface="Open Sans" panose="020B0604020202020204" charset="0"/>
      <p:regular r:id="rId11"/>
    </p:embeddedFont>
    <p:embeddedFont>
      <p:font typeface="Calibri" panose="020F0502020204030204" pitchFamily="34" charset="0"/>
      <p:regular r:id="rId12"/>
      <p:bold r:id="rId13"/>
      <p:italic r:id="rId14"/>
      <p:boldItalic r:id="rId15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>
        <p:scale>
          <a:sx n="61" d="100"/>
          <a:sy n="61" d="100"/>
        </p:scale>
        <p:origin x="-84" y="-72"/>
      </p:cViewPr>
      <p:guideLst>
        <p:guide orient="horz" pos="2592"/>
        <p:guide pos="46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10" Type="http://schemas.openxmlformats.org/officeDocument/2006/relationships/notesMaster" Target="notesMasters/notesMaster1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565525" cy="7318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4660900" y="0"/>
            <a:ext cx="3567113" cy="7318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15CFF4-8267-4733-B458-4D715BEE8574}" type="datetimeFigureOut">
              <a:rPr lang="ru-RU" smtClean="0"/>
              <a:t>27.12.2024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-762000" y="1096963"/>
            <a:ext cx="9753600" cy="5486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822325" y="6950075"/>
            <a:ext cx="6584950" cy="65833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13896975"/>
            <a:ext cx="3565525" cy="7302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4660900" y="13896975"/>
            <a:ext cx="3567113" cy="7302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7371E3-3AF6-44FB-A309-FF79DE625C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40310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2184083"/>
            <a:ext cx="75564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403C4E"/>
                </a:solidFill>
                <a:latin typeface="Merriweather Bold" pitchFamily="34" charset="0"/>
                <a:ea typeface="Merriweather Bold" pitchFamily="34" charset="-122"/>
                <a:cs typeface="Merriweather Bold" pitchFamily="34" charset="-120"/>
              </a:rPr>
              <a:t>Пасха в России: Праздник Воскресения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793790" y="3941802"/>
            <a:ext cx="7556421" cy="1451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1750" dirty="0">
                <a:solidFill>
                  <a:srgbClr val="403C4E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Пасха - главный праздник для православных христиан. Это время радости, надежды и обновления. В России Пасха отмечается с особым размахом, с традициями, передающимися из поколения в поколение.</a:t>
            </a:r>
            <a:endParaRPr lang="en-US" sz="1750" dirty="0"/>
          </a:p>
        </p:txBody>
      </p:sp>
      <p:sp>
        <p:nvSpPr>
          <p:cNvPr id="5" name="Shape 2"/>
          <p:cNvSpPr/>
          <p:nvPr/>
        </p:nvSpPr>
        <p:spPr>
          <a:xfrm>
            <a:off x="793790" y="5665470"/>
            <a:ext cx="362903" cy="362903"/>
          </a:xfrm>
          <a:prstGeom prst="roundRect">
            <a:avLst>
              <a:gd name="adj" fmla="val 25194296"/>
            </a:avLst>
          </a:prstGeom>
          <a:solidFill>
            <a:srgbClr val="5BE2D1"/>
          </a:solidFill>
          <a:ln w="7620">
            <a:solidFill>
              <a:srgbClr val="FFFFFF"/>
            </a:solidFill>
            <a:prstDash val="solid"/>
          </a:ln>
        </p:spPr>
      </p:sp>
      <p:sp>
        <p:nvSpPr>
          <p:cNvPr id="6" name="Text 3"/>
          <p:cNvSpPr/>
          <p:nvPr/>
        </p:nvSpPr>
        <p:spPr>
          <a:xfrm>
            <a:off x="906066" y="5798106"/>
            <a:ext cx="138232" cy="9751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750"/>
              </a:lnSpc>
              <a:buNone/>
            </a:pPr>
            <a:r>
              <a:rPr lang="en-US" sz="750" dirty="0">
                <a:solidFill>
                  <a:srgbClr val="3C3838"/>
                </a:solidFill>
                <a:latin typeface="Open Sans Medium" pitchFamily="34" charset="0"/>
                <a:ea typeface="Open Sans Medium" pitchFamily="34" charset="-122"/>
                <a:cs typeface="Open Sans Medium" pitchFamily="34" charset="-120"/>
              </a:rPr>
              <a:t>ИЯ</a:t>
            </a:r>
            <a:endParaRPr lang="en-US" sz="750" dirty="0"/>
          </a:p>
        </p:txBody>
      </p:sp>
      <p:sp>
        <p:nvSpPr>
          <p:cNvPr id="7" name="Text 4"/>
          <p:cNvSpPr/>
          <p:nvPr/>
        </p:nvSpPr>
        <p:spPr>
          <a:xfrm>
            <a:off x="1270040" y="5648563"/>
            <a:ext cx="3071455" cy="3968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100"/>
              </a:lnSpc>
              <a:buNone/>
            </a:pPr>
            <a:r>
              <a:rPr lang="en-US" sz="2200" b="1" dirty="0" err="1" smtClean="0">
                <a:solidFill>
                  <a:srgbClr val="403C4E"/>
                </a:solidFill>
                <a:latin typeface="Open Sans Bold" pitchFamily="34" charset="0"/>
                <a:ea typeface="Open Sans Bold" pitchFamily="34" charset="-122"/>
                <a:cs typeface="Open Sans Bold" pitchFamily="34" charset="-120"/>
              </a:rPr>
              <a:t>Инесса</a:t>
            </a:r>
            <a:r>
              <a:rPr lang="en-US" sz="2200" b="1" dirty="0" smtClean="0">
                <a:solidFill>
                  <a:srgbClr val="403C4E"/>
                </a:solidFill>
                <a:latin typeface="Open Sans Bold" pitchFamily="34" charset="0"/>
                <a:ea typeface="Open Sans Bold" pitchFamily="34" charset="-122"/>
                <a:cs typeface="Open Sans Bold" pitchFamily="34" charset="-120"/>
              </a:rPr>
              <a:t> </a:t>
            </a:r>
            <a:r>
              <a:rPr lang="en-US" sz="2200" b="1" dirty="0">
                <a:solidFill>
                  <a:srgbClr val="403C4E"/>
                </a:solidFill>
                <a:latin typeface="Open Sans Bold" pitchFamily="34" charset="0"/>
                <a:ea typeface="Open Sans Bold" pitchFamily="34" charset="-122"/>
                <a:cs typeface="Open Sans Bold" pitchFamily="34" charset="-120"/>
              </a:rPr>
              <a:t>Якименко</a:t>
            </a:r>
            <a:endParaRPr lang="en-US" sz="2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2539960"/>
            <a:ext cx="9330214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403C4E"/>
                </a:solidFill>
                <a:latin typeface="Merriweather Bold" pitchFamily="34" charset="0"/>
                <a:ea typeface="Merriweather Bold" pitchFamily="34" charset="-122"/>
                <a:cs typeface="Merriweather Bold" pitchFamily="34" charset="-120"/>
              </a:rPr>
              <a:t>Традиции Пасхальной Недели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793790" y="3815715"/>
            <a:ext cx="3373874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403C4E"/>
                </a:solidFill>
                <a:latin typeface="Merriweather Bold" pitchFamily="34" charset="0"/>
                <a:ea typeface="Merriweather Bold" pitchFamily="34" charset="-122"/>
                <a:cs typeface="Merriweather Bold" pitchFamily="34" charset="-120"/>
              </a:rPr>
              <a:t>Праздничная Трапеза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793790" y="4396859"/>
            <a:ext cx="6244709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1750" dirty="0">
                <a:solidFill>
                  <a:srgbClr val="403C4E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На столе - традиционные пасхальные кушанья: пасха, куличи, крашеные яйца. Красные яйца символизируют кровь Христа, а кулич - его воскресение.</a:t>
            </a:r>
            <a:endParaRPr lang="en-US" sz="1750" dirty="0"/>
          </a:p>
        </p:txBody>
      </p:sp>
      <p:sp>
        <p:nvSpPr>
          <p:cNvPr id="5" name="Text 3"/>
          <p:cNvSpPr/>
          <p:nvPr/>
        </p:nvSpPr>
        <p:spPr>
          <a:xfrm>
            <a:off x="7599521" y="3815715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403C4E"/>
                </a:solidFill>
                <a:latin typeface="Merriweather Bold" pitchFamily="34" charset="0"/>
                <a:ea typeface="Merriweather Bold" pitchFamily="34" charset="-122"/>
                <a:cs typeface="Merriweather Bold" pitchFamily="34" charset="-120"/>
              </a:rPr>
              <a:t>Христос Воскресе!</a:t>
            </a:r>
            <a:endParaRPr lang="en-US" sz="2200" dirty="0"/>
          </a:p>
        </p:txBody>
      </p:sp>
      <p:sp>
        <p:nvSpPr>
          <p:cNvPr id="6" name="Text 4"/>
          <p:cNvSpPr/>
          <p:nvPr/>
        </p:nvSpPr>
        <p:spPr>
          <a:xfrm>
            <a:off x="7599521" y="4396859"/>
            <a:ext cx="6244709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1750" dirty="0">
                <a:solidFill>
                  <a:srgbClr val="403C4E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Всю пасхальную неделю верующие ходят друг к другу в гости, поздравляя друг друга фразой "Христос Воскресе!" и отвечая "Воистину Воскресе!".</a:t>
            </a:r>
            <a:endParaRPr lang="en-US" sz="17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748189"/>
            <a:ext cx="75564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403C4E"/>
                </a:solidFill>
                <a:latin typeface="Merriweather Bold" pitchFamily="34" charset="0"/>
                <a:ea typeface="Merriweather Bold" pitchFamily="34" charset="-122"/>
                <a:cs typeface="Merriweather Bold" pitchFamily="34" charset="-120"/>
              </a:rPr>
              <a:t>Великая Суббота: Ночь Чудес</a:t>
            </a:r>
            <a:endParaRPr lang="en-US" sz="4450" dirty="0"/>
          </a:p>
        </p:txBody>
      </p:sp>
      <p:sp>
        <p:nvSpPr>
          <p:cNvPr id="4" name="Shape 1"/>
          <p:cNvSpPr/>
          <p:nvPr/>
        </p:nvSpPr>
        <p:spPr>
          <a:xfrm>
            <a:off x="793790" y="2761059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FFD8CC"/>
          </a:solidFill>
          <a:ln w="7620">
            <a:solidFill>
              <a:srgbClr val="E5BEB2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970955" y="2846070"/>
            <a:ext cx="155853" cy="34028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b="1" dirty="0">
                <a:solidFill>
                  <a:srgbClr val="403C4E"/>
                </a:solidFill>
                <a:latin typeface="Merriweather Bold" pitchFamily="34" charset="0"/>
                <a:ea typeface="Merriweather Bold" pitchFamily="34" charset="-122"/>
                <a:cs typeface="Merriweather Bold" pitchFamily="34" charset="-120"/>
              </a:rPr>
              <a:t>1</a:t>
            </a:r>
            <a:endParaRPr lang="en-US" sz="2650" dirty="0"/>
          </a:p>
        </p:txBody>
      </p:sp>
      <p:sp>
        <p:nvSpPr>
          <p:cNvPr id="6" name="Text 3"/>
          <p:cNvSpPr/>
          <p:nvPr/>
        </p:nvSpPr>
        <p:spPr>
          <a:xfrm>
            <a:off x="1530906" y="2761059"/>
            <a:ext cx="2927747" cy="7086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403C4E"/>
                </a:solidFill>
                <a:latin typeface="Merriweather Bold" pitchFamily="34" charset="0"/>
                <a:ea typeface="Merriweather Bold" pitchFamily="34" charset="-122"/>
                <a:cs typeface="Merriweather Bold" pitchFamily="34" charset="-120"/>
              </a:rPr>
              <a:t>Пасхальная Служба</a:t>
            </a:r>
            <a:endParaRPr lang="en-US" sz="2200" dirty="0"/>
          </a:p>
        </p:txBody>
      </p:sp>
      <p:sp>
        <p:nvSpPr>
          <p:cNvPr id="7" name="Text 4"/>
          <p:cNvSpPr/>
          <p:nvPr/>
        </p:nvSpPr>
        <p:spPr>
          <a:xfrm>
            <a:off x="1530906" y="3605808"/>
            <a:ext cx="2927747" cy="217741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1750" dirty="0">
                <a:solidFill>
                  <a:srgbClr val="403C4E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В Великую Субботу в церквях проходит праздничная пасхальная служба, где верующие встречают Воскресение Христово.</a:t>
            </a:r>
            <a:endParaRPr lang="en-US" sz="1750" dirty="0"/>
          </a:p>
        </p:txBody>
      </p:sp>
      <p:sp>
        <p:nvSpPr>
          <p:cNvPr id="8" name="Shape 5"/>
          <p:cNvSpPr/>
          <p:nvPr/>
        </p:nvSpPr>
        <p:spPr>
          <a:xfrm>
            <a:off x="4685467" y="2761059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FFD8CC"/>
          </a:solidFill>
          <a:ln w="7620">
            <a:solidFill>
              <a:srgbClr val="E5BEB2"/>
            </a:solidFill>
            <a:prstDash val="solid"/>
          </a:ln>
        </p:spPr>
      </p:sp>
      <p:sp>
        <p:nvSpPr>
          <p:cNvPr id="9" name="Text 6"/>
          <p:cNvSpPr/>
          <p:nvPr/>
        </p:nvSpPr>
        <p:spPr>
          <a:xfrm>
            <a:off x="4837628" y="2846070"/>
            <a:ext cx="205859" cy="34028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b="1" dirty="0">
                <a:solidFill>
                  <a:srgbClr val="403C4E"/>
                </a:solidFill>
                <a:latin typeface="Merriweather Bold" pitchFamily="34" charset="0"/>
                <a:ea typeface="Merriweather Bold" pitchFamily="34" charset="-122"/>
                <a:cs typeface="Merriweather Bold" pitchFamily="34" charset="-120"/>
              </a:rPr>
              <a:t>2</a:t>
            </a:r>
            <a:endParaRPr lang="en-US" sz="2650" dirty="0"/>
          </a:p>
        </p:txBody>
      </p:sp>
      <p:sp>
        <p:nvSpPr>
          <p:cNvPr id="10" name="Text 7"/>
          <p:cNvSpPr/>
          <p:nvPr/>
        </p:nvSpPr>
        <p:spPr>
          <a:xfrm>
            <a:off x="5422583" y="2761059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403C4E"/>
                </a:solidFill>
                <a:latin typeface="Merriweather Bold" pitchFamily="34" charset="0"/>
                <a:ea typeface="Merriweather Bold" pitchFamily="34" charset="-122"/>
                <a:cs typeface="Merriweather Bold" pitchFamily="34" charset="-120"/>
              </a:rPr>
              <a:t>Благовест</a:t>
            </a:r>
            <a:endParaRPr lang="en-US" sz="2200" dirty="0"/>
          </a:p>
        </p:txBody>
      </p:sp>
      <p:sp>
        <p:nvSpPr>
          <p:cNvPr id="11" name="Text 8"/>
          <p:cNvSpPr/>
          <p:nvPr/>
        </p:nvSpPr>
        <p:spPr>
          <a:xfrm>
            <a:off x="5422583" y="3251478"/>
            <a:ext cx="2927747" cy="18145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1750" dirty="0">
                <a:solidFill>
                  <a:srgbClr val="403C4E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В полночь раздается звон колоколов - благовест, который возвещает о Воскресении Иисуса Христа.</a:t>
            </a:r>
            <a:endParaRPr lang="en-US" sz="1750" dirty="0"/>
          </a:p>
        </p:txBody>
      </p:sp>
      <p:sp>
        <p:nvSpPr>
          <p:cNvPr id="12" name="Shape 9"/>
          <p:cNvSpPr/>
          <p:nvPr/>
        </p:nvSpPr>
        <p:spPr>
          <a:xfrm>
            <a:off x="793790" y="6265188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FFD8CC"/>
          </a:solidFill>
          <a:ln w="7620">
            <a:solidFill>
              <a:srgbClr val="E5BEB2"/>
            </a:solidFill>
            <a:prstDash val="solid"/>
          </a:ln>
        </p:spPr>
      </p:sp>
      <p:sp>
        <p:nvSpPr>
          <p:cNvPr id="13" name="Text 10"/>
          <p:cNvSpPr/>
          <p:nvPr/>
        </p:nvSpPr>
        <p:spPr>
          <a:xfrm>
            <a:off x="952619" y="6350198"/>
            <a:ext cx="192643" cy="34028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b="1" dirty="0">
                <a:solidFill>
                  <a:srgbClr val="403C4E"/>
                </a:solidFill>
                <a:latin typeface="Merriweather Bold" pitchFamily="34" charset="0"/>
                <a:ea typeface="Merriweather Bold" pitchFamily="34" charset="-122"/>
                <a:cs typeface="Merriweather Bold" pitchFamily="34" charset="-120"/>
              </a:rPr>
              <a:t>3</a:t>
            </a:r>
            <a:endParaRPr lang="en-US" sz="2650" dirty="0"/>
          </a:p>
        </p:txBody>
      </p:sp>
      <p:sp>
        <p:nvSpPr>
          <p:cNvPr id="14" name="Text 11"/>
          <p:cNvSpPr/>
          <p:nvPr/>
        </p:nvSpPr>
        <p:spPr>
          <a:xfrm>
            <a:off x="1530906" y="6265188"/>
            <a:ext cx="4118253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403C4E"/>
                </a:solidFill>
                <a:latin typeface="Merriweather Bold" pitchFamily="34" charset="0"/>
                <a:ea typeface="Merriweather Bold" pitchFamily="34" charset="-122"/>
                <a:cs typeface="Merriweather Bold" pitchFamily="34" charset="-120"/>
              </a:rPr>
              <a:t>Освящение Куличей и Яиц</a:t>
            </a:r>
            <a:endParaRPr lang="en-US" sz="2200" dirty="0"/>
          </a:p>
        </p:txBody>
      </p:sp>
      <p:sp>
        <p:nvSpPr>
          <p:cNvPr id="15" name="Text 12"/>
          <p:cNvSpPr/>
          <p:nvPr/>
        </p:nvSpPr>
        <p:spPr>
          <a:xfrm>
            <a:off x="1530906" y="6755606"/>
            <a:ext cx="6819305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1750" dirty="0">
                <a:solidFill>
                  <a:srgbClr val="403C4E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В этот день верующие освящают куличи, яйца, пасху и другие праздничные блюда в церкви.</a:t>
            </a:r>
            <a:endParaRPr lang="en-US" sz="17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83523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3621048"/>
            <a:ext cx="8392478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403C4E"/>
                </a:solidFill>
                <a:latin typeface="Merriweather Bold" pitchFamily="34" charset="0"/>
                <a:ea typeface="Merriweather Bold" pitchFamily="34" charset="-122"/>
                <a:cs typeface="Merriweather Bold" pitchFamily="34" charset="-120"/>
              </a:rPr>
              <a:t>Крашение Пасхальных Яиц</a:t>
            </a:r>
            <a:endParaRPr lang="en-US" sz="4450" dirty="0"/>
          </a:p>
        </p:txBody>
      </p:sp>
      <p:sp>
        <p:nvSpPr>
          <p:cNvPr id="4" name="Shape 1"/>
          <p:cNvSpPr/>
          <p:nvPr/>
        </p:nvSpPr>
        <p:spPr>
          <a:xfrm>
            <a:off x="793790" y="4669988"/>
            <a:ext cx="4196358" cy="2773799"/>
          </a:xfrm>
          <a:prstGeom prst="roundRect">
            <a:avLst>
              <a:gd name="adj" fmla="val 3435"/>
            </a:avLst>
          </a:prstGeom>
          <a:solidFill>
            <a:srgbClr val="FFD8CC"/>
          </a:solidFill>
          <a:ln w="7620">
            <a:solidFill>
              <a:srgbClr val="E5BEB2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1028224" y="4904423"/>
            <a:ext cx="3727490" cy="7086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403C4E"/>
                </a:solidFill>
                <a:latin typeface="Merriweather Bold" pitchFamily="34" charset="0"/>
                <a:ea typeface="Merriweather Bold" pitchFamily="34" charset="-122"/>
                <a:cs typeface="Merriweather Bold" pitchFamily="34" charset="-120"/>
              </a:rPr>
              <a:t>Традиционный Красный Цвет</a:t>
            </a:r>
            <a:endParaRPr lang="en-US" sz="2200" dirty="0"/>
          </a:p>
        </p:txBody>
      </p:sp>
      <p:sp>
        <p:nvSpPr>
          <p:cNvPr id="6" name="Text 3"/>
          <p:cNvSpPr/>
          <p:nvPr/>
        </p:nvSpPr>
        <p:spPr>
          <a:xfrm>
            <a:off x="1028224" y="5749171"/>
            <a:ext cx="3727490" cy="1451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1750" dirty="0">
                <a:solidFill>
                  <a:srgbClr val="403C4E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В России красные яйца - символ крови Христа, поэтому крашение яиц в красный цвет - самая распространенная традиция.</a:t>
            </a:r>
            <a:endParaRPr lang="en-US" sz="1750" dirty="0"/>
          </a:p>
        </p:txBody>
      </p:sp>
      <p:sp>
        <p:nvSpPr>
          <p:cNvPr id="7" name="Shape 4"/>
          <p:cNvSpPr/>
          <p:nvPr/>
        </p:nvSpPr>
        <p:spPr>
          <a:xfrm>
            <a:off x="5216962" y="4669988"/>
            <a:ext cx="4196358" cy="2773799"/>
          </a:xfrm>
          <a:prstGeom prst="roundRect">
            <a:avLst>
              <a:gd name="adj" fmla="val 3435"/>
            </a:avLst>
          </a:prstGeom>
          <a:solidFill>
            <a:srgbClr val="FFD8CC"/>
          </a:solidFill>
          <a:ln w="7620">
            <a:solidFill>
              <a:srgbClr val="E5BEB2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5451396" y="4904423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403C4E"/>
                </a:solidFill>
                <a:latin typeface="Merriweather Bold" pitchFamily="34" charset="0"/>
                <a:ea typeface="Merriweather Bold" pitchFamily="34" charset="-122"/>
                <a:cs typeface="Merriweather Bold" pitchFamily="34" charset="-120"/>
              </a:rPr>
              <a:t>Другие Цвета</a:t>
            </a:r>
            <a:endParaRPr lang="en-US" sz="2200" dirty="0"/>
          </a:p>
        </p:txBody>
      </p:sp>
      <p:sp>
        <p:nvSpPr>
          <p:cNvPr id="9" name="Text 6"/>
          <p:cNvSpPr/>
          <p:nvPr/>
        </p:nvSpPr>
        <p:spPr>
          <a:xfrm>
            <a:off x="5451396" y="5394841"/>
            <a:ext cx="3727490" cy="1451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1750" dirty="0">
                <a:solidFill>
                  <a:srgbClr val="403C4E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Помимо красного, используются и другие цвета: желтый, зеленый, синий. Яйца украшают узорами, рисунками, надписями.</a:t>
            </a:r>
            <a:endParaRPr lang="en-US" sz="1750" dirty="0"/>
          </a:p>
        </p:txBody>
      </p:sp>
      <p:sp>
        <p:nvSpPr>
          <p:cNvPr id="10" name="Shape 7"/>
          <p:cNvSpPr/>
          <p:nvPr/>
        </p:nvSpPr>
        <p:spPr>
          <a:xfrm>
            <a:off x="9640133" y="4669988"/>
            <a:ext cx="4196358" cy="2773799"/>
          </a:xfrm>
          <a:prstGeom prst="roundRect">
            <a:avLst>
              <a:gd name="adj" fmla="val 3435"/>
            </a:avLst>
          </a:prstGeom>
          <a:solidFill>
            <a:srgbClr val="FFD8CC"/>
          </a:solidFill>
          <a:ln w="7620">
            <a:solidFill>
              <a:srgbClr val="E5BEB2"/>
            </a:solidFill>
            <a:prstDash val="solid"/>
          </a:ln>
        </p:spPr>
      </p:sp>
      <p:sp>
        <p:nvSpPr>
          <p:cNvPr id="11" name="Text 8"/>
          <p:cNvSpPr/>
          <p:nvPr/>
        </p:nvSpPr>
        <p:spPr>
          <a:xfrm>
            <a:off x="9874568" y="4904423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403C4E"/>
                </a:solidFill>
                <a:latin typeface="Merriweather Bold" pitchFamily="34" charset="0"/>
                <a:ea typeface="Merriweather Bold" pitchFamily="34" charset="-122"/>
                <a:cs typeface="Merriweather Bold" pitchFamily="34" charset="-120"/>
              </a:rPr>
              <a:t>Игра в Яйца</a:t>
            </a:r>
            <a:endParaRPr lang="en-US" sz="2200" dirty="0"/>
          </a:p>
        </p:txBody>
      </p:sp>
      <p:sp>
        <p:nvSpPr>
          <p:cNvPr id="12" name="Text 9"/>
          <p:cNvSpPr/>
          <p:nvPr/>
        </p:nvSpPr>
        <p:spPr>
          <a:xfrm>
            <a:off x="9874568" y="5394841"/>
            <a:ext cx="3727490" cy="18145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1750" dirty="0">
                <a:solidFill>
                  <a:srgbClr val="403C4E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В пасхальную неделю дети и взрослые играют в "битки" - разбивают друг другу яйца, чтобы определить, чье яйцо крепче.</a:t>
            </a:r>
            <a:endParaRPr lang="en-US" sz="17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86038" y="697587"/>
            <a:ext cx="7771924" cy="122515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4800"/>
              </a:lnSpc>
              <a:buNone/>
            </a:pPr>
            <a:r>
              <a:rPr lang="en-US" sz="3850" b="1" dirty="0">
                <a:solidFill>
                  <a:srgbClr val="403C4E"/>
                </a:solidFill>
                <a:latin typeface="Merriweather Bold" pitchFamily="34" charset="0"/>
                <a:ea typeface="Merriweather Bold" pitchFamily="34" charset="-122"/>
                <a:cs typeface="Merriweather Bold" pitchFamily="34" charset="-120"/>
              </a:rPr>
              <a:t>Куличи: Символ Воскресения</a:t>
            </a:r>
            <a:endParaRPr lang="en-US" sz="3850" dirty="0"/>
          </a:p>
        </p:txBody>
      </p:sp>
      <p:sp>
        <p:nvSpPr>
          <p:cNvPr id="5" name="Text 1"/>
          <p:cNvSpPr/>
          <p:nvPr/>
        </p:nvSpPr>
        <p:spPr>
          <a:xfrm>
            <a:off x="686038" y="2902625"/>
            <a:ext cx="2775704" cy="3062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900" b="1" dirty="0">
                <a:solidFill>
                  <a:srgbClr val="403C4E"/>
                </a:solidFill>
                <a:latin typeface="Merriweather Bold" pitchFamily="34" charset="0"/>
                <a:ea typeface="Merriweather Bold" pitchFamily="34" charset="-122"/>
                <a:cs typeface="Merriweather Bold" pitchFamily="34" charset="-120"/>
              </a:rPr>
              <a:t>Традиционный Хлеб</a:t>
            </a:r>
            <a:endParaRPr lang="en-US" sz="1900" dirty="0"/>
          </a:p>
        </p:txBody>
      </p:sp>
      <p:sp>
        <p:nvSpPr>
          <p:cNvPr id="6" name="Text 2"/>
          <p:cNvSpPr/>
          <p:nvPr/>
        </p:nvSpPr>
        <p:spPr>
          <a:xfrm>
            <a:off x="686038" y="3326368"/>
            <a:ext cx="3738920" cy="9404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500" dirty="0">
                <a:solidFill>
                  <a:srgbClr val="403C4E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Кулич - это сладкий пасхальный хлеб, который выпекают в форме цилиндра, украшая глазурью, изюмом, цукатами.</a:t>
            </a:r>
            <a:endParaRPr lang="en-US" sz="1500" dirty="0"/>
          </a:p>
        </p:txBody>
      </p:sp>
      <p:sp>
        <p:nvSpPr>
          <p:cNvPr id="8" name="Text 3"/>
          <p:cNvSpPr/>
          <p:nvPr/>
        </p:nvSpPr>
        <p:spPr>
          <a:xfrm>
            <a:off x="4718923" y="2902625"/>
            <a:ext cx="2450187" cy="3062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900" b="1" dirty="0">
                <a:solidFill>
                  <a:srgbClr val="403C4E"/>
                </a:solidFill>
                <a:latin typeface="Merriweather Bold" pitchFamily="34" charset="0"/>
                <a:ea typeface="Merriweather Bold" pitchFamily="34" charset="-122"/>
                <a:cs typeface="Merriweather Bold" pitchFamily="34" charset="-120"/>
              </a:rPr>
              <a:t>Символ Веры</a:t>
            </a:r>
            <a:endParaRPr lang="en-US" sz="1900" dirty="0"/>
          </a:p>
        </p:txBody>
      </p:sp>
      <p:sp>
        <p:nvSpPr>
          <p:cNvPr id="9" name="Text 4"/>
          <p:cNvSpPr/>
          <p:nvPr/>
        </p:nvSpPr>
        <p:spPr>
          <a:xfrm>
            <a:off x="4718923" y="3326368"/>
            <a:ext cx="3739039" cy="125396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500" dirty="0">
                <a:solidFill>
                  <a:srgbClr val="403C4E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Вертикальная форма кулича символизирует победу над смертью, а крест на вершине - веру в воскресение Христа.</a:t>
            </a:r>
            <a:endParaRPr lang="en-US" sz="1500" dirty="0"/>
          </a:p>
        </p:txBody>
      </p:sp>
      <p:sp>
        <p:nvSpPr>
          <p:cNvPr id="11" name="Text 5"/>
          <p:cNvSpPr/>
          <p:nvPr/>
        </p:nvSpPr>
        <p:spPr>
          <a:xfrm>
            <a:off x="686038" y="5854303"/>
            <a:ext cx="2450187" cy="3062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900" b="1" dirty="0">
                <a:solidFill>
                  <a:srgbClr val="403C4E"/>
                </a:solidFill>
                <a:latin typeface="Merriweather Bold" pitchFamily="34" charset="0"/>
                <a:ea typeface="Merriweather Bold" pitchFamily="34" charset="-122"/>
                <a:cs typeface="Merriweather Bold" pitchFamily="34" charset="-120"/>
              </a:rPr>
              <a:t>Семейный Ритуал</a:t>
            </a:r>
            <a:endParaRPr lang="en-US" sz="1900" dirty="0"/>
          </a:p>
        </p:txBody>
      </p:sp>
      <p:sp>
        <p:nvSpPr>
          <p:cNvPr id="12" name="Text 6"/>
          <p:cNvSpPr/>
          <p:nvPr/>
        </p:nvSpPr>
        <p:spPr>
          <a:xfrm>
            <a:off x="686038" y="6278047"/>
            <a:ext cx="3738920" cy="125396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500" dirty="0">
                <a:solidFill>
                  <a:srgbClr val="403C4E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Приготовление кулича - традиционный семейный ритуал, который объединяет поколения. Дети помогают родителям в выпечке.</a:t>
            </a:r>
            <a:endParaRPr lang="en-US" sz="15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643426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40093" y="3238857"/>
            <a:ext cx="8330327" cy="6609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200"/>
              </a:lnSpc>
              <a:buNone/>
            </a:pPr>
            <a:r>
              <a:rPr lang="en-US" sz="4150" b="1" dirty="0">
                <a:solidFill>
                  <a:srgbClr val="403C4E"/>
                </a:solidFill>
                <a:latin typeface="Merriweather Bold" pitchFamily="34" charset="0"/>
                <a:ea typeface="Merriweather Bold" pitchFamily="34" charset="-122"/>
                <a:cs typeface="Merriweather Bold" pitchFamily="34" charset="-120"/>
              </a:rPr>
              <a:t>Пасха: Символ Новой Жизни</a:t>
            </a:r>
            <a:endParaRPr lang="en-US" sz="4150" dirty="0"/>
          </a:p>
        </p:txBody>
      </p:sp>
      <p:sp>
        <p:nvSpPr>
          <p:cNvPr id="4" name="Shape 1"/>
          <p:cNvSpPr/>
          <p:nvPr/>
        </p:nvSpPr>
        <p:spPr>
          <a:xfrm>
            <a:off x="740093" y="4534138"/>
            <a:ext cx="13150215" cy="22860"/>
          </a:xfrm>
          <a:prstGeom prst="roundRect">
            <a:avLst>
              <a:gd name="adj" fmla="val 388545"/>
            </a:avLst>
          </a:prstGeom>
          <a:solidFill>
            <a:srgbClr val="E5BEB2"/>
          </a:solidFill>
          <a:ln/>
        </p:spPr>
      </p:sp>
      <p:sp>
        <p:nvSpPr>
          <p:cNvPr id="5" name="Shape 2"/>
          <p:cNvSpPr/>
          <p:nvPr/>
        </p:nvSpPr>
        <p:spPr>
          <a:xfrm>
            <a:off x="2849880" y="4534138"/>
            <a:ext cx="22860" cy="740093"/>
          </a:xfrm>
          <a:prstGeom prst="roundRect">
            <a:avLst>
              <a:gd name="adj" fmla="val 388545"/>
            </a:avLst>
          </a:prstGeom>
          <a:solidFill>
            <a:srgbClr val="E5BEB2"/>
          </a:solidFill>
          <a:ln/>
        </p:spPr>
      </p:sp>
      <p:sp>
        <p:nvSpPr>
          <p:cNvPr id="6" name="Shape 3"/>
          <p:cNvSpPr/>
          <p:nvPr/>
        </p:nvSpPr>
        <p:spPr>
          <a:xfrm>
            <a:off x="2623423" y="4296251"/>
            <a:ext cx="475774" cy="475774"/>
          </a:xfrm>
          <a:prstGeom prst="roundRect">
            <a:avLst>
              <a:gd name="adj" fmla="val 18669"/>
            </a:avLst>
          </a:prstGeom>
          <a:solidFill>
            <a:srgbClr val="FFD8CC"/>
          </a:solidFill>
          <a:ln w="7620">
            <a:solidFill>
              <a:srgbClr val="E5BEB2"/>
            </a:solidFill>
            <a:prstDash val="solid"/>
          </a:ln>
        </p:spPr>
      </p:sp>
      <p:sp>
        <p:nvSpPr>
          <p:cNvPr id="7" name="Text 4"/>
          <p:cNvSpPr/>
          <p:nvPr/>
        </p:nvSpPr>
        <p:spPr>
          <a:xfrm>
            <a:off x="2788682" y="4375547"/>
            <a:ext cx="145256" cy="31718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450"/>
              </a:lnSpc>
              <a:buNone/>
            </a:pPr>
            <a:r>
              <a:rPr lang="en-US" sz="2450" b="1" dirty="0">
                <a:solidFill>
                  <a:srgbClr val="403C4E"/>
                </a:solidFill>
                <a:latin typeface="Merriweather Bold" pitchFamily="34" charset="0"/>
                <a:ea typeface="Merriweather Bold" pitchFamily="34" charset="-122"/>
                <a:cs typeface="Merriweather Bold" pitchFamily="34" charset="-120"/>
              </a:rPr>
              <a:t>1</a:t>
            </a:r>
            <a:endParaRPr lang="en-US" sz="2450" dirty="0"/>
          </a:p>
        </p:txBody>
      </p:sp>
      <p:sp>
        <p:nvSpPr>
          <p:cNvPr id="8" name="Text 5"/>
          <p:cNvSpPr/>
          <p:nvPr/>
        </p:nvSpPr>
        <p:spPr>
          <a:xfrm>
            <a:off x="1539597" y="5485686"/>
            <a:ext cx="2643426" cy="33039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00"/>
              </a:lnSpc>
              <a:buNone/>
            </a:pPr>
            <a:r>
              <a:rPr lang="en-US" sz="2050" b="1" dirty="0">
                <a:solidFill>
                  <a:srgbClr val="403C4E"/>
                </a:solidFill>
                <a:latin typeface="Merriweather Bold" pitchFamily="34" charset="0"/>
                <a:ea typeface="Merriweather Bold" pitchFamily="34" charset="-122"/>
                <a:cs typeface="Merriweather Bold" pitchFamily="34" charset="-120"/>
              </a:rPr>
              <a:t>Творожная Пасха</a:t>
            </a:r>
            <a:endParaRPr lang="en-US" sz="2050" dirty="0"/>
          </a:p>
        </p:txBody>
      </p:sp>
      <p:sp>
        <p:nvSpPr>
          <p:cNvPr id="9" name="Text 6"/>
          <p:cNvSpPr/>
          <p:nvPr/>
        </p:nvSpPr>
        <p:spPr>
          <a:xfrm>
            <a:off x="951547" y="5942886"/>
            <a:ext cx="3819525" cy="135302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1650" dirty="0">
                <a:solidFill>
                  <a:srgbClr val="403C4E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Творожная пасха - это традиционное пасхальное блюдо, символизирующее победу над смертью и начало новой жизни.</a:t>
            </a:r>
            <a:endParaRPr lang="en-US" sz="1650" dirty="0"/>
          </a:p>
        </p:txBody>
      </p:sp>
      <p:sp>
        <p:nvSpPr>
          <p:cNvPr id="10" name="Shape 7"/>
          <p:cNvSpPr/>
          <p:nvPr/>
        </p:nvSpPr>
        <p:spPr>
          <a:xfrm>
            <a:off x="7303770" y="4534138"/>
            <a:ext cx="22860" cy="740093"/>
          </a:xfrm>
          <a:prstGeom prst="roundRect">
            <a:avLst>
              <a:gd name="adj" fmla="val 388545"/>
            </a:avLst>
          </a:prstGeom>
          <a:solidFill>
            <a:srgbClr val="E5BEB2"/>
          </a:solidFill>
          <a:ln/>
        </p:spPr>
      </p:sp>
      <p:sp>
        <p:nvSpPr>
          <p:cNvPr id="11" name="Shape 8"/>
          <p:cNvSpPr/>
          <p:nvPr/>
        </p:nvSpPr>
        <p:spPr>
          <a:xfrm>
            <a:off x="7077313" y="4296251"/>
            <a:ext cx="475774" cy="475774"/>
          </a:xfrm>
          <a:prstGeom prst="roundRect">
            <a:avLst>
              <a:gd name="adj" fmla="val 18669"/>
            </a:avLst>
          </a:prstGeom>
          <a:solidFill>
            <a:srgbClr val="FFD8CC"/>
          </a:solidFill>
          <a:ln w="7620">
            <a:solidFill>
              <a:srgbClr val="E5BEB2"/>
            </a:solidFill>
            <a:prstDash val="solid"/>
          </a:ln>
        </p:spPr>
      </p:sp>
      <p:sp>
        <p:nvSpPr>
          <p:cNvPr id="12" name="Text 9"/>
          <p:cNvSpPr/>
          <p:nvPr/>
        </p:nvSpPr>
        <p:spPr>
          <a:xfrm>
            <a:off x="7219236" y="4375547"/>
            <a:ext cx="191929" cy="31718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450"/>
              </a:lnSpc>
              <a:buNone/>
            </a:pPr>
            <a:r>
              <a:rPr lang="en-US" sz="2450" b="1" dirty="0">
                <a:solidFill>
                  <a:srgbClr val="403C4E"/>
                </a:solidFill>
                <a:latin typeface="Merriweather Bold" pitchFamily="34" charset="0"/>
                <a:ea typeface="Merriweather Bold" pitchFamily="34" charset="-122"/>
                <a:cs typeface="Merriweather Bold" pitchFamily="34" charset="-120"/>
              </a:rPr>
              <a:t>2</a:t>
            </a:r>
            <a:endParaRPr lang="en-US" sz="2450" dirty="0"/>
          </a:p>
        </p:txBody>
      </p:sp>
      <p:sp>
        <p:nvSpPr>
          <p:cNvPr id="13" name="Text 10"/>
          <p:cNvSpPr/>
          <p:nvPr/>
        </p:nvSpPr>
        <p:spPr>
          <a:xfrm>
            <a:off x="5993487" y="5485686"/>
            <a:ext cx="2643426" cy="33039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00"/>
              </a:lnSpc>
              <a:buNone/>
            </a:pPr>
            <a:r>
              <a:rPr lang="en-US" sz="2050" b="1" dirty="0">
                <a:solidFill>
                  <a:srgbClr val="403C4E"/>
                </a:solidFill>
                <a:latin typeface="Merriweather Bold" pitchFamily="34" charset="0"/>
                <a:ea typeface="Merriweather Bold" pitchFamily="34" charset="-122"/>
                <a:cs typeface="Merriweather Bold" pitchFamily="34" charset="-120"/>
              </a:rPr>
              <a:t>Свежий Творог</a:t>
            </a:r>
            <a:endParaRPr lang="en-US" sz="2050" dirty="0"/>
          </a:p>
        </p:txBody>
      </p:sp>
      <p:sp>
        <p:nvSpPr>
          <p:cNvPr id="14" name="Text 11"/>
          <p:cNvSpPr/>
          <p:nvPr/>
        </p:nvSpPr>
        <p:spPr>
          <a:xfrm>
            <a:off x="5405438" y="5942886"/>
            <a:ext cx="3819525" cy="135302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1650" dirty="0">
                <a:solidFill>
                  <a:srgbClr val="403C4E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Для приготовления пасхи используют свежий творог, который смешивают со сливками, сахаром, изюмом, цукатами.</a:t>
            </a:r>
            <a:endParaRPr lang="en-US" sz="1650" dirty="0"/>
          </a:p>
        </p:txBody>
      </p:sp>
      <p:sp>
        <p:nvSpPr>
          <p:cNvPr id="15" name="Shape 12"/>
          <p:cNvSpPr/>
          <p:nvPr/>
        </p:nvSpPr>
        <p:spPr>
          <a:xfrm>
            <a:off x="11757660" y="4534138"/>
            <a:ext cx="22860" cy="740093"/>
          </a:xfrm>
          <a:prstGeom prst="roundRect">
            <a:avLst>
              <a:gd name="adj" fmla="val 388545"/>
            </a:avLst>
          </a:prstGeom>
          <a:solidFill>
            <a:srgbClr val="E5BEB2"/>
          </a:solidFill>
          <a:ln/>
        </p:spPr>
      </p:sp>
      <p:sp>
        <p:nvSpPr>
          <p:cNvPr id="16" name="Shape 13"/>
          <p:cNvSpPr/>
          <p:nvPr/>
        </p:nvSpPr>
        <p:spPr>
          <a:xfrm>
            <a:off x="11531203" y="4296251"/>
            <a:ext cx="475774" cy="475774"/>
          </a:xfrm>
          <a:prstGeom prst="roundRect">
            <a:avLst>
              <a:gd name="adj" fmla="val 18669"/>
            </a:avLst>
          </a:prstGeom>
          <a:solidFill>
            <a:srgbClr val="FFD8CC"/>
          </a:solidFill>
          <a:ln w="7620">
            <a:solidFill>
              <a:srgbClr val="E5BEB2"/>
            </a:solidFill>
            <a:prstDash val="solid"/>
          </a:ln>
        </p:spPr>
      </p:sp>
      <p:sp>
        <p:nvSpPr>
          <p:cNvPr id="17" name="Text 14"/>
          <p:cNvSpPr/>
          <p:nvPr/>
        </p:nvSpPr>
        <p:spPr>
          <a:xfrm>
            <a:off x="11679317" y="4375547"/>
            <a:ext cx="179546" cy="31718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450"/>
              </a:lnSpc>
              <a:buNone/>
            </a:pPr>
            <a:r>
              <a:rPr lang="en-US" sz="2450" b="1" dirty="0">
                <a:solidFill>
                  <a:srgbClr val="403C4E"/>
                </a:solidFill>
                <a:latin typeface="Merriweather Bold" pitchFamily="34" charset="0"/>
                <a:ea typeface="Merriweather Bold" pitchFamily="34" charset="-122"/>
                <a:cs typeface="Merriweather Bold" pitchFamily="34" charset="-120"/>
              </a:rPr>
              <a:t>3</a:t>
            </a:r>
            <a:endParaRPr lang="en-US" sz="2450" dirty="0"/>
          </a:p>
        </p:txBody>
      </p:sp>
      <p:sp>
        <p:nvSpPr>
          <p:cNvPr id="18" name="Text 15"/>
          <p:cNvSpPr/>
          <p:nvPr/>
        </p:nvSpPr>
        <p:spPr>
          <a:xfrm>
            <a:off x="10447377" y="5485686"/>
            <a:ext cx="2643426" cy="33039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00"/>
              </a:lnSpc>
              <a:buNone/>
            </a:pPr>
            <a:r>
              <a:rPr lang="en-US" sz="2050" b="1" dirty="0">
                <a:solidFill>
                  <a:srgbClr val="403C4E"/>
                </a:solidFill>
                <a:latin typeface="Merriweather Bold" pitchFamily="34" charset="0"/>
                <a:ea typeface="Merriweather Bold" pitchFamily="34" charset="-122"/>
                <a:cs typeface="Merriweather Bold" pitchFamily="34" charset="-120"/>
              </a:rPr>
              <a:t>Форма Пирамиды</a:t>
            </a:r>
            <a:endParaRPr lang="en-US" sz="2050" dirty="0"/>
          </a:p>
        </p:txBody>
      </p:sp>
      <p:sp>
        <p:nvSpPr>
          <p:cNvPr id="19" name="Text 16"/>
          <p:cNvSpPr/>
          <p:nvPr/>
        </p:nvSpPr>
        <p:spPr>
          <a:xfrm>
            <a:off x="9859328" y="5942886"/>
            <a:ext cx="3819525" cy="169128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1650" dirty="0">
                <a:solidFill>
                  <a:srgbClr val="403C4E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Пасха выкладывается в специальную форму - "пасхальную" - в форме усеченной пирамиды. После того как творожная масса застынет, ее украшают.</a:t>
            </a:r>
            <a:endParaRPr lang="en-US" sz="16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793790" y="759381"/>
            <a:ext cx="7287935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403C4E"/>
                </a:solidFill>
                <a:latin typeface="Merriweather Bold" pitchFamily="34" charset="0"/>
                <a:ea typeface="Merriweather Bold" pitchFamily="34" charset="-122"/>
                <a:cs typeface="Merriweather Bold" pitchFamily="34" charset="-120"/>
              </a:rPr>
              <a:t>Празднование в России</a:t>
            </a:r>
            <a:endParaRPr lang="en-US" sz="4450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790" y="1808321"/>
            <a:ext cx="1134070" cy="1814513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2268022" y="2035135"/>
            <a:ext cx="3053596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403C4E"/>
                </a:solidFill>
                <a:latin typeface="Merriweather Bold" pitchFamily="34" charset="0"/>
                <a:ea typeface="Merriweather Bold" pitchFamily="34" charset="-122"/>
                <a:cs typeface="Merriweather Bold" pitchFamily="34" charset="-120"/>
              </a:rPr>
              <a:t>Церковные Службы</a:t>
            </a:r>
            <a:endParaRPr lang="en-US" sz="2200" dirty="0"/>
          </a:p>
        </p:txBody>
      </p:sp>
      <p:sp>
        <p:nvSpPr>
          <p:cNvPr id="6" name="Text 2"/>
          <p:cNvSpPr/>
          <p:nvPr/>
        </p:nvSpPr>
        <p:spPr>
          <a:xfrm>
            <a:off x="2268022" y="2525554"/>
            <a:ext cx="6082189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03C4E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В пасхальную неделю верующие посещают богослужения в церквях, молятся, исповедуются.</a:t>
            </a:r>
            <a:endParaRPr lang="en-US" sz="175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3790" y="3622834"/>
            <a:ext cx="1134070" cy="1814513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2268022" y="3849648"/>
            <a:ext cx="3800951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403C4E"/>
                </a:solidFill>
                <a:latin typeface="Merriweather Bold" pitchFamily="34" charset="0"/>
                <a:ea typeface="Merriweather Bold" pitchFamily="34" charset="-122"/>
                <a:cs typeface="Merriweather Bold" pitchFamily="34" charset="-120"/>
              </a:rPr>
              <a:t>Праздничные Концерты</a:t>
            </a:r>
            <a:endParaRPr lang="en-US" sz="2200" dirty="0"/>
          </a:p>
        </p:txBody>
      </p:sp>
      <p:sp>
        <p:nvSpPr>
          <p:cNvPr id="9" name="Text 4"/>
          <p:cNvSpPr/>
          <p:nvPr/>
        </p:nvSpPr>
        <p:spPr>
          <a:xfrm>
            <a:off x="2268022" y="4340066"/>
            <a:ext cx="6082189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03C4E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В городах проходят праздничные концерты, фестивали, выставки, посвященные Пасхе.</a:t>
            </a:r>
            <a:endParaRPr lang="en-US" sz="1750" dirty="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3790" y="5437346"/>
            <a:ext cx="1134070" cy="2032754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2268022" y="5664160"/>
            <a:ext cx="33636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403C4E"/>
                </a:solidFill>
                <a:latin typeface="Merriweather Bold" pitchFamily="34" charset="0"/>
                <a:ea typeface="Merriweather Bold" pitchFamily="34" charset="-122"/>
                <a:cs typeface="Merriweather Bold" pitchFamily="34" charset="-120"/>
              </a:rPr>
              <a:t>Семейные Посиделки</a:t>
            </a:r>
            <a:endParaRPr lang="en-US" sz="2200" dirty="0"/>
          </a:p>
        </p:txBody>
      </p:sp>
      <p:sp>
        <p:nvSpPr>
          <p:cNvPr id="12" name="Text 6"/>
          <p:cNvSpPr/>
          <p:nvPr/>
        </p:nvSpPr>
        <p:spPr>
          <a:xfrm>
            <a:off x="2268022" y="6154579"/>
            <a:ext cx="6082189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03C4E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Люди собираются семьями, чтобы отпраздновать Воскресение Христово, делясь радостью друг с другом.</a:t>
            </a:r>
            <a:endParaRPr lang="en-US" sz="17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83523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4644985"/>
            <a:ext cx="8182094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403C4E"/>
                </a:solidFill>
                <a:latin typeface="Merriweather Bold" pitchFamily="34" charset="0"/>
                <a:ea typeface="Merriweather Bold" pitchFamily="34" charset="-122"/>
                <a:cs typeface="Merriweather Bold" pitchFamily="34" charset="-120"/>
              </a:rPr>
              <a:t>Пасха: Праздник Надежды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793790" y="5693926"/>
            <a:ext cx="13042821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1750" dirty="0">
                <a:solidFill>
                  <a:srgbClr val="403C4E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Пасха - это не просто праздник, это время обновления и надежды. Она напоминает нам о вечной жизни, о любви и доброте.</a:t>
            </a:r>
            <a:endParaRPr lang="en-US" sz="17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467</Words>
  <Application>Microsoft Office PowerPoint</Application>
  <PresentationFormat>Произвольный</PresentationFormat>
  <Paragraphs>60</Paragraphs>
  <Slides>8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5" baseType="lpstr">
      <vt:lpstr>Arial</vt:lpstr>
      <vt:lpstr>Open Sans Bold</vt:lpstr>
      <vt:lpstr>Open Sans</vt:lpstr>
      <vt:lpstr>Merriweather Bold</vt:lpstr>
      <vt:lpstr>Calibri</vt:lpstr>
      <vt:lpstr>Open Sans Medium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PptxGenJS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Microsoft Office</cp:lastModifiedBy>
  <cp:revision>3</cp:revision>
  <dcterms:created xsi:type="dcterms:W3CDTF">2024-12-26T13:59:42Z</dcterms:created>
  <dcterms:modified xsi:type="dcterms:W3CDTF">2024-12-27T11:01:34Z</dcterms:modified>
</cp:coreProperties>
</file>