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10" r:id="rId1"/>
  </p:sldMasterIdLst>
  <p:notesMasterIdLst>
    <p:notesMasterId r:id="rId20"/>
  </p:notesMasterIdLst>
  <p:sldIdLst>
    <p:sldId id="256" r:id="rId2"/>
    <p:sldId id="282" r:id="rId3"/>
    <p:sldId id="283" r:id="rId4"/>
    <p:sldId id="284" r:id="rId5"/>
    <p:sldId id="260" r:id="rId6"/>
    <p:sldId id="275" r:id="rId7"/>
    <p:sldId id="273" r:id="rId8"/>
    <p:sldId id="261" r:id="rId9"/>
    <p:sldId id="265" r:id="rId10"/>
    <p:sldId id="262" r:id="rId11"/>
    <p:sldId id="266" r:id="rId12"/>
    <p:sldId id="271" r:id="rId13"/>
    <p:sldId id="272" r:id="rId14"/>
    <p:sldId id="264" r:id="rId15"/>
    <p:sldId id="263" r:id="rId16"/>
    <p:sldId id="268" r:id="rId17"/>
    <p:sldId id="278" r:id="rId18"/>
    <p:sldId id="276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270" autoAdjust="0"/>
  </p:normalViewPr>
  <p:slideViewPr>
    <p:cSldViewPr snapToGrid="0">
      <p:cViewPr varScale="1">
        <p:scale>
          <a:sx n="113" d="100"/>
          <a:sy n="113" d="100"/>
        </p:scale>
        <p:origin x="9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BE506-5C1B-4033-93B3-5E89779BF7BD}" type="datetimeFigureOut">
              <a:rPr lang="ru-RU" smtClean="0"/>
              <a:t>19.11.2021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D12E78-A618-45F0-9C1C-C25A8E37E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76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12E78-A618-45F0-9C1C-C25A8E37EB1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0312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12E78-A618-45F0-9C1C-C25A8E37EB13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361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11/19/2021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940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8152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09198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11379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9360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67265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60833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81802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2867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424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9962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97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8577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2291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7375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7032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5121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11/19/2021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3855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726" r:id="rId16"/>
    <p:sldLayoutId id="214748372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71818" y="225468"/>
            <a:ext cx="8915399" cy="3757809"/>
          </a:xfrm>
        </p:spPr>
        <p:txBody>
          <a:bodyPr/>
          <a:lstStyle/>
          <a:p>
            <a:r>
              <a:rPr lang="ru-RU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  </a:t>
            </a:r>
            <a:br>
              <a:rPr lang="ru-RU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</a:br>
            <a:r>
              <a:rPr lang="ru-RU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/>
            </a:r>
            <a:br>
              <a:rPr lang="ru-RU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</a:br>
            <a:endParaRPr lang="ru-RU" sz="4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92487" y="3983277"/>
            <a:ext cx="3466408" cy="1857058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 воспитатели:</a:t>
            </a:r>
          </a:p>
          <a:p>
            <a:pPr algn="l"/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Деева Алеся Александровна</a:t>
            </a:r>
          </a:p>
          <a:p>
            <a:pPr algn="l"/>
            <a:r>
              <a:rPr lang="ru-RU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Кукарцева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Ольга Геннадьевна</a:t>
            </a:r>
            <a:endParaRPr lang="ru-RU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19499" y="649417"/>
            <a:ext cx="7531331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8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Логопедические игры </a:t>
            </a:r>
            <a:endParaRPr lang="ru-RU" sz="48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кухне</a:t>
            </a:r>
            <a:endParaRPr lang="ru-RU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5067" y="3585650"/>
            <a:ext cx="3304823" cy="1631756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3849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7803715" y="309392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 flipH="1">
            <a:off x="8367385" y="1126907"/>
            <a:ext cx="475989" cy="4740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1230284" y="1174314"/>
            <a:ext cx="999189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	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 есть игр на обогащение словарного запаса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Составляйте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двух слов одно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кофе мелет - кофемолка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мясо рубит - мясорубка,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сок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выжимает - соковыжималка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Варит на пару-пароварка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 варит -скороварка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https://im0-tub-ru.yandex.net/i?id=2409d20473f08e4c9ae5309e7b13f9f3&amp;n=33&amp;h=225&amp;w=28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5379" y="884637"/>
            <a:ext cx="2714625" cy="21431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8102" y="3093929"/>
            <a:ext cx="2937164" cy="22028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3846" y="3502824"/>
            <a:ext cx="2286000" cy="21431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0284" y="3899377"/>
            <a:ext cx="2762250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09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1272" y="928788"/>
            <a:ext cx="1077638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«</a:t>
            </a:r>
            <a:r>
              <a:rPr lang="ru-RU" sz="2800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Подбери </a:t>
            </a:r>
            <a:r>
              <a:rPr lang="ru-RU" sz="2800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слова».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Попросите назвать  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«только посуду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«только овощи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«только фрукты»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мебель»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дать задания 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сложнее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назвать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«только молочные продукты»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«только мясные продукты»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6752" y="4026554"/>
            <a:ext cx="3219450" cy="21431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0975" y="4310145"/>
            <a:ext cx="3474720" cy="19629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0624" y="928787"/>
            <a:ext cx="2873692" cy="1781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8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7803715" y="309392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 flipH="1">
            <a:off x="8367385" y="1126907"/>
            <a:ext cx="475989" cy="4740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94267" y="921786"/>
            <a:ext cx="106934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развитие грамматического строя.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Апельсин 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он? Вкусный, круглый, оранжевый,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душистый,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экзотический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булка какая? Мягкая, сдобная, вкусная, сладкая,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 использовать уменьшительно-ласкательные суффиксы и получатся апельсинчик, булочка,</a:t>
            </a:r>
            <a:r>
              <a:rPr lang="ru-RU" sz="2400" b="1" dirty="0"/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49362" y="4957098"/>
            <a:ext cx="11171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	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1786" y="3804563"/>
            <a:ext cx="4138814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4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7803715" y="309392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 flipH="1">
            <a:off x="8367385" y="1126907"/>
            <a:ext cx="475989" cy="4740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30286" y="963369"/>
            <a:ext cx="9825642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«Варим варенье»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из яблок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варенье(какое?)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яблочное, а из смородины – смородиновое, из клубники – клубничное, из вишни – вишнёвое и т.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и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u="sng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наоборот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черничное варенье из чего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«Приготовим сок».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яблок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сок(какой?)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(яблочный, из моркови (морковный) и т. п. Справились? А затем наоборот: апельсиновый сок из чего? (из апельсина…</a:t>
            </a:r>
          </a:p>
          <a:p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Запеканка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Какая?)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3448" y="4073236"/>
            <a:ext cx="3933716" cy="2123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9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997527" y="914401"/>
            <a:ext cx="947585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	</a:t>
            </a:r>
            <a:r>
              <a:rPr lang="ru-RU" sz="2800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«Упрямые слова»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8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слова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никогда не 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изменяются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кофе, какао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Попросите его придумать с ними предложения и следите, чтобы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не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изменял эти слова.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5185" y="2857500"/>
            <a:ext cx="3031375" cy="23282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9482" y="2853393"/>
            <a:ext cx="3429000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23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47897" y="735814"/>
            <a:ext cx="1078991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	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Разбирая сумку с покупками, можно повторить </a:t>
            </a:r>
            <a:r>
              <a:rPr lang="ru-RU" sz="2800" u="sng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предлоги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8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Куда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положим мясо? Правильно,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холодильник. Фрукты оставим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столе, а печенье уберем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полку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и т.д.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4910" y="2754575"/>
            <a:ext cx="3092507" cy="2923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43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44448" y="5035463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830504" y="624275"/>
            <a:ext cx="10774063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2800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«Где что спряталось</a:t>
            </a:r>
            <a:r>
              <a:rPr lang="ru-RU" sz="2800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Чего не стало?»</a:t>
            </a:r>
            <a:endParaRPr lang="ru-RU" sz="28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найти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«спрятавшиеся»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предметы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кастрюлю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половник, табуретку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Оказывается, кастрюля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«прячется»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шкафу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половник –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полке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стало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тарелки, ножа, вилки и т.д.</a:t>
            </a:r>
          </a:p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Посчитаем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одна ложка, 2 ложки, …5 ложек, 1 нож, 2 ножа, 5 ножей,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7353" y="4586637"/>
            <a:ext cx="3401637" cy="15079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8990" y="4684348"/>
            <a:ext cx="3813810" cy="1440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28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7651" y="997527"/>
            <a:ext cx="10316093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Обязательно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используйте эти идеи и придумывайте свои варианты логопедических игр, ведь регулярные занятия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развитие речи и мелкой моторики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залог успешного и своевременного овладения ребенком этой важнейшей способностью.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Сомневаетесь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А вы попробуйте! Ребенку такие занятия вполне под силу. А сколько удовольствия доставят ему такие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«взрослые»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задания!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002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1654" y="1870221"/>
            <a:ext cx="7245992" cy="4214141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60000"/>
                <a:lumOff val="40000"/>
              </a:schemeClr>
            </a:solidFill>
            <a:prstDash val="solid"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2040467" y="700065"/>
            <a:ext cx="1331755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chemeClr val="accent5">
                    <a:lumMod val="50000"/>
                  </a:schemeClr>
                </a:solidFill>
              </a:rPr>
              <a:t>Спасибо за внимание!</a:t>
            </a:r>
            <a:endParaRPr lang="ru-RU" sz="66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17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273" y="756458"/>
            <a:ext cx="8312727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>
                  <a:solidFill>
                    <a:srgbClr val="FF0000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заданий и упражнений способствовать развитию речевых навыков  на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кухне 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ln>
                  <a:solidFill>
                    <a:srgbClr val="FF0000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речи, общение  с ребенком с помощью различных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«дидактических»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материалов на кухне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1306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0080" y="944526"/>
            <a:ext cx="109229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>
                  <a:solidFill>
                    <a:srgbClr val="FF000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Все игры я разделила на группы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3200" dirty="0">
                <a:solidFill>
                  <a:srgbClr val="0070C0"/>
                </a:solidFill>
              </a:rPr>
              <a:t/>
            </a:r>
            <a:br>
              <a:rPr lang="ru-RU" sz="3200" dirty="0">
                <a:solidFill>
                  <a:srgbClr val="0070C0"/>
                </a:solidFill>
              </a:rPr>
            </a:b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2341" y="1712422"/>
            <a:ext cx="1028284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развитие артикуляции и  мелкой моторики,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развитие звукового восприятия,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обогащение словарного запаса, 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развитие грамматического строя речи.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042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88226" y="1617994"/>
            <a:ext cx="94681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Попросите ребенка облизать тарелку со сметаной «Как котик</a:t>
            </a:r>
            <a:r>
              <a:rPr lang="ru-RU" sz="3200" dirty="0" smtClean="0"/>
              <a:t>»</a:t>
            </a:r>
            <a:endParaRPr lang="ru-RU" sz="3200" dirty="0"/>
          </a:p>
          <a:p>
            <a:r>
              <a:rPr lang="ru-RU" sz="3200" dirty="0"/>
              <a:t>Слизывать мороженое с </a:t>
            </a:r>
            <a:r>
              <a:rPr lang="ru-RU" sz="3200" dirty="0" smtClean="0"/>
              <a:t>тарелки</a:t>
            </a:r>
          </a:p>
          <a:p>
            <a:endParaRPr lang="ru-RU" sz="3200" dirty="0"/>
          </a:p>
          <a:p>
            <a:r>
              <a:rPr lang="ru-RU" sz="3200" dirty="0"/>
              <a:t>Шторм в стакане </a:t>
            </a:r>
          </a:p>
          <a:p>
            <a:r>
              <a:rPr lang="ru-RU" sz="3200" dirty="0"/>
              <a:t>Дутье на воду, на предметы на ладошке 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61555" y="894650"/>
            <a:ext cx="79220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rgbClr val="FF0000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«Вкусные и полезные упражнения»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831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1396" y="818254"/>
            <a:ext cx="1059872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rgbClr val="FF0000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на развитие мелкой моторики</a:t>
            </a:r>
            <a:endParaRPr lang="ru-RU" sz="3200" dirty="0" smtClean="0"/>
          </a:p>
          <a:p>
            <a:r>
              <a:rPr lang="ru-RU" sz="2800" dirty="0" smtClean="0"/>
              <a:t>Конечно </a:t>
            </a:r>
            <a:r>
              <a:rPr lang="ru-RU" sz="2800" dirty="0"/>
              <a:t>же, многие мамы знают о пользе развития мелкой моторики рук для развития речевых навыков и позволяют своим малышам поиграть на кухне с </a:t>
            </a:r>
            <a:r>
              <a:rPr lang="ru-RU" sz="2800" dirty="0" smtClean="0"/>
              <a:t>крупами</a:t>
            </a:r>
          </a:p>
          <a:p>
            <a:r>
              <a:rPr lang="ru-RU" sz="2800" dirty="0" smtClean="0"/>
              <a:t>. Крупу </a:t>
            </a:r>
            <a:r>
              <a:rPr lang="ru-RU" sz="2800" dirty="0"/>
              <a:t>можно перебирать</a:t>
            </a:r>
            <a:r>
              <a:rPr lang="ru-RU" sz="2800" dirty="0" smtClean="0"/>
              <a:t>,</a:t>
            </a:r>
            <a:endParaRPr lang="ru-RU" sz="2800" dirty="0"/>
          </a:p>
          <a:p>
            <a:r>
              <a:rPr lang="ru-RU" sz="2800" dirty="0"/>
              <a:t>• пересыпать из одной емкости в другую с помощью ложки или просто так,</a:t>
            </a:r>
          </a:p>
          <a:p>
            <a:r>
              <a:rPr lang="ru-RU" sz="2800" dirty="0"/>
              <a:t>• рисовать пальчиками на рассыпанной на плоском подносе манке,</a:t>
            </a:r>
          </a:p>
          <a:p>
            <a:r>
              <a:rPr lang="ru-RU" sz="2800" dirty="0"/>
              <a:t>• делать аппликации крупой на </a:t>
            </a:r>
            <a:r>
              <a:rPr lang="ru-RU" sz="2800" dirty="0" smtClean="0"/>
              <a:t>пластилине</a:t>
            </a:r>
            <a:endParaRPr lang="ru-RU" sz="2800" dirty="0"/>
          </a:p>
          <a:p>
            <a:r>
              <a:rPr lang="ru-RU" sz="2800" dirty="0"/>
              <a:t>• искать спрятанные в крупе мелкие игрушки,</a:t>
            </a:r>
          </a:p>
          <a:p>
            <a:r>
              <a:rPr lang="ru-RU" sz="2800" dirty="0"/>
              <a:t>• проталкивать горошины или фасоль в узкое горлышко бутылки, нанизывать макароны на шнурок и т. д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938627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274" y="371695"/>
            <a:ext cx="1045741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n>
                  <a:solidFill>
                    <a:srgbClr val="FF0000"/>
                  </a:solidFill>
                </a:ln>
              </a:rPr>
              <a:t>	</a:t>
            </a:r>
            <a:r>
              <a:rPr lang="ru-RU" sz="2400" b="1" dirty="0"/>
              <a:t> </a:t>
            </a:r>
            <a:endParaRPr lang="ru-RU" sz="2400" b="1" dirty="0" smtClean="0"/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Кухня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подходящее место и для 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звуковосприятия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Предложите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отвернувшемуся ребенку отгадать, какие предметы могут издавать такие звуки.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-Потрите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терке сырую морковку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прошуршите пакетиками со специями,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-погремите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горохом или гречкой в стеклянной банке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-Помешайте 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ложкой в стакане,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-закрывая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крышкой кастрюлю,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 д.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пусть попробует отгадать, закрыв глаза. </a:t>
            </a:r>
          </a:p>
        </p:txBody>
      </p:sp>
    </p:spTree>
    <p:extLst>
      <p:ext uri="{BB962C8B-B14F-4D97-AF65-F5344CB8AC3E}">
        <p14:creationId xmlns:p14="http://schemas.microsoft.com/office/powerpoint/2010/main" val="204179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1037" y="0"/>
            <a:ext cx="1151096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 smtClean="0">
              <a:solidFill>
                <a:prstClr val="black"/>
              </a:solidFill>
            </a:endParaRPr>
          </a:p>
          <a:p>
            <a:r>
              <a:rPr lang="ru-RU" sz="3200" dirty="0" smtClean="0"/>
              <a:t>       </a:t>
            </a:r>
          </a:p>
          <a:p>
            <a:endParaRPr lang="ru-RU" sz="3200" b="1" dirty="0"/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ребенком попробуйте приготовить ужин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названии блюд должен быть звук [С]: салат, сырники, морс, суп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путайте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твердые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мягкие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согласные звуки!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ребенок скажет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«селедка»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то похвалите его, но интонацией дайте почувствовать разницу между звучанием твердого и мягкого звука.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этому же принципу придумайте меню с названием блюд, где встречаются другие звуки. </a:t>
            </a:r>
            <a:endParaRPr lang="ru-RU" sz="2400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3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87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27811" y="583112"/>
            <a:ext cx="9144000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n>
                  <a:solidFill>
                    <a:srgbClr val="FF0000"/>
                  </a:solidFill>
                </a:ln>
              </a:rPr>
              <a:t>		</a:t>
            </a:r>
            <a:r>
              <a:rPr lang="ru-RU" sz="2400" dirty="0"/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Предложите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поучаствовать в составлении меню. Например, в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понедельник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будем готовить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пудинг, </a:t>
            </a:r>
          </a:p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вторник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ватрушки,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среду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сырники,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спагетти, сардельки 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т. д.,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четверг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чебуреки, </a:t>
            </a:r>
          </a:p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пятницу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–,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пирожки, печень 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пюре</a:t>
            </a:r>
          </a:p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субботу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суп,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сосиски, сыр </a:t>
            </a:r>
          </a:p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воскресенье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вареники,или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винегрет,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вермишель(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вь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Решаются следующие задачи: Закрепление 1 звука в словах, запоминание дней недели.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/>
          </a:p>
          <a:p>
            <a:r>
              <a:rPr lang="ru-RU" sz="2400" b="1" dirty="0" smtClean="0"/>
              <a:t>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159" y="1596045"/>
            <a:ext cx="1396927" cy="1812174"/>
          </a:xfrm>
          <a:prstGeom prst="rect">
            <a:avLst/>
          </a:prstGeom>
          <a:effectLst>
            <a:softEdge rad="393700"/>
          </a:effectLst>
        </p:spPr>
      </p:pic>
    </p:spTree>
    <p:extLst>
      <p:ext uri="{BB962C8B-B14F-4D97-AF65-F5344CB8AC3E}">
        <p14:creationId xmlns:p14="http://schemas.microsoft.com/office/powerpoint/2010/main" val="390291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лок-схема: процесс 2"/>
          <p:cNvSpPr/>
          <p:nvPr/>
        </p:nvSpPr>
        <p:spPr>
          <a:xfrm flipV="1">
            <a:off x="7365303" y="2219327"/>
            <a:ext cx="776615" cy="300625"/>
          </a:xfrm>
          <a:prstGeom prst="flowChartProcess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133576" y="2062752"/>
            <a:ext cx="1033396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3485133" y="4338525"/>
            <a:ext cx="52079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080655" y="1170955"/>
            <a:ext cx="1075666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                            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Предложите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ребенку убрать или помыть посуду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названии которой есть звук [Ч] – чашки, чайник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затем со звуком [Л] – ложки, вилки, салатник и т. д. </a:t>
            </a:r>
          </a:p>
          <a:p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Покажите ребенку свои покупки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он перечислит те из них, в названии которых есть звук [Р].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затрудняется ответить, предложите наводящие 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Кар-р-р-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тофель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 капусту? Ар-р-р-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буз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 дыню? Пер-р-р-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сики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 бананы? Лук или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огур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-р-р-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цы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Помидор-р-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 баклажаны?</a:t>
            </a:r>
          </a:p>
        </p:txBody>
      </p:sp>
    </p:spTree>
    <p:extLst>
      <p:ext uri="{BB962C8B-B14F-4D97-AF65-F5344CB8AC3E}">
        <p14:creationId xmlns:p14="http://schemas.microsoft.com/office/powerpoint/2010/main" val="157898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676</TotalTime>
  <Words>634</Words>
  <Application>Microsoft Office PowerPoint</Application>
  <PresentationFormat>Широкоэкранный</PresentationFormat>
  <Paragraphs>105</Paragraphs>
  <Slides>18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Garamond</vt:lpstr>
      <vt:lpstr>Times New Roman</vt:lpstr>
      <vt:lpstr>Натуральные материалы</vt:lpstr>
      <vt:lpstr>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Win-Yagd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Советы логопеда</dc:title>
  <dc:creator>Света</dc:creator>
  <cp:lastModifiedBy>User</cp:lastModifiedBy>
  <cp:revision>81</cp:revision>
  <dcterms:created xsi:type="dcterms:W3CDTF">2014-11-08T14:23:50Z</dcterms:created>
  <dcterms:modified xsi:type="dcterms:W3CDTF">2021-11-19T05:49:30Z</dcterms:modified>
</cp:coreProperties>
</file>