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96" r:id="rId3"/>
    <p:sldId id="284" r:id="rId4"/>
    <p:sldId id="292" r:id="rId5"/>
    <p:sldId id="293" r:id="rId6"/>
    <p:sldId id="304" r:id="rId7"/>
    <p:sldId id="305" r:id="rId8"/>
    <p:sldId id="320" r:id="rId9"/>
    <p:sldId id="321" r:id="rId10"/>
    <p:sldId id="322" r:id="rId11"/>
    <p:sldId id="314" r:id="rId12"/>
    <p:sldId id="290" r:id="rId13"/>
    <p:sldId id="312" r:id="rId14"/>
    <p:sldId id="318" r:id="rId15"/>
    <p:sldId id="31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6D"/>
    <a:srgbClr val="C123AE"/>
    <a:srgbClr val="DD4B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5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8266A1E-B154-4ACB-B8DF-91611EB665CD}" type="datetimeFigureOut">
              <a:rPr lang="ru-RU"/>
              <a:pPr>
                <a:defRPr/>
              </a:pPr>
              <a:t>16.12.2023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5183BD-C788-4180-BC02-3F6DE64BF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03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65EB1-EAB1-49C0-BA7B-3B27261118DA}" type="datetimeFigureOut">
              <a:rPr lang="ru-RU"/>
              <a:pPr>
                <a:defRPr/>
              </a:pPr>
              <a:t>16.12.2023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C24B8-6C55-43D0-B08D-D66CAF7CE4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CCEEC-A312-4B9C-9163-D1C1AF8EB3BE}" type="datetimeFigureOut">
              <a:rPr lang="ru-RU"/>
              <a:pPr>
                <a:defRPr/>
              </a:pPr>
              <a:t>16.12.2023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F3D2C-0B71-4B3C-B9FD-0C12329641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992BA-6D80-45F8-8749-B423A945AE3A}" type="datetimeFigureOut">
              <a:rPr lang="ru-RU"/>
              <a:pPr>
                <a:defRPr/>
              </a:pPr>
              <a:t>16.12.2023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247AD-708C-43FF-AA1F-5F7B7C4FC8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47E3F-85D5-4945-A251-C5D5B135B23B}" type="datetimeFigureOut">
              <a:rPr lang="ru-RU"/>
              <a:pPr>
                <a:defRPr/>
              </a:pPr>
              <a:t>16.12.2023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08FFC-8884-460B-BFC8-D9A4AE2815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C17C0-98C4-45D5-8AB0-520FA8C67F1D}" type="datetimeFigureOut">
              <a:rPr lang="ru-RU"/>
              <a:pPr>
                <a:defRPr/>
              </a:pPr>
              <a:t>16.12.2023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38FEA-8833-46A2-97C0-9442DC1443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7C316-02E5-402D-BDA9-98FEB7B72346}" type="datetimeFigureOut">
              <a:rPr lang="ru-RU"/>
              <a:pPr>
                <a:defRPr/>
              </a:pPr>
              <a:t>16.12.2023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6D40B-6E91-4194-BEBD-0C4F29437B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290C8-8927-45A6-BAAD-0ED0C61C7BD0}" type="datetimeFigureOut">
              <a:rPr lang="ru-RU"/>
              <a:pPr>
                <a:defRPr/>
              </a:pPr>
              <a:t>16.12.2023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1DC89-2D7C-4949-8511-1DFEA07EC4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E4965-D92A-466F-BFF9-41006ED9150A}" type="datetimeFigureOut">
              <a:rPr lang="ru-RU"/>
              <a:pPr>
                <a:defRPr/>
              </a:pPr>
              <a:t>16.12.2023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BC25D-8F09-4220-82B1-B19DB9B49C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FF6A3-0C55-4771-95A0-6C512467879A}" type="datetimeFigureOut">
              <a:rPr lang="ru-RU"/>
              <a:pPr>
                <a:defRPr/>
              </a:pPr>
              <a:t>16.12.2023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D11BF-BCF6-4356-9ABC-27F9820F80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CC361-330D-4BE4-8A1E-5CCA9D15A374}" type="datetimeFigureOut">
              <a:rPr lang="ru-RU"/>
              <a:pPr>
                <a:defRPr/>
              </a:pPr>
              <a:t>16.12.2023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9F1C3-5C4F-4D49-8A44-E9ABAAB987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A8AB2-CA00-45A7-98ED-CD5CF9391981}" type="datetimeFigureOut">
              <a:rPr lang="ru-RU"/>
              <a:pPr>
                <a:defRPr/>
              </a:pPr>
              <a:t>16.12.2023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27E14-2057-4A96-A898-03D325B757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30EEDF-F6C2-41A7-A41E-D32021900644}" type="datetimeFigureOut">
              <a:rPr lang="ru-RU"/>
              <a:pPr>
                <a:defRPr/>
              </a:pPr>
              <a:t>16.12.2023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7F7695-CF31-42FF-807E-25C34DE2C8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08720"/>
            <a:ext cx="8660032" cy="1728192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МДК 05.02</a:t>
            </a:r>
            <a:r>
              <a:rPr lang="ru-RU" sz="18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Процессы приготовления, подготовки к реализации хлебобулочных, мучных кондитерских изделий сложного ассортимента.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852936"/>
            <a:ext cx="8712968" cy="3600400"/>
          </a:xfrm>
        </p:spPr>
        <p:txBody>
          <a:bodyPr>
            <a:normAutofit fontScale="25000" lnSpcReduction="20000"/>
          </a:bodyPr>
          <a:lstStyle/>
          <a:p>
            <a:pPr marR="0">
              <a:lnSpc>
                <a:spcPct val="90000"/>
              </a:lnSpc>
            </a:pPr>
            <a:endParaRPr lang="ru-RU" sz="20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R="0" algn="ctr">
              <a:lnSpc>
                <a:spcPct val="90000"/>
              </a:lnSpc>
            </a:pPr>
            <a:r>
              <a:rPr lang="ru-RU" sz="8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: «Современный декор кондитерских изделий с использованием  шоколада».</a:t>
            </a:r>
          </a:p>
          <a:p>
            <a:pPr marR="0" algn="l">
              <a:lnSpc>
                <a:spcPct val="90000"/>
              </a:lnSpc>
            </a:pPr>
            <a:r>
              <a:rPr lang="ru-RU" sz="80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R="0" algn="l">
              <a:lnSpc>
                <a:spcPct val="90000"/>
              </a:lnSpc>
            </a:pPr>
            <a:endParaRPr lang="ru-RU" sz="20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R="0" algn="l">
              <a:lnSpc>
                <a:spcPct val="90000"/>
              </a:lnSpc>
            </a:pPr>
            <a:endParaRPr lang="ru-RU" sz="20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R="0" algn="l">
              <a:lnSpc>
                <a:spcPct val="90000"/>
              </a:lnSpc>
            </a:pPr>
            <a:r>
              <a:rPr lang="ru-RU" sz="2400" dirty="0">
                <a:solidFill>
                  <a:srgbClr val="FFC000"/>
                </a:solidFill>
              </a:rPr>
              <a:t> </a:t>
            </a:r>
            <a:r>
              <a:rPr lang="en-US" sz="2400" dirty="0" err="1">
                <a:solidFill>
                  <a:srgbClr val="FFC000"/>
                </a:solidFill>
              </a:rPr>
              <a:t>Ght</a:t>
            </a:r>
            <a:endParaRPr lang="ru-RU" sz="8000" dirty="0">
              <a:solidFill>
                <a:srgbClr val="002060"/>
              </a:solidFill>
            </a:endParaRPr>
          </a:p>
          <a:p>
            <a:pPr marR="0" algn="l">
              <a:lnSpc>
                <a:spcPct val="90000"/>
              </a:lnSpc>
            </a:pPr>
            <a:r>
              <a:rPr lang="ru-RU" sz="8000" dirty="0">
                <a:solidFill>
                  <a:srgbClr val="002060"/>
                </a:solidFill>
              </a:rPr>
              <a:t> Сысоева Тамара Ивановна.</a:t>
            </a:r>
          </a:p>
          <a:p>
            <a:pPr marR="0" algn="l">
              <a:lnSpc>
                <a:spcPct val="90000"/>
              </a:lnSpc>
            </a:pPr>
            <a:endParaRPr lang="ru-RU" sz="6200" dirty="0">
              <a:solidFill>
                <a:srgbClr val="002060"/>
              </a:solidFill>
            </a:endParaRPr>
          </a:p>
          <a:p>
            <a:pPr marR="0" algn="l">
              <a:lnSpc>
                <a:spcPct val="90000"/>
              </a:lnSpc>
            </a:pPr>
            <a:endParaRPr lang="ru-RU" sz="6200" dirty="0">
              <a:solidFill>
                <a:srgbClr val="002060"/>
              </a:solidFill>
            </a:endParaRPr>
          </a:p>
          <a:p>
            <a:pPr marR="0" algn="l">
              <a:lnSpc>
                <a:spcPct val="90000"/>
              </a:lnSpc>
            </a:pPr>
            <a:endParaRPr lang="ru-RU" sz="6200" dirty="0">
              <a:solidFill>
                <a:srgbClr val="002060"/>
              </a:solidFill>
            </a:endParaRPr>
          </a:p>
          <a:p>
            <a:pPr marR="0" algn="l">
              <a:lnSpc>
                <a:spcPct val="90000"/>
              </a:lnSpc>
            </a:pPr>
            <a:endParaRPr lang="ru-RU" sz="6200" dirty="0">
              <a:solidFill>
                <a:srgbClr val="002060"/>
              </a:solidFill>
            </a:endParaRPr>
          </a:p>
          <a:p>
            <a:pPr marR="0" algn="l">
              <a:lnSpc>
                <a:spcPct val="90000"/>
              </a:lnSpc>
            </a:pPr>
            <a:r>
              <a:rPr lang="ru-RU" sz="6200" dirty="0">
                <a:solidFill>
                  <a:srgbClr val="002060"/>
                </a:solidFill>
              </a:rPr>
              <a:t>                                                                       </a:t>
            </a:r>
          </a:p>
          <a:p>
            <a:pPr marR="0" algn="l">
              <a:lnSpc>
                <a:spcPct val="90000"/>
              </a:lnSpc>
            </a:pPr>
            <a:endParaRPr lang="ru-RU" sz="6200" dirty="0">
              <a:solidFill>
                <a:srgbClr val="002060"/>
              </a:solidFill>
            </a:endParaRPr>
          </a:p>
          <a:p>
            <a:pPr marR="0" algn="l">
              <a:lnSpc>
                <a:spcPct val="90000"/>
              </a:lnSpc>
            </a:pPr>
            <a:endParaRPr lang="ru-RU" sz="6200" dirty="0">
              <a:solidFill>
                <a:srgbClr val="002060"/>
              </a:solidFill>
            </a:endParaRPr>
          </a:p>
          <a:p>
            <a:pPr marR="0" algn="ctr">
              <a:lnSpc>
                <a:spcPct val="90000"/>
              </a:lnSpc>
            </a:pPr>
            <a:r>
              <a:rPr lang="ru-RU" sz="6200" dirty="0">
                <a:solidFill>
                  <a:srgbClr val="002060"/>
                </a:solidFill>
              </a:rPr>
              <a:t> </a:t>
            </a:r>
            <a:r>
              <a:rPr lang="ru-RU" sz="6200" dirty="0" err="1">
                <a:solidFill>
                  <a:srgbClr val="002060"/>
                </a:solidFill>
              </a:rPr>
              <a:t>г.Тверь</a:t>
            </a:r>
            <a:r>
              <a:rPr lang="ru-RU" sz="6200" dirty="0">
                <a:solidFill>
                  <a:srgbClr val="002060"/>
                </a:solidFill>
              </a:rPr>
              <a:t> 20</a:t>
            </a:r>
            <a:r>
              <a:rPr lang="en-US" sz="6200" dirty="0">
                <a:solidFill>
                  <a:srgbClr val="002060"/>
                </a:solidFill>
              </a:rPr>
              <a:t>23</a:t>
            </a:r>
            <a:endParaRPr lang="ru-RU" sz="6200" dirty="0">
              <a:solidFill>
                <a:srgbClr val="002060"/>
              </a:solidFill>
            </a:endParaRPr>
          </a:p>
          <a:p>
            <a:pPr marR="0" algn="l">
              <a:lnSpc>
                <a:spcPct val="90000"/>
              </a:lnSpc>
            </a:pPr>
            <a:endParaRPr lang="ru-RU" sz="2400" dirty="0">
              <a:solidFill>
                <a:srgbClr val="002060"/>
              </a:solidFill>
            </a:endParaRPr>
          </a:p>
          <a:p>
            <a:pPr marR="0" algn="l">
              <a:lnSpc>
                <a:spcPct val="90000"/>
              </a:lnSpc>
            </a:pPr>
            <a:endParaRPr lang="ru-RU" sz="2400" dirty="0">
              <a:solidFill>
                <a:srgbClr val="002060"/>
              </a:solidFill>
            </a:endParaRPr>
          </a:p>
          <a:p>
            <a:pPr marR="0" algn="l">
              <a:lnSpc>
                <a:spcPct val="90000"/>
              </a:lnSpc>
            </a:pPr>
            <a:r>
              <a:rPr lang="ru-RU" sz="2400" dirty="0">
                <a:solidFill>
                  <a:srgbClr val="002060"/>
                </a:solidFill>
              </a:rPr>
              <a:t> </a:t>
            </a:r>
          </a:p>
          <a:p>
            <a:pPr marR="0" algn="l">
              <a:lnSpc>
                <a:spcPct val="90000"/>
              </a:lnSpc>
            </a:pPr>
            <a:endParaRPr lang="en-US" sz="1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Рисунок 9" descr="C:\Users\User\Desktop\Рисунок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4653136"/>
            <a:ext cx="2286000" cy="168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Фигурки из шоколада: как сделать?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sz="1600" dirty="0"/>
              <a:t>Когда растопленный шоколад перестанет прилипать к пальцам, можно приступать к работе. Для начала стоит накрыть продукт сверху еще одни листом пергамента. После этого нужно все аккуратно перевернуть. Бумагу, которая служила подложкой, следует удалить.</a:t>
            </a:r>
          </a:p>
          <a:p>
            <a:r>
              <a:rPr lang="ru-RU" sz="1600" dirty="0"/>
              <a:t>Лист шоколада стоит снова перевернуть, и можно приступать к вырезанию. Для этого можно использовать формочки для печенья или для украшения коктейлей. Достаточно прижать заготовку к листу шоколада и аккуратно отделить фигуру. В итоге получаются аккуратные края.</a:t>
            </a:r>
          </a:p>
          <a:p>
            <a:r>
              <a:rPr lang="ru-RU" sz="1600" dirty="0"/>
              <a:t>Сделать такие украшения из шоколада для торта своими руками не составит особого труда. Главное – это терпение.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8" b="8708"/>
          <a:stretch>
            <a:fillRect/>
          </a:stretch>
        </p:blipFill>
        <p:spPr>
          <a:xfrm>
            <a:off x="6228184" y="4644413"/>
            <a:ext cx="2011894" cy="1244843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tx2">
              <a:lumMod val="20000"/>
              <a:lumOff val="80000"/>
            </a:schemeClr>
          </a:solidFill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255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35918"/>
          </a:xfrm>
        </p:spPr>
        <p:txBody>
          <a:bodyPr/>
          <a:lstStyle/>
          <a:p>
            <a:pPr algn="ctr"/>
            <a:r>
              <a:rPr lang="ru-RU" sz="2000" b="1" i="1" dirty="0">
                <a:solidFill>
                  <a:srgbClr val="002060"/>
                </a:solidFill>
                <a:latin typeface="+mn-lt"/>
              </a:rPr>
              <a:t>           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и самопроверка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3384375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                                        </a:t>
            </a:r>
            <a:r>
              <a:rPr lang="ru-RU" sz="2000" dirty="0">
                <a:solidFill>
                  <a:srgbClr val="7030A0"/>
                </a:solidFill>
              </a:rPr>
              <a:t>Установите соответствие:</a:t>
            </a:r>
          </a:p>
          <a:p>
            <a:pPr marL="0" indent="0">
              <a:buNone/>
            </a:pPr>
            <a:endParaRPr lang="ru-RU" sz="20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1400" dirty="0"/>
              <a:t>1.Самая вкусная шоколадная глазурь                                                 А         декор</a:t>
            </a:r>
          </a:p>
          <a:p>
            <a:pPr marL="0" indent="0">
              <a:buNone/>
            </a:pPr>
            <a:r>
              <a:rPr lang="ru-RU" sz="1400" dirty="0"/>
              <a:t>2. Процесс разогрева шоколада до нужной температуры             Б          шоколад</a:t>
            </a:r>
          </a:p>
          <a:p>
            <a:pPr marL="0" indent="0">
              <a:buNone/>
            </a:pPr>
            <a:r>
              <a:rPr lang="ru-RU" sz="1400" dirty="0"/>
              <a:t>3. Украшения                                                                                          В          </a:t>
            </a:r>
            <a:r>
              <a:rPr lang="ru-RU" sz="1400" dirty="0" err="1"/>
              <a:t>карамельщик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4.Основной продукт для шоколада                                                   Г           шоколатье</a:t>
            </a:r>
          </a:p>
          <a:p>
            <a:pPr marL="0" indent="0">
              <a:buNone/>
            </a:pPr>
            <a:r>
              <a:rPr lang="ru-RU" sz="1400" dirty="0"/>
              <a:t>5. Профессия  человека занимающегося шоколадом                    Д           </a:t>
            </a:r>
            <a:r>
              <a:rPr lang="ru-RU" sz="1400" dirty="0" err="1"/>
              <a:t>кувертюр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6. Профессия  человека занимающегося варкой карамели         Е            какао-бобы</a:t>
            </a:r>
          </a:p>
          <a:p>
            <a:pPr marL="0" indent="0">
              <a:buNone/>
            </a:pPr>
            <a:r>
              <a:rPr lang="ru-RU" sz="1400" dirty="0"/>
              <a:t>7. Он благотворно влияет на здоровье и самочувствие</a:t>
            </a:r>
          </a:p>
          <a:p>
            <a:pPr marL="0" indent="0">
              <a:buNone/>
            </a:pPr>
            <a:r>
              <a:rPr lang="ru-RU" sz="1400" dirty="0"/>
              <a:t>            человека, поднимает настроение.                                         Ж          темперирование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54603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908720"/>
            <a:ext cx="824729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800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                            </a:t>
            </a:r>
            <a:r>
              <a:rPr lang="ru-RU" sz="280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Время творчества</a:t>
            </a:r>
          </a:p>
          <a:p>
            <a:endParaRPr lang="ru-RU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  <a:p>
            <a:endParaRPr lang="ru-RU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226" y="1442357"/>
            <a:ext cx="1836000" cy="1828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05064"/>
            <a:ext cx="3243605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2" r="4592"/>
          <a:stretch>
            <a:fillRect/>
          </a:stretch>
        </p:blipFill>
        <p:spPr bwMode="auto">
          <a:xfrm>
            <a:off x="3923928" y="2117233"/>
            <a:ext cx="2793691" cy="2307289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81032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988840"/>
            <a:ext cx="8319298" cy="397031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r>
              <a:rPr lang="ru-RU" dirty="0"/>
              <a:t>Я раньше не знал, что 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AutoNum type="arabicPeriod"/>
            </a:pPr>
            <a:r>
              <a:rPr lang="ru-RU" dirty="0"/>
              <a:t>Мне хотелось бы узнать на следующих уроках….___________________________________________________________________________________________________________________________________________________________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588458"/>
      </p:ext>
    </p:extLst>
  </p:cSld>
  <p:clrMapOvr>
    <a:masterClrMapping/>
  </p:clrMapOvr>
  <p:transition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772400" cy="1362456"/>
          </a:xfrm>
        </p:spPr>
        <p:txBody>
          <a:bodyPr/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928802"/>
            <a:ext cx="7772400" cy="1795906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sz="2400" dirty="0">
                <a:solidFill>
                  <a:srgbClr val="002060"/>
                </a:solidFill>
              </a:rPr>
              <a:t>1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  <a:r>
              <a:rPr lang="ru-RU" dirty="0">
                <a:solidFill>
                  <a:srgbClr val="002060"/>
                </a:solidFill>
              </a:rPr>
              <a:t>Повторить приёмы приготовления элементов декора из шоколада в  виде заливки в  различных формочках .</a:t>
            </a:r>
          </a:p>
          <a:p>
            <a:r>
              <a:rPr lang="ru-RU" dirty="0">
                <a:solidFill>
                  <a:srgbClr val="002060"/>
                </a:solidFill>
              </a:rPr>
              <a:t>2.Составить технологическую схему на шоколадный ганаш.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2821548" y="4365104"/>
            <a:ext cx="3096344" cy="1890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111757"/>
      </p:ext>
    </p:extLst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628800"/>
            <a:ext cx="8280920" cy="64807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12500"/>
                <a:gd name="adj2" fmla="val 868"/>
              </a:avLst>
            </a:prstTxWarp>
            <a:spAutoFit/>
            <a:scene3d>
              <a:camera prst="isometricOffAxis2Lef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Успехов в кондитерском деле!</a:t>
            </a:r>
          </a:p>
        </p:txBody>
      </p:sp>
      <p:pic>
        <p:nvPicPr>
          <p:cNvPr id="2050" name="Picture 2" descr="C:\Users\alla.danilova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87" y="2204864"/>
            <a:ext cx="905639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lla.danilova\Desktop\top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57558"/>
            <a:ext cx="3600400" cy="255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lla.danilova\Desktop\povar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661023" cy="2568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037198"/>
      </p:ext>
    </p:extLst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8072493" cy="73866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i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ВСПОМНИМ ГЛАВНОЕ</a:t>
            </a:r>
          </a:p>
          <a:p>
            <a:pPr algn="ctr"/>
            <a:r>
              <a:rPr lang="ru-RU" sz="1000" i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Актуализация знаний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1428736"/>
            <a:ext cx="8856984" cy="630942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i="1" dirty="0">
                <a:solidFill>
                  <a:srgbClr val="002060"/>
                </a:solidFill>
              </a:rPr>
              <a:t>Разновидности отделочных полуфабрикатов.</a:t>
            </a:r>
          </a:p>
          <a:p>
            <a:pPr marL="342900" indent="-342900">
              <a:buAutoNum type="arabicPeriod"/>
            </a:pPr>
            <a:r>
              <a:rPr lang="ru-RU" sz="2400" b="1" i="1" dirty="0">
                <a:solidFill>
                  <a:srgbClr val="002060"/>
                </a:solidFill>
              </a:rPr>
              <a:t>Отличие декора от  отделочных полуфабрикатов.</a:t>
            </a:r>
          </a:p>
          <a:p>
            <a:pPr marL="342900" indent="-342900">
              <a:buAutoNum type="arabicPeriod"/>
            </a:pPr>
            <a:r>
              <a:rPr lang="ru-RU" sz="2400" b="1" i="1" dirty="0">
                <a:solidFill>
                  <a:srgbClr val="002060"/>
                </a:solidFill>
              </a:rPr>
              <a:t>Современный декор.</a:t>
            </a:r>
          </a:p>
          <a:p>
            <a:pPr marL="342900" indent="-342900">
              <a:buFontTx/>
              <a:buAutoNum type="arabicPeriod"/>
            </a:pPr>
            <a:r>
              <a:rPr lang="ru-RU" sz="2400" b="1" i="1" dirty="0">
                <a:solidFill>
                  <a:srgbClr val="002060"/>
                </a:solidFill>
              </a:rPr>
              <a:t>Самое распространенное  тесто для изготовления декора?</a:t>
            </a:r>
          </a:p>
          <a:p>
            <a:pPr marL="342900" indent="-342900">
              <a:buFontTx/>
              <a:buAutoNum type="arabicPeriod"/>
            </a:pPr>
            <a:r>
              <a:rPr lang="ru-RU" sz="2400" b="1" i="1" dirty="0">
                <a:solidFill>
                  <a:srgbClr val="002060"/>
                </a:solidFill>
              </a:rPr>
              <a:t>Современный инвентарь для декорирования изделий.</a:t>
            </a:r>
          </a:p>
          <a:p>
            <a:pPr marL="342900" indent="-342900">
              <a:buFontTx/>
              <a:buAutoNum type="arabicPeriod"/>
            </a:pPr>
            <a:r>
              <a:rPr lang="ru-RU" sz="2400" b="1" i="1" dirty="0">
                <a:solidFill>
                  <a:srgbClr val="002060"/>
                </a:solidFill>
              </a:rPr>
              <a:t>Санитарные требования  к инвентарю.</a:t>
            </a:r>
          </a:p>
          <a:p>
            <a:pPr marL="342900" indent="-342900">
              <a:buFontTx/>
              <a:buAutoNum type="arabicPeriod"/>
            </a:pPr>
            <a:r>
              <a:rPr lang="ru-RU" sz="2400" b="1" i="1" dirty="0">
                <a:solidFill>
                  <a:srgbClr val="002060"/>
                </a:solidFill>
              </a:rPr>
              <a:t>Современное оборудование для декорирования кондитерских изделий.</a:t>
            </a:r>
            <a:endParaRPr lang="en-US" sz="2400" b="1" i="1" dirty="0">
              <a:solidFill>
                <a:srgbClr val="002060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sz="2400" b="1" i="1" dirty="0">
              <a:solidFill>
                <a:srgbClr val="7030A0"/>
              </a:solidFill>
            </a:endParaRPr>
          </a:p>
          <a:p>
            <a:endParaRPr lang="en-US" sz="2000" b="1" i="1" dirty="0">
              <a:solidFill>
                <a:srgbClr val="7030A0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sz="2000" b="1" i="1" dirty="0">
              <a:solidFill>
                <a:srgbClr val="7030A0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sz="2000" b="1" i="1" dirty="0">
              <a:solidFill>
                <a:srgbClr val="7030A0"/>
              </a:solidFill>
            </a:endParaRPr>
          </a:p>
          <a:p>
            <a:endParaRPr lang="en-US" sz="2000" b="1" i="1" dirty="0">
              <a:solidFill>
                <a:srgbClr val="7030A0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sz="2000" b="1" i="1" dirty="0">
              <a:solidFill>
                <a:srgbClr val="7030A0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sz="2000" b="1" i="1" dirty="0">
              <a:solidFill>
                <a:srgbClr val="7030A0"/>
              </a:solidFill>
            </a:endParaRPr>
          </a:p>
          <a:p>
            <a:pPr marL="342900" indent="-342900">
              <a:buFontTx/>
              <a:buAutoNum type="arabicPeriod"/>
            </a:pPr>
            <a:endParaRPr lang="ru-RU" sz="2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59615"/>
      </p:ext>
    </p:extLst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07249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ВСПОМНИМ ГЛАВНОЕ</a:t>
            </a:r>
          </a:p>
          <a:p>
            <a:pPr algn="ctr"/>
            <a:r>
              <a:rPr lang="ru-RU" sz="120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АКТУАЛИЗАЦИЯ ЗНАНИЙ</a:t>
            </a:r>
            <a:endParaRPr lang="ru-RU" sz="1200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30727"/>
            <a:ext cx="7429552" cy="470898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i="1" dirty="0">
                <a:solidFill>
                  <a:srgbClr val="0070C0"/>
                </a:solidFill>
              </a:rPr>
              <a:t>Перечислите </a:t>
            </a:r>
            <a:r>
              <a:rPr lang="ru-RU" sz="2000" b="1" i="1" dirty="0" err="1">
                <a:solidFill>
                  <a:srgbClr val="0070C0"/>
                </a:solidFill>
              </a:rPr>
              <a:t>Санитарно</a:t>
            </a:r>
            <a:r>
              <a:rPr lang="ru-RU" sz="2000" b="1" i="1" dirty="0">
                <a:solidFill>
                  <a:srgbClr val="0070C0"/>
                </a:solidFill>
              </a:rPr>
              <a:t> –гигиенические требования предъявляемые к кондитеру.</a:t>
            </a:r>
          </a:p>
          <a:p>
            <a:pPr marL="342900" indent="-342900">
              <a:buAutoNum type="arabicPeriod"/>
            </a:pPr>
            <a:r>
              <a:rPr lang="ru-RU" sz="2000" b="1" i="1" dirty="0">
                <a:solidFill>
                  <a:srgbClr val="0070C0"/>
                </a:solidFill>
              </a:rPr>
              <a:t>Требования предъявляемые к организации рабочего места?</a:t>
            </a:r>
          </a:p>
          <a:p>
            <a:pPr marL="342900" indent="-342900">
              <a:buAutoNum type="arabicPeriod"/>
            </a:pPr>
            <a:r>
              <a:rPr lang="ru-RU" sz="2000" b="1" i="1" dirty="0">
                <a:solidFill>
                  <a:srgbClr val="0070C0"/>
                </a:solidFill>
              </a:rPr>
              <a:t>Какие меры предосторожности необходимо предпринять при работе с электрическим оборудованием?</a:t>
            </a:r>
          </a:p>
          <a:p>
            <a:pPr marL="342900" indent="-342900">
              <a:buAutoNum type="arabicPeriod"/>
            </a:pPr>
            <a:r>
              <a:rPr lang="ru-RU" sz="2000" b="1" i="1" dirty="0">
                <a:solidFill>
                  <a:srgbClr val="0070C0"/>
                </a:solidFill>
              </a:rPr>
              <a:t>Что необходимо сделать перед началом работы?</a:t>
            </a:r>
          </a:p>
          <a:p>
            <a:pPr marL="342900" indent="-342900">
              <a:buAutoNum type="arabicPeriod"/>
            </a:pPr>
            <a:endParaRPr lang="ru-RU" sz="2000" b="1" i="1" dirty="0">
              <a:solidFill>
                <a:srgbClr val="0070C0"/>
              </a:solidFill>
            </a:endParaRPr>
          </a:p>
          <a:p>
            <a:pPr marL="342900" indent="-342900">
              <a:buAutoNum type="arabicPeriod"/>
            </a:pPr>
            <a:endParaRPr lang="ru-RU" sz="2000" b="1" i="1" dirty="0">
              <a:solidFill>
                <a:srgbClr val="0070C0"/>
              </a:solidFill>
            </a:endParaRPr>
          </a:p>
          <a:p>
            <a:pPr marL="342900" indent="-342900">
              <a:buAutoNum type="arabicPeriod"/>
            </a:pPr>
            <a:endParaRPr lang="ru-RU" sz="2000" b="1" i="1" dirty="0">
              <a:solidFill>
                <a:srgbClr val="0070C0"/>
              </a:solidFill>
            </a:endParaRPr>
          </a:p>
          <a:p>
            <a:pPr marL="342900" indent="-342900">
              <a:buAutoNum type="arabicPeriod"/>
            </a:pPr>
            <a:endParaRPr lang="ru-RU" sz="2000" b="1" i="1" dirty="0">
              <a:solidFill>
                <a:srgbClr val="0070C0"/>
              </a:solidFill>
            </a:endParaRPr>
          </a:p>
          <a:p>
            <a:pPr marL="342900" indent="-342900">
              <a:buAutoNum type="arabicPeriod"/>
            </a:pPr>
            <a:endParaRPr lang="ru-RU" sz="2000" b="1" i="1" dirty="0">
              <a:solidFill>
                <a:srgbClr val="0070C0"/>
              </a:solidFill>
            </a:endParaRPr>
          </a:p>
          <a:p>
            <a:pPr marL="342900" indent="-342900">
              <a:buAutoNum type="arabicPeriod"/>
            </a:pPr>
            <a:endParaRPr lang="ru-RU" sz="2000" b="1" i="1" dirty="0">
              <a:solidFill>
                <a:srgbClr val="0070C0"/>
              </a:solidFill>
            </a:endParaRPr>
          </a:p>
          <a:p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6" name="Picture 2" descr="165px-%D0%AD%D0%B9%D0%BD%D0%B5%D0%BC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977248"/>
            <a:ext cx="1067569" cy="1643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908720"/>
            <a:ext cx="65291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Чему должны научиться </a:t>
            </a:r>
          </a:p>
          <a:p>
            <a:pPr algn="ctr"/>
            <a:r>
              <a:rPr lang="ru-RU" sz="1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Целеполагание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85308"/>
            <a:ext cx="7560840" cy="341632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Уметь готовить элементы декора из шоколада в соответствии требованиям технологического процесса.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Оформлять основные мучные кондитерские изделия.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Готовить и использовать в оформлении простые и основные отделочные полуфабрикаты.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1358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6239" y="428604"/>
            <a:ext cx="531581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Карта самоконтроля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576011"/>
              </p:ext>
            </p:extLst>
          </p:nvPr>
        </p:nvGraphicFramePr>
        <p:xfrm>
          <a:off x="971600" y="1699484"/>
          <a:ext cx="7776863" cy="4265028"/>
        </p:xfrm>
        <a:graphic>
          <a:graphicData uri="http://schemas.openxmlformats.org/drawingml/2006/table">
            <a:tbl>
              <a:tblPr/>
              <a:tblGrid>
                <a:gridCol w="23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6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1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09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8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06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38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37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223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 команды.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Внешний вид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баллов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Устный опрос</a:t>
                      </a:r>
                      <a:endParaRPr lang="ru-RU" sz="1400" baseline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aseline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баллов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 с технолог.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картой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баллов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Творческая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баллов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Презентация изделий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баллов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максимальное кол-во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баллов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2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Команда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«Сладкий шоколад»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20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Команда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«Горький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шоколад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6958330"/>
      </p:ext>
    </p:extLst>
  </p:cSld>
  <p:clrMapOvr>
    <a:masterClrMapping/>
  </p:clrMapOvr>
  <p:transition>
    <p:spli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Технологическая схема темперирования шоколада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35163"/>
            <a:ext cx="7715200" cy="4389437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Technological scheme of tempering of chocolate.</a:t>
            </a:r>
            <a:endParaRPr lang="ru-RU" sz="1800" dirty="0"/>
          </a:p>
          <a:p>
            <a:pPr marL="0" indent="0">
              <a:buNone/>
            </a:pPr>
            <a:r>
              <a:rPr lang="en-US" sz="1800" b="1" dirty="0"/>
              <a:t> </a:t>
            </a:r>
            <a:endParaRPr lang="ru-RU" sz="1800" dirty="0"/>
          </a:p>
          <a:p>
            <a:pPr lvl="0"/>
            <a:r>
              <a:rPr lang="ru-RU" sz="1800" dirty="0"/>
              <a:t>1.</a:t>
            </a:r>
            <a:r>
              <a:rPr lang="en-US" sz="1800" dirty="0"/>
              <a:t>Cut chocolate on small pieces.</a:t>
            </a:r>
            <a:endParaRPr lang="ru-RU" sz="1800" dirty="0"/>
          </a:p>
          <a:p>
            <a:pPr lvl="0"/>
            <a:r>
              <a:rPr lang="ru-RU" sz="1800" dirty="0"/>
              <a:t>2.</a:t>
            </a:r>
            <a:r>
              <a:rPr lang="en-US" sz="1800" dirty="0"/>
              <a:t>Put in the prepared container, mixed with cocoa butter 4:1.</a:t>
            </a:r>
            <a:endParaRPr lang="ru-RU" sz="1800" dirty="0"/>
          </a:p>
          <a:p>
            <a:pPr lvl="0"/>
            <a:r>
              <a:rPr lang="ru-RU" sz="1800" dirty="0"/>
              <a:t>3.</a:t>
            </a:r>
            <a:r>
              <a:rPr lang="en-US" sz="1800" dirty="0"/>
              <a:t>Warming dark chocolate on a water bath at a temperature of 33-34 </a:t>
            </a:r>
            <a:endParaRPr lang="ru-RU" sz="1800" dirty="0"/>
          </a:p>
          <a:p>
            <a:pPr lvl="0"/>
            <a:r>
              <a:rPr lang="ru-RU" sz="1800" dirty="0"/>
              <a:t>4.</a:t>
            </a:r>
            <a:r>
              <a:rPr lang="en-US" sz="1800" dirty="0"/>
              <a:t>Warming white chocolate on a water bath at a temperature of 23</a:t>
            </a:r>
            <a:endParaRPr lang="ru-RU" sz="1800" dirty="0"/>
          </a:p>
          <a:p>
            <a:r>
              <a:rPr lang="ru-RU" sz="1800" dirty="0"/>
              <a:t>5.</a:t>
            </a:r>
            <a:r>
              <a:rPr lang="en-US" sz="1800" dirty="0"/>
              <a:t>Warming milk chocolate on a water bath at a temperature of 30 * Page.</a:t>
            </a:r>
            <a:endParaRPr lang="ru-RU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en-US" sz="1800" dirty="0"/>
              <a:t> </a:t>
            </a:r>
            <a:endParaRPr lang="ru-RU" sz="1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0022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04850"/>
            <a:ext cx="7859216" cy="11430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правильно темперировать шоколад: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sz="2000" dirty="0"/>
              <a:t>Разломать плитку шоколада на небольшие кусочки, а затем поместить в чистую и сухую миску.</a:t>
            </a:r>
          </a:p>
          <a:p>
            <a:r>
              <a:rPr lang="ru-RU" sz="2000" dirty="0"/>
              <a:t>На рабочую поверхность необходимо поставить кастрюлю, предварительно наполненную горячей водой. Температура жидкости должна быть выше 36.6 градусов, но не на грани кипения. В кастрюлю следует поместить емкость с шоколадом так, чтобы та не касалась воды.</a:t>
            </a:r>
            <a:endParaRPr lang="en-US" sz="2000" b="1" i="1" dirty="0">
              <a:solidFill>
                <a:srgbClr val="7030A0"/>
              </a:solidFill>
            </a:endParaRPr>
          </a:p>
          <a:p>
            <a:r>
              <a:rPr lang="ru-RU" sz="2000" dirty="0"/>
              <a:t>Теперь шоколад нужно размешать. Взбивать содержимое миски нельзя. Шоколад должен постепенно растаять. Не стоит ускорять данный процесс. В противном случае украшение торта шоколадом будет невозможным. И даже если кондитерское изделие удастся залить составом, после его застывания появится белый налет. Температура продукта не должна быть выше 40 °С.</a:t>
            </a:r>
          </a:p>
          <a:p>
            <a:endParaRPr lang="en-US" sz="2000" b="1" i="1" dirty="0">
              <a:solidFill>
                <a:srgbClr val="7030A0"/>
              </a:solidFill>
            </a:endParaRPr>
          </a:p>
          <a:p>
            <a:endParaRPr lang="en-US" sz="2800" b="1" i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781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Заливаем изделие шоколадом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sz="1600" dirty="0"/>
              <a:t>Готовый торт остудить до комнатной температуры, а затем разместить на проволочной подставке. Под решетку можно подложить лист вощеной бумаги. Это позволит собрать остатки шоколада.</a:t>
            </a:r>
          </a:p>
          <a:p>
            <a:r>
              <a:rPr lang="ru-RU" sz="1600" dirty="0"/>
              <a:t>Для украшения тортов шоколадом стоит использовать  ложки больших размеров, чтобы можно было за один раз залить полностью поверхность изделия. Покрывать торт нужно очень быстро, так как состав почти моментально схватывается.</a:t>
            </a:r>
          </a:p>
          <a:p>
            <a:r>
              <a:rPr lang="ru-RU" sz="1600" dirty="0"/>
              <a:t>После заливки решеткой нужно слегка хлопнуть по рабочей поверхности. Это позволит более равномерно распределить шоколад.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437111"/>
            <a:ext cx="2064068" cy="1548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7094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элементов декора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sz="2000" dirty="0"/>
              <a:t>Темперировать примерно 130 грамм белого, молочного или же полусладкого черного шоколада, а затем вылить состав на кулинарный пергамент. Поле этого слой нужно аккуратно разгладить лопаткой или ножом.</a:t>
            </a:r>
          </a:p>
          <a:p>
            <a:r>
              <a:rPr lang="ru-RU" sz="2000" dirty="0"/>
              <a:t>Чтобы полностью выровнять поверхность, можно взять аккуратно за края пергамента и слегка встряхнуть его. Это также позволит убрать пузырьки воздуха.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0" r="8830"/>
          <a:stretch>
            <a:fillRect/>
          </a:stretch>
        </p:blipFill>
        <p:spPr>
          <a:xfrm>
            <a:off x="6228184" y="4473972"/>
            <a:ext cx="2042835" cy="1687163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696464">
              <a:lumMod val="20000"/>
              <a:lumOff val="80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20166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1397</TotalTime>
  <Words>779</Words>
  <Application>Microsoft Office PowerPoint</Application>
  <PresentationFormat>Экран (4:3)</PresentationFormat>
  <Paragraphs>135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Constantia</vt:lpstr>
      <vt:lpstr>Tahoma</vt:lpstr>
      <vt:lpstr>Times New Roman</vt:lpstr>
      <vt:lpstr>Wingdings</vt:lpstr>
      <vt:lpstr>Wingdings 2</vt:lpstr>
      <vt:lpstr>Поток</vt:lpstr>
      <vt:lpstr>МДК 05.02 Процессы приготовления, подготовки к реализации хлебобулочных, мучных кондитерских изделий сложного ассортимента. .</vt:lpstr>
      <vt:lpstr>Презентация PowerPoint</vt:lpstr>
      <vt:lpstr>Презентация PowerPoint</vt:lpstr>
      <vt:lpstr>Презентация PowerPoint</vt:lpstr>
      <vt:lpstr>Презентация PowerPoint</vt:lpstr>
      <vt:lpstr> Технологическая схема темперирования шоколада</vt:lpstr>
      <vt:lpstr> Как правильно темперировать шоколад:</vt:lpstr>
      <vt:lpstr>Заливаем изделие шоколадом </vt:lpstr>
      <vt:lpstr>Подготовка элементов декора </vt:lpstr>
      <vt:lpstr>Фигурки из шоколада: как сделать? </vt:lpstr>
      <vt:lpstr>            Контроль и самопроверка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: «Отделочные полуфабрикаты для пирожных и тортов» .</dc:title>
  <dc:creator>Андрей и Елена</dc:creator>
  <cp:lastModifiedBy>Администратор</cp:lastModifiedBy>
  <cp:revision>139</cp:revision>
  <cp:lastPrinted>2017-03-07T07:20:24Z</cp:lastPrinted>
  <dcterms:created xsi:type="dcterms:W3CDTF">2013-03-27T17:54:29Z</dcterms:created>
  <dcterms:modified xsi:type="dcterms:W3CDTF">2023-12-16T17:24:24Z</dcterms:modified>
</cp:coreProperties>
</file>