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1"/>
  </p:notesMasterIdLst>
  <p:sldIdLst>
    <p:sldId id="256" r:id="rId2"/>
    <p:sldId id="258" r:id="rId3"/>
    <p:sldId id="259" r:id="rId4"/>
    <p:sldId id="260" r:id="rId5"/>
    <p:sldId id="270" r:id="rId6"/>
    <p:sldId id="261" r:id="rId7"/>
    <p:sldId id="263" r:id="rId8"/>
    <p:sldId id="271" r:id="rId9"/>
    <p:sldId id="264" r:id="rId10"/>
    <p:sldId id="265" r:id="rId11"/>
    <p:sldId id="268" r:id="rId12"/>
    <p:sldId id="272" r:id="rId13"/>
    <p:sldId id="277" r:id="rId14"/>
    <p:sldId id="273" r:id="rId15"/>
    <p:sldId id="281" r:id="rId16"/>
    <p:sldId id="280" r:id="rId17"/>
    <p:sldId id="282" r:id="rId18"/>
    <p:sldId id="279" r:id="rId19"/>
    <p:sldId id="266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94" autoAdjust="0"/>
    <p:restoredTop sz="94660"/>
  </p:normalViewPr>
  <p:slideViewPr>
    <p:cSldViewPr>
      <p:cViewPr>
        <p:scale>
          <a:sx n="114" d="100"/>
          <a:sy n="114" d="100"/>
        </p:scale>
        <p:origin x="-1554" y="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440C89-C6FF-4BC5-B9A2-E66186B1705D}" type="datetimeFigureOut">
              <a:rPr lang="ru-RU" smtClean="0"/>
              <a:t>04.03.2022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8AC255-CDD2-43D1-9AD7-917B34584A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09648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8AC255-CDD2-43D1-9AD7-917B34584A4D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91193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974F3-D780-47DD-8C42-4E1FC1EF28AC}" type="datetimeFigureOut">
              <a:rPr lang="ru-RU" smtClean="0"/>
              <a:pPr/>
              <a:t>04.03.2022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F7F1-84CC-44F2-B2C3-1E2065DCB3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974F3-D780-47DD-8C42-4E1FC1EF28AC}" type="datetimeFigureOut">
              <a:rPr lang="ru-RU" smtClean="0"/>
              <a:pPr/>
              <a:t>04.03.2022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F7F1-84CC-44F2-B2C3-1E2065DCB3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974F3-D780-47DD-8C42-4E1FC1EF28AC}" type="datetimeFigureOut">
              <a:rPr lang="ru-RU" smtClean="0"/>
              <a:pPr/>
              <a:t>04.03.2022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F7F1-84CC-44F2-B2C3-1E2065DCB3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974F3-D780-47DD-8C42-4E1FC1EF28AC}" type="datetimeFigureOut">
              <a:rPr lang="ru-RU" smtClean="0"/>
              <a:pPr/>
              <a:t>04.03.2022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F7F1-84CC-44F2-B2C3-1E2065DCB3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974F3-D780-47DD-8C42-4E1FC1EF28AC}" type="datetimeFigureOut">
              <a:rPr lang="ru-RU" smtClean="0"/>
              <a:pPr/>
              <a:t>04.03.2022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F7F1-84CC-44F2-B2C3-1E2065DCB3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974F3-D780-47DD-8C42-4E1FC1EF28AC}" type="datetimeFigureOut">
              <a:rPr lang="ru-RU" smtClean="0"/>
              <a:pPr/>
              <a:t>04.03.2022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F7F1-84CC-44F2-B2C3-1E2065DCB3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974F3-D780-47DD-8C42-4E1FC1EF28AC}" type="datetimeFigureOut">
              <a:rPr lang="ru-RU" smtClean="0"/>
              <a:pPr/>
              <a:t>04.03.2022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F7F1-84CC-44F2-B2C3-1E2065DCB3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974F3-D780-47DD-8C42-4E1FC1EF28AC}" type="datetimeFigureOut">
              <a:rPr lang="ru-RU" smtClean="0"/>
              <a:pPr/>
              <a:t>04.03.2022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F7F1-84CC-44F2-B2C3-1E2065DCB3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974F3-D780-47DD-8C42-4E1FC1EF28AC}" type="datetimeFigureOut">
              <a:rPr lang="ru-RU" smtClean="0"/>
              <a:pPr/>
              <a:t>04.03.2022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F7F1-84CC-44F2-B2C3-1E2065DCB3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974F3-D780-47DD-8C42-4E1FC1EF28AC}" type="datetimeFigureOut">
              <a:rPr lang="ru-RU" smtClean="0"/>
              <a:pPr/>
              <a:t>04.03.2022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F7F1-84CC-44F2-B2C3-1E2065DCB3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974F3-D780-47DD-8C42-4E1FC1EF28AC}" type="datetimeFigureOut">
              <a:rPr lang="ru-RU" smtClean="0"/>
              <a:pPr/>
              <a:t>04.03.2022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01D7F7F1-84CC-44F2-B2C3-1E2065DCB3C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2E974F3-D780-47DD-8C42-4E1FC1EF28AC}" type="datetimeFigureOut">
              <a:rPr lang="ru-RU" smtClean="0"/>
              <a:pPr/>
              <a:t>04.03.2022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1D7F7F1-84CC-44F2-B2C3-1E2065DCB3C3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052736"/>
            <a:ext cx="7701480" cy="2947768"/>
          </a:xfrm>
          <a:solidFill>
            <a:schemeClr val="accent1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solidFill>
                  <a:srgbClr val="002060"/>
                </a:solidFill>
                <a:latin typeface="+mn-lt"/>
              </a:rPr>
              <a:t>Арт-терапия в работе с детьми с </a:t>
            </a:r>
            <a:br>
              <a:rPr lang="ru-RU" sz="3200" dirty="0" smtClean="0">
                <a:solidFill>
                  <a:srgbClr val="002060"/>
                </a:solidFill>
                <a:latin typeface="+mn-lt"/>
              </a:rPr>
            </a:br>
            <a:r>
              <a:rPr lang="ru-RU" sz="3200" dirty="0" smtClean="0">
                <a:solidFill>
                  <a:srgbClr val="002060"/>
                </a:solidFill>
                <a:latin typeface="+mn-lt"/>
              </a:rPr>
              <a:t>ОВЗ в дошкольном учреждении</a:t>
            </a:r>
            <a:br>
              <a:rPr lang="ru-RU" sz="3200" dirty="0" smtClean="0">
                <a:solidFill>
                  <a:srgbClr val="002060"/>
                </a:solidFill>
                <a:latin typeface="+mn-lt"/>
              </a:rPr>
            </a:br>
            <a:r>
              <a:rPr lang="ru-RU" sz="3200" dirty="0" smtClean="0">
                <a:solidFill>
                  <a:srgbClr val="002060"/>
                </a:solidFill>
              </a:rPr>
              <a:t> </a:t>
            </a:r>
            <a:br>
              <a:rPr lang="ru-RU" sz="3200" dirty="0" smtClean="0">
                <a:solidFill>
                  <a:srgbClr val="002060"/>
                </a:solidFill>
              </a:rPr>
            </a:br>
            <a:endParaRPr lang="ru-RU" sz="3200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3143248"/>
            <a:ext cx="7927032" cy="3454104"/>
          </a:xfrm>
        </p:spPr>
        <p:txBody>
          <a:bodyPr>
            <a:normAutofit fontScale="85000" lnSpcReduction="20000"/>
          </a:bodyPr>
          <a:lstStyle/>
          <a:p>
            <a:endParaRPr lang="ru-RU" sz="1800" dirty="0" smtClean="0"/>
          </a:p>
          <a:p>
            <a:endParaRPr lang="ru-RU" sz="1800" dirty="0" smtClean="0"/>
          </a:p>
          <a:p>
            <a:r>
              <a:rPr lang="ru-RU" sz="1800" dirty="0" smtClean="0"/>
              <a:t> </a:t>
            </a:r>
          </a:p>
          <a:p>
            <a:endParaRPr lang="ru-RU" sz="2000" i="1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endParaRPr lang="ru-RU" sz="2000" i="1" dirty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r>
              <a:rPr lang="ru-RU" sz="2000" i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Подготовила:</a:t>
            </a:r>
            <a:r>
              <a:rPr lang="ru-RU" sz="20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воспитатель</a:t>
            </a:r>
          </a:p>
          <a:p>
            <a:r>
              <a:rPr lang="ru-RU" sz="20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0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I</a:t>
            </a:r>
            <a:r>
              <a:rPr lang="ru-RU" sz="20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квалификационной категории </a:t>
            </a:r>
          </a:p>
          <a:p>
            <a:r>
              <a:rPr lang="ru-RU" sz="20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Короткова С.Ю.</a:t>
            </a:r>
          </a:p>
          <a:p>
            <a:endParaRPr lang="ru-RU" sz="2000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pPr algn="ctr"/>
            <a:endParaRPr lang="ru-RU" sz="2000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pPr algn="ctr"/>
            <a:endParaRPr lang="ru-RU" sz="2000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pPr algn="ctr"/>
            <a:endParaRPr lang="ru-RU" sz="2000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pPr algn="ctr"/>
            <a:r>
              <a:rPr lang="ru-RU" sz="20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2022 г.</a:t>
            </a:r>
            <a:endParaRPr lang="en-US" sz="2000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59632" y="404664"/>
            <a:ext cx="7560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МКДОУ детский сад №2 общеразвивающего вида </a:t>
            </a:r>
            <a:r>
              <a:rPr lang="ru-RU" dirty="0" err="1" smtClean="0"/>
              <a:t>р.п.Таловая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285720" y="500042"/>
            <a:ext cx="7851648" cy="1071570"/>
          </a:xfrm>
        </p:spPr>
        <p:txBody>
          <a:bodyPr>
            <a:normAutofit/>
          </a:bodyPr>
          <a:lstStyle/>
          <a:p>
            <a:pPr algn="l"/>
            <a:r>
              <a:rPr lang="ru-RU" sz="2800" dirty="0" smtClean="0">
                <a:solidFill>
                  <a:srgbClr val="002060"/>
                </a:solidFill>
              </a:rPr>
              <a:t>Музыка регулирует </a:t>
            </a:r>
            <a:r>
              <a:rPr lang="ru-RU" sz="2800" dirty="0" err="1" smtClean="0">
                <a:solidFill>
                  <a:srgbClr val="002060"/>
                </a:solidFill>
              </a:rPr>
              <a:t>психоэмоциональное</a:t>
            </a:r>
            <a:r>
              <a:rPr lang="ru-RU" sz="2800" dirty="0" smtClean="0">
                <a:solidFill>
                  <a:srgbClr val="002060"/>
                </a:solidFill>
              </a:rPr>
              <a:t> состояние детей: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357158" y="2000240"/>
            <a:ext cx="5429288" cy="4286280"/>
          </a:xfrm>
        </p:spPr>
        <p:txBody>
          <a:bodyPr>
            <a:normAutofit/>
          </a:bodyPr>
          <a:lstStyle/>
          <a:p>
            <a:pPr algn="l">
              <a:buFont typeface="Wingdings" pitchFamily="2" charset="2"/>
              <a:buChar char="v"/>
            </a:pPr>
            <a:r>
              <a:rPr lang="ru-RU" dirty="0" smtClean="0"/>
              <a:t>уменьшает чувство тревоги и неуверенности;</a:t>
            </a:r>
          </a:p>
          <a:p>
            <a:pPr algn="l">
              <a:buFont typeface="Wingdings" pitchFamily="2" charset="2"/>
              <a:buChar char="v"/>
            </a:pPr>
            <a:r>
              <a:rPr lang="ru-RU" dirty="0" smtClean="0"/>
              <a:t>уменьшает раздражительность, разочарование;</a:t>
            </a:r>
          </a:p>
          <a:p>
            <a:pPr algn="l">
              <a:buFont typeface="Wingdings" pitchFamily="2" charset="2"/>
              <a:buChar char="v"/>
            </a:pPr>
            <a:r>
              <a:rPr lang="ru-RU" dirty="0" smtClean="0"/>
              <a:t>снимает напряженность в отношениях с другими людьми ;</a:t>
            </a:r>
          </a:p>
          <a:p>
            <a:pPr algn="l">
              <a:buFont typeface="Wingdings" pitchFamily="2" charset="2"/>
              <a:buChar char="v"/>
            </a:pPr>
            <a:r>
              <a:rPr lang="ru-RU" dirty="0" smtClean="0"/>
              <a:t>улучшает самочувствие, активность, настроение ;</a:t>
            </a:r>
          </a:p>
          <a:p>
            <a:pPr algn="l">
              <a:buFont typeface="Wingdings" pitchFamily="2" charset="2"/>
              <a:buChar char="v"/>
            </a:pPr>
            <a:r>
              <a:rPr lang="ru-RU" dirty="0" smtClean="0"/>
              <a:t>уменьшает злобность, агрессию.</a:t>
            </a:r>
            <a:endParaRPr lang="ru-RU" dirty="0"/>
          </a:p>
        </p:txBody>
      </p:sp>
      <p:pic>
        <p:nvPicPr>
          <p:cNvPr id="20482" name="Picture 2" descr="http://nabchelny.ru/upload/iblock/a5f/vmkbnkwmrgph%20iizrsaepytgtox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00694" y="2500306"/>
            <a:ext cx="3429024" cy="285752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57158" y="1142984"/>
            <a:ext cx="3357586" cy="4286280"/>
          </a:xfrm>
        </p:spPr>
        <p:txBody>
          <a:bodyPr/>
          <a:lstStyle/>
          <a:p>
            <a:pPr marL="342900" indent="-342900">
              <a:buFont typeface="+mj-lt"/>
              <a:buAutoNum type="alphaLcPeriod"/>
            </a:pP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071546"/>
            <a:ext cx="5111750" cy="5176854"/>
          </a:xfrm>
        </p:spPr>
        <p:txBody>
          <a:bodyPr>
            <a:normAutofit fontScale="92500"/>
          </a:bodyPr>
          <a:lstStyle/>
          <a:p>
            <a:pPr algn="ctr"/>
            <a:r>
              <a:rPr lang="ru-RU" sz="2400" b="1" dirty="0" err="1" smtClean="0">
                <a:solidFill>
                  <a:schemeClr val="tx2"/>
                </a:solidFill>
              </a:rPr>
              <a:t>Имаготерапия</a:t>
            </a:r>
            <a:r>
              <a:rPr lang="ru-RU" sz="2400" b="1" dirty="0" smtClean="0">
                <a:solidFill>
                  <a:schemeClr val="tx2"/>
                </a:solidFill>
              </a:rPr>
              <a:t> </a:t>
            </a:r>
            <a:r>
              <a:rPr lang="ru-RU" sz="2400" dirty="0" smtClean="0">
                <a:solidFill>
                  <a:schemeClr val="tx2"/>
                </a:solidFill>
              </a:rPr>
              <a:t>– занятия театрализованной деятельностью детей с ОВЗ здоровья дают положительную динамику в качественном развитии воображения, формировании его творческого компонента, обеспечивают становление знаково-символической функции мышления, произвольного внимания, коррекции </a:t>
            </a:r>
            <a:r>
              <a:rPr lang="ru-RU" sz="2400" dirty="0" err="1" smtClean="0">
                <a:solidFill>
                  <a:schemeClr val="tx2"/>
                </a:solidFill>
              </a:rPr>
              <a:t>психоэмоционального</a:t>
            </a:r>
            <a:r>
              <a:rPr lang="ru-RU" sz="2400" dirty="0" smtClean="0">
                <a:solidFill>
                  <a:schemeClr val="tx2"/>
                </a:solidFill>
              </a:rPr>
              <a:t> состояния, а также способствуют развитию многих компонентов личности.</a:t>
            </a:r>
          </a:p>
          <a:p>
            <a:endParaRPr lang="ru-RU" dirty="0"/>
          </a:p>
        </p:txBody>
      </p:sp>
      <p:pic>
        <p:nvPicPr>
          <p:cNvPr id="6" name="Рисунок 5" descr="C:\Users\Admin\Desktop\IMG_0320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908720"/>
            <a:ext cx="3888432" cy="52565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1084322" y="954129"/>
            <a:ext cx="7059577" cy="3600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Кинезиология</a:t>
            </a: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— наука о развитии умственных способностей и физического здоровья через определенные двигательные упражнения. Основная идея, на которой построена гимнастика мозга — это связь и влияние в процессе обучения друг на друга трех элементов: мозга, тела и эмоций.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pic>
        <p:nvPicPr>
          <p:cNvPr id="4" name="Рисунок 3" descr="I:\фото развив среда\IMG_20181108_085118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602"/>
          <a:stretch/>
        </p:blipFill>
        <p:spPr bwMode="auto">
          <a:xfrm>
            <a:off x="611560" y="3717032"/>
            <a:ext cx="3888432" cy="295232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I:\фото развив среда\IMG_20181124_095235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753440"/>
            <a:ext cx="3631307" cy="291592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Презентация на тему &amp;amp;quot;Образовательная кинезиология «Гимнастика мозга»&amp;amp;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764704"/>
            <a:ext cx="9144000" cy="599390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899592" y="1071546"/>
            <a:ext cx="7855464" cy="5214942"/>
          </a:xfrm>
        </p:spPr>
        <p:txBody>
          <a:bodyPr>
            <a:normAutofit fontScale="85000" lnSpcReduction="10000"/>
          </a:bodyPr>
          <a:lstStyle/>
          <a:p>
            <a:pPr marL="0" lvl="0" indent="0" algn="ctr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sz="29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</a:t>
            </a:r>
            <a:r>
              <a:rPr lang="ru-RU" sz="29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Дети с ограниченными возможностями здоровья  </a:t>
            </a:r>
            <a:r>
              <a:rPr lang="ru-RU" sz="29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развиваются по общим законам психического развития, но имеют свои специфические особенности, обусловленные дефектом.</a:t>
            </a:r>
          </a:p>
          <a:p>
            <a:pPr marL="0" lvl="0" indent="0" algn="ctr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sz="29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Традиционные методы </a:t>
            </a:r>
            <a:r>
              <a:rPr lang="ru-RU" sz="2900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психолого</a:t>
            </a:r>
            <a:r>
              <a:rPr lang="ru-RU" sz="29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педагогического воздействия на ребенка не приносят устойчивого</a:t>
            </a:r>
          </a:p>
          <a:p>
            <a:pPr marL="0" lvl="0" indent="0" algn="ctr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sz="29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положительного результата. </a:t>
            </a:r>
          </a:p>
          <a:p>
            <a:pPr marL="0" lvl="0" indent="0" algn="ctr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sz="29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В отличие от них, метод </a:t>
            </a:r>
            <a:r>
              <a:rPr lang="ru-RU" sz="2900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кинезиологической</a:t>
            </a:r>
            <a:r>
              <a:rPr lang="ru-RU" sz="29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коррекции направлен на механизм возникновения психофизиологических отклонений в развитии, что позволяет не только снять отдельный симптом, но и улучшить функционирование, повысить продуктивность протекания психических процессов. </a:t>
            </a:r>
            <a:endParaRPr lang="ru-RU" sz="2900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58204" cy="1643074"/>
          </a:xfrm>
        </p:spPr>
        <p:txBody>
          <a:bodyPr>
            <a:normAutofit/>
          </a:bodyPr>
          <a:lstStyle/>
          <a:p>
            <a:pPr lvl="0"/>
            <a:r>
              <a:rPr lang="ru-RU" sz="40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Существует </a:t>
            </a:r>
            <a:r>
              <a:rPr lang="ru-RU" sz="4000" u="sng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две формы </a:t>
            </a:r>
            <a:r>
              <a:rPr lang="ru-RU" sz="4000" u="sng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арт-терапии</a:t>
            </a:r>
            <a:r>
              <a:rPr lang="ru-RU" sz="4000" u="sng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r>
              <a:rPr lang="ru-RU" sz="5400" u="sng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ru-RU" sz="5400" u="sng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endParaRPr lang="ru-RU" u="sng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186238" cy="4434840"/>
          </a:xfrm>
        </p:spPr>
        <p:txBody>
          <a:bodyPr>
            <a:normAutofit fontScale="85000" lnSpcReduction="10000"/>
          </a:bodyPr>
          <a:lstStyle/>
          <a:p>
            <a:pPr marL="0" lvl="0" indent="360363" algn="ctr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360363" algn="just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пассивная</a:t>
            </a: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(ребенок «потребляет» художественные произведения, созданные другими людьми: рассматривает картины, читает книги, прослушивает музыкальные произведения);</a:t>
            </a:r>
            <a:endParaRPr lang="ru-RU" sz="28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360363" algn="just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активная </a:t>
            </a:r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(ребенок сам создает продукты творчества: рисунки, скульптуры).</a:t>
            </a:r>
            <a:endParaRPr lang="ru-RU" sz="28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360363" algn="just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2050" name="Picture 2" descr="C:\Users\Admin\Desktop\фото027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792" y="1920875"/>
            <a:ext cx="4031704" cy="4676477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57290" y="857232"/>
            <a:ext cx="6715172" cy="590931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indent="36036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Работа по методу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арт-терапии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 коррекционной работе позволяет получить следующие позитивный результаты:</a:t>
            </a:r>
            <a:endParaRPr lang="ru-RU" b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36036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Обеспечивает эффективное эмоциональное реагирование, придает ему (даже в случае агрессивного проявления) социально приемлемые, допустимые формы.</a:t>
            </a:r>
            <a:endParaRPr lang="ru-RU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36036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Облегчает процесс коммуникации для замкнутых, стеснительных или </a:t>
            </a:r>
            <a:r>
              <a:rPr lang="ru-RU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слабоориентированных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на общение детей с ОВЗ.</a:t>
            </a:r>
            <a:endParaRPr lang="ru-RU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36036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Дает возможность невербального контакта (опосредованного продуктом </a:t>
            </a:r>
            <a:r>
              <a:rPr lang="ru-RU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арт-терапии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), способствует преодолению коммуникативных барьеров и психологических защит.</a:t>
            </a:r>
            <a:endParaRPr lang="ru-RU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36036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 Создает благоприятные условия для развития произвольности и способности к </a:t>
            </a:r>
            <a:r>
              <a:rPr lang="ru-RU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саморегуляции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Эти условия обеспечиваются за счет того, что изобразительная деятельность требует планирования и регуляции деятельности на пути достижения целей.</a:t>
            </a:r>
            <a:endParaRPr lang="ru-RU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36036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 Существенно повышает личностную ценность, содействует формированию позитивной «</a:t>
            </a:r>
            <a:r>
              <a:rPr lang="ru-RU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Я-концепции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 и повышению уверенности в себе за счет социального признания ценности продукта, созданного ребенком с ОВЗ.</a:t>
            </a:r>
            <a:endParaRPr lang="ru-RU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ds02.infourok.ru/uploads/ex/086f/00081ebe-05e63ad2/img22.jpg"/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20000"/>
                    </a14:imgEffect>
                  </a14:imgLayer>
                </a14:imgProps>
              </a:ext>
            </a:extLst>
          </a:blip>
          <a:srcRect l="6093" t="2941" r="16782" b="19499"/>
          <a:stretch>
            <a:fillRect/>
          </a:stretch>
        </p:blipFill>
        <p:spPr bwMode="auto">
          <a:xfrm>
            <a:off x="785786" y="1071546"/>
            <a:ext cx="7429551" cy="521497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928662" y="1000108"/>
            <a:ext cx="7358114" cy="452431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603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Об эффективности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арт-терапии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можно судить на основании положительной динамики в развитии и активизации участия в занятиях, усиления интереса к результатам собственного творчества, увеличения времени самостоятельных занятий. </a:t>
            </a:r>
          </a:p>
          <a:p>
            <a:pPr marL="0" marR="0" lvl="0" indent="3603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Многочисленные данные показывают, что дети с ОВЗ нередко открывают в себе творческие возможности и после прекращения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арт-терапии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продолжают самостоятельно увлеченно заниматься разными видами творчества, навыки которых они приобрели в процессе занятий.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4914920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rgbClr val="002060"/>
                </a:solidFill>
              </a:rPr>
              <a:t>В работе с детьми дошкольного образовательного учреждения для получения наиболее положительного результата в коррекционно-развивающей работе необходимо  использовать все многообразие </a:t>
            </a:r>
            <a:r>
              <a:rPr lang="ru-RU" sz="2800" dirty="0" err="1" smtClean="0">
                <a:solidFill>
                  <a:srgbClr val="002060"/>
                </a:solidFill>
              </a:rPr>
              <a:t>арттерапевтических</a:t>
            </a:r>
            <a:r>
              <a:rPr lang="ru-RU" sz="2800" dirty="0" smtClean="0">
                <a:solidFill>
                  <a:srgbClr val="002060"/>
                </a:solidFill>
              </a:rPr>
              <a:t> методик. </a:t>
            </a:r>
            <a:br>
              <a:rPr lang="ru-RU" sz="2800" dirty="0" smtClean="0">
                <a:solidFill>
                  <a:srgbClr val="002060"/>
                </a:solidFill>
              </a:rPr>
            </a:br>
            <a:r>
              <a:rPr lang="ru-RU" sz="2800" dirty="0" smtClean="0">
                <a:solidFill>
                  <a:srgbClr val="002060"/>
                </a:solidFill>
              </a:rPr>
              <a:t/>
            </a:r>
            <a:br>
              <a:rPr lang="ru-RU" sz="2800" dirty="0" smtClean="0">
                <a:solidFill>
                  <a:srgbClr val="002060"/>
                </a:solidFill>
              </a:rPr>
            </a:br>
            <a:r>
              <a:rPr lang="ru-RU" sz="2800" dirty="0" smtClean="0">
                <a:solidFill>
                  <a:srgbClr val="002060"/>
                </a:solidFill>
              </a:rPr>
              <a:t/>
            </a:r>
            <a:br>
              <a:rPr lang="ru-RU" sz="2800" dirty="0" smtClean="0">
                <a:solidFill>
                  <a:srgbClr val="002060"/>
                </a:solidFill>
              </a:rPr>
            </a:br>
            <a:r>
              <a:rPr lang="ru-RU" sz="2400" i="1" dirty="0" smtClean="0">
                <a:solidFill>
                  <a:srgbClr val="002060"/>
                </a:solidFill>
              </a:rPr>
              <a:t>Спасибо за внимание!</a:t>
            </a:r>
            <a:r>
              <a:rPr lang="ru-RU" sz="2400" i="1" dirty="0" smtClean="0">
                <a:solidFill>
                  <a:srgbClr val="7030A0"/>
                </a:solidFill>
              </a:rPr>
              <a:t/>
            </a:r>
            <a:br>
              <a:rPr lang="ru-RU" sz="2400" i="1" dirty="0" smtClean="0">
                <a:solidFill>
                  <a:srgbClr val="7030A0"/>
                </a:solidFill>
              </a:rPr>
            </a:br>
            <a:endParaRPr lang="ru-RU" sz="2400" i="1" dirty="0">
              <a:solidFill>
                <a:srgbClr val="7030A0"/>
              </a:solidFill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428596" y="2928934"/>
            <a:ext cx="7854696" cy="2357454"/>
          </a:xfrm>
        </p:spPr>
        <p:txBody>
          <a:bodyPr>
            <a:normAutofit/>
          </a:bodyPr>
          <a:lstStyle/>
          <a:p>
            <a:r>
              <a:rPr lang="ru-RU" dirty="0" smtClean="0"/>
              <a:t>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33400" y="214290"/>
            <a:ext cx="7851648" cy="3071834"/>
          </a:xfrm>
        </p:spPr>
        <p:txBody>
          <a:bodyPr>
            <a:noAutofit/>
          </a:bodyPr>
          <a:lstStyle/>
          <a:p>
            <a:pPr algn="ctr"/>
            <a:r>
              <a:rPr lang="ru-RU" sz="2800" dirty="0" err="1" smtClean="0">
                <a:solidFill>
                  <a:schemeClr val="tx1"/>
                </a:solidFill>
                <a:effectLst/>
              </a:rPr>
              <a:t>Арт-терапия</a:t>
            </a:r>
            <a:r>
              <a:rPr lang="ru-RU" sz="2800" dirty="0" smtClean="0">
                <a:solidFill>
                  <a:schemeClr val="tx1"/>
                </a:solidFill>
                <a:effectLst/>
              </a:rPr>
              <a:t> - художественная деятельность субъекта, посредством активизации которой осуществляется коррекция тех или иных нарушений в развитии человека:</a:t>
            </a:r>
            <a:r>
              <a:rPr lang="ru-RU" sz="2800" dirty="0" smtClean="0">
                <a:solidFill>
                  <a:schemeClr val="tx1"/>
                </a:solidFill>
              </a:rPr>
              <a:t/>
            </a:r>
            <a:br>
              <a:rPr lang="ru-RU" sz="2800" dirty="0" smtClean="0">
                <a:solidFill>
                  <a:schemeClr val="tx1"/>
                </a:solidFill>
              </a:rPr>
            </a:b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33400" y="3214686"/>
            <a:ext cx="7854696" cy="3000396"/>
          </a:xfrm>
        </p:spPr>
        <p:txBody>
          <a:bodyPr/>
          <a:lstStyle/>
          <a:p>
            <a:pPr algn="l">
              <a:buFont typeface="Wingdings" pitchFamily="2" charset="2"/>
              <a:buChar char="v"/>
            </a:pPr>
            <a:r>
              <a:rPr lang="ru-RU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изотерапия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;</a:t>
            </a:r>
          </a:p>
          <a:p>
            <a:pPr algn="l">
              <a:buFont typeface="Wingdings" pitchFamily="2" charset="2"/>
              <a:buChar char="v"/>
            </a:pPr>
            <a:r>
              <a:rPr lang="ru-RU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библиотерапия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;</a:t>
            </a:r>
          </a:p>
          <a:p>
            <a:pPr algn="l">
              <a:buFont typeface="Wingdings" pitchFamily="2" charset="2"/>
              <a:buChar char="v"/>
            </a:pP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музыкотерапия;</a:t>
            </a:r>
          </a:p>
          <a:p>
            <a:pPr algn="l">
              <a:buFont typeface="Wingdings" pitchFamily="2" charset="2"/>
              <a:buChar char="v"/>
            </a:pPr>
            <a:r>
              <a:rPr lang="ru-RU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имаготерапия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;  </a:t>
            </a:r>
          </a:p>
          <a:p>
            <a:pPr algn="l">
              <a:buFont typeface="Wingdings" pitchFamily="2" charset="2"/>
              <a:buChar char="v"/>
            </a:pPr>
            <a:r>
              <a:rPr lang="ru-RU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кинезиотерапия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.</a:t>
            </a:r>
          </a:p>
        </p:txBody>
      </p:sp>
      <p:pic>
        <p:nvPicPr>
          <p:cNvPr id="4" name="Рисунок 3" descr="http://bigslide.ru/images/18/17764/960/img3.jpg"/>
          <p:cNvPicPr/>
          <p:nvPr/>
        </p:nvPicPr>
        <p:blipFill>
          <a:blip r:embed="rId2"/>
          <a:srcRect l="2084" t="19446" r="57830" b="36134"/>
          <a:stretch>
            <a:fillRect/>
          </a:stretch>
        </p:blipFill>
        <p:spPr bwMode="auto">
          <a:xfrm>
            <a:off x="4786314" y="3286124"/>
            <a:ext cx="3143272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533400" y="1000108"/>
            <a:ext cx="7851648" cy="1285884"/>
          </a:xfrm>
          <a:solidFill>
            <a:schemeClr val="accent1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sz="2800" dirty="0" smtClean="0"/>
              <a:t> </a:t>
            </a:r>
            <a:r>
              <a:rPr lang="ru-RU" sz="2800" dirty="0" err="1" smtClean="0">
                <a:solidFill>
                  <a:srgbClr val="002060"/>
                </a:solidFill>
              </a:rPr>
              <a:t>Изотерапия</a:t>
            </a:r>
            <a:r>
              <a:rPr lang="ru-RU" sz="2800" dirty="0" smtClean="0">
                <a:solidFill>
                  <a:srgbClr val="002060"/>
                </a:solidFill>
              </a:rPr>
              <a:t> - коррекция посредством изобразительной деятельности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5" name="Текст 4"/>
          <p:cNvSpPr>
            <a:spLocks noGrp="1"/>
          </p:cNvSpPr>
          <p:nvPr>
            <p:ph type="subTitle" idx="1"/>
          </p:nvPr>
        </p:nvSpPr>
        <p:spPr>
          <a:xfrm>
            <a:off x="533400" y="2285992"/>
            <a:ext cx="4110038" cy="4071966"/>
          </a:xfrm>
        </p:spPr>
        <p:txBody>
          <a:bodyPr>
            <a:normAutofit fontScale="40000" lnSpcReduction="20000"/>
          </a:bodyPr>
          <a:lstStyle/>
          <a:p>
            <a:pPr algn="l"/>
            <a:r>
              <a:rPr lang="ru-RU" sz="5000" dirty="0" smtClean="0"/>
              <a:t>При проведении рисуночной терапии можно использовать несколько  типов заданий: </a:t>
            </a:r>
          </a:p>
          <a:p>
            <a:pPr marL="457200" indent="-457200" algn="l">
              <a:buFont typeface="Wingdings" pitchFamily="2" charset="2"/>
              <a:buChar char="v"/>
            </a:pPr>
            <a:r>
              <a:rPr lang="ru-RU" sz="5000" i="1" dirty="0" smtClean="0"/>
              <a:t>предметно-тематический тип;</a:t>
            </a:r>
          </a:p>
          <a:p>
            <a:pPr marL="457200" indent="-457200" algn="l">
              <a:buFont typeface="Wingdings" pitchFamily="2" charset="2"/>
              <a:buChar char="v"/>
            </a:pPr>
            <a:r>
              <a:rPr lang="ru-RU" sz="5000" i="1" dirty="0" smtClean="0"/>
              <a:t>образно-символический тип</a:t>
            </a:r>
            <a:r>
              <a:rPr lang="ru-RU" sz="5000" dirty="0" smtClean="0"/>
              <a:t>;</a:t>
            </a:r>
          </a:p>
          <a:p>
            <a:pPr marL="457200" indent="-457200" algn="l">
              <a:buFont typeface="Wingdings" pitchFamily="2" charset="2"/>
              <a:buChar char="v"/>
            </a:pPr>
            <a:r>
              <a:rPr lang="ru-RU" sz="5000" i="1" dirty="0" smtClean="0"/>
              <a:t>упражнения па развитие образного восприятия, воображения и символической функции;</a:t>
            </a:r>
          </a:p>
          <a:p>
            <a:pPr marL="457200" indent="-457200" algn="l">
              <a:buFont typeface="Wingdings" pitchFamily="2" charset="2"/>
              <a:buChar char="v"/>
            </a:pPr>
            <a:r>
              <a:rPr lang="ru-RU" sz="5000" i="1" dirty="0" smtClean="0"/>
              <a:t>игры-упражнения с изобразительными материалами</a:t>
            </a:r>
            <a:r>
              <a:rPr lang="ru-RU" sz="5000" dirty="0" smtClean="0"/>
              <a:t> ;</a:t>
            </a:r>
          </a:p>
          <a:p>
            <a:pPr marL="457200" indent="-457200" algn="l">
              <a:buFont typeface="Wingdings" pitchFamily="2" charset="2"/>
              <a:buChar char="v"/>
            </a:pPr>
            <a:r>
              <a:rPr lang="ru-RU" sz="5000" i="1" dirty="0" smtClean="0"/>
              <a:t>задания на совместную деятельность.</a:t>
            </a:r>
            <a:endParaRPr lang="ru-RU" sz="5000" dirty="0" smtClean="0"/>
          </a:p>
          <a:p>
            <a:pPr marL="457200" indent="-457200">
              <a:buFont typeface="Wingdings" pitchFamily="2" charset="2"/>
              <a:buChar char="v"/>
            </a:pPr>
            <a:endParaRPr lang="ru-RU" sz="2000" i="1" dirty="0" smtClean="0"/>
          </a:p>
          <a:p>
            <a:pPr marL="457200" indent="-457200"/>
            <a:endParaRPr lang="ru-RU" sz="2000" dirty="0"/>
          </a:p>
        </p:txBody>
      </p:sp>
      <p:pic>
        <p:nvPicPr>
          <p:cNvPr id="1026" name="Picture 2" descr="C:\Users\Admin\Desktop\поделки\фото022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348880"/>
            <a:ext cx="4464496" cy="410445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214290"/>
            <a:ext cx="7851648" cy="2357454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Применение </a:t>
            </a:r>
            <a:r>
              <a:rPr lang="ru-RU" sz="2800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изотерапии</a:t>
            </a:r>
            <a:r>
              <a:rPr lang="ru-RU" sz="28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коррекционной работе с детьми с ОВЗ позволяет получить положительные результаты:</a:t>
            </a:r>
            <a:endParaRPr lang="ru-RU" sz="28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subTitle" idx="1"/>
          </p:nvPr>
        </p:nvSpPr>
        <p:spPr>
          <a:xfrm>
            <a:off x="533400" y="2857496"/>
            <a:ext cx="7854696" cy="3500462"/>
          </a:xfrm>
        </p:spPr>
        <p:txBody>
          <a:bodyPr>
            <a:normAutofit fontScale="85000" lnSpcReduction="20000"/>
          </a:bodyPr>
          <a:lstStyle/>
          <a:p>
            <a:pPr algn="l">
              <a:buFont typeface="Wingdings" pitchFamily="2" charset="2"/>
              <a:buChar char="Ø"/>
            </a:pPr>
            <a:r>
              <a:rPr lang="ru-RU" dirty="0" smtClean="0"/>
              <a:t>создаются благоприятные условия для развития общения замкнутых детей;</a:t>
            </a:r>
          </a:p>
          <a:p>
            <a:pPr algn="l">
              <a:buFont typeface="Wingdings" pitchFamily="2" charset="2"/>
              <a:buChar char="Ø"/>
            </a:pPr>
            <a:r>
              <a:rPr lang="ru-RU" dirty="0" smtClean="0"/>
              <a:t>обеспечивается эффективное эмоциональное </a:t>
            </a:r>
            <a:r>
              <a:rPr lang="ru-RU" dirty="0" err="1" smtClean="0"/>
              <a:t>отреагирование</a:t>
            </a:r>
            <a:r>
              <a:rPr lang="ru-RU" dirty="0" smtClean="0"/>
              <a:t> социально приемлемыми формами — у детей с агрессивными проявлениями ;</a:t>
            </a:r>
          </a:p>
          <a:p>
            <a:pPr algn="l">
              <a:buFont typeface="Wingdings" pitchFamily="2" charset="2"/>
              <a:buChar char="Ø"/>
            </a:pPr>
            <a:r>
              <a:rPr lang="ru-RU" dirty="0" smtClean="0"/>
              <a:t>оказывается влияние на осознание ребенком своих переживаний;</a:t>
            </a:r>
          </a:p>
          <a:p>
            <a:pPr algn="l">
              <a:buFont typeface="Wingdings" pitchFamily="2" charset="2"/>
              <a:buChar char="Ø"/>
            </a:pPr>
            <a:r>
              <a:rPr lang="ru-RU" dirty="0" smtClean="0"/>
              <a:t>развитие произвольности и способности к </a:t>
            </a:r>
            <a:r>
              <a:rPr lang="ru-RU" dirty="0" err="1" smtClean="0"/>
              <a:t>саморегуляции</a:t>
            </a:r>
            <a:r>
              <a:rPr lang="ru-RU" dirty="0" smtClean="0"/>
              <a:t>;</a:t>
            </a:r>
          </a:p>
          <a:p>
            <a:pPr algn="l">
              <a:buFont typeface="Wingdings" pitchFamily="2" charset="2"/>
              <a:buChar char="Ø"/>
            </a:pPr>
            <a:r>
              <a:rPr lang="ru-RU" dirty="0" smtClean="0"/>
              <a:t>уверенности в себе за счет социального признания ценности продукта, созданного ребенком.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arhivurokov.ru/kopilka/up/html/2017/04/07/k_58e7f17e5a244/img_user_file_58e7f17ec5245_4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5" y="928670"/>
            <a:ext cx="7786742" cy="5643602"/>
          </a:xfrm>
          <a:prstGeom prst="roundRect">
            <a:avLst/>
          </a:prstGeom>
          <a:solidFill>
            <a:schemeClr val="bg2">
              <a:lumMod val="50000"/>
            </a:schemeClr>
          </a:solidFill>
          <a:ln w="76200">
            <a:solidFill>
              <a:schemeClr val="accent2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571480"/>
            <a:ext cx="7851648" cy="1285884"/>
          </a:xfrm>
        </p:spPr>
        <p:txBody>
          <a:bodyPr>
            <a:normAutofit/>
          </a:bodyPr>
          <a:lstStyle/>
          <a:p>
            <a:pPr algn="ctr"/>
            <a:r>
              <a:rPr lang="ru-RU" sz="2800" dirty="0" err="1" smtClean="0">
                <a:solidFill>
                  <a:schemeClr val="tx1"/>
                </a:solidFill>
                <a:effectLst/>
              </a:rPr>
              <a:t>Сказкотерапия</a:t>
            </a:r>
            <a:r>
              <a:rPr lang="ru-RU" sz="2800" dirty="0" smtClean="0">
                <a:solidFill>
                  <a:schemeClr val="tx1"/>
                </a:solidFill>
                <a:effectLst/>
              </a:rPr>
              <a:t> - </a:t>
            </a:r>
            <a:r>
              <a:rPr lang="ru-RU" sz="2800" dirty="0" err="1" smtClean="0">
                <a:solidFill>
                  <a:schemeClr val="tx1"/>
                </a:solidFill>
                <a:effectLst/>
              </a:rPr>
              <a:t>психокоррекция</a:t>
            </a:r>
            <a:r>
              <a:rPr lang="ru-RU" sz="2800" dirty="0" smtClean="0">
                <a:solidFill>
                  <a:schemeClr val="tx1"/>
                </a:solidFill>
                <a:effectLst/>
              </a:rPr>
              <a:t> средствами литературного произведения — сказки</a:t>
            </a:r>
            <a:endParaRPr lang="ru-RU" sz="2800" dirty="0">
              <a:solidFill>
                <a:schemeClr val="tx1"/>
              </a:solidFill>
              <a:effectLst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533400" y="2214554"/>
            <a:ext cx="5681674" cy="3643338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Посредством </a:t>
            </a:r>
            <a:r>
              <a:rPr lang="ru-RU" dirty="0" err="1" smtClean="0">
                <a:solidFill>
                  <a:schemeClr val="bg1"/>
                </a:solidFill>
              </a:rPr>
              <a:t>сказкотерапии</a:t>
            </a:r>
            <a:r>
              <a:rPr lang="ru-RU" dirty="0" smtClean="0">
                <a:solidFill>
                  <a:schemeClr val="bg1"/>
                </a:solidFill>
              </a:rPr>
              <a:t> можно оказать помощь детям с проблемами:</a:t>
            </a:r>
          </a:p>
          <a:p>
            <a:pPr algn="l">
              <a:buFont typeface="Wingdings" pitchFamily="2" charset="2"/>
              <a:buChar char="q"/>
            </a:pPr>
            <a:r>
              <a:rPr lang="ru-RU" dirty="0" smtClean="0">
                <a:solidFill>
                  <a:schemeClr val="bg1"/>
                </a:solidFill>
              </a:rPr>
              <a:t>агрессивным;</a:t>
            </a:r>
          </a:p>
          <a:p>
            <a:pPr algn="l">
              <a:buFont typeface="Wingdings" pitchFamily="2" charset="2"/>
              <a:buChar char="q"/>
            </a:pPr>
            <a:r>
              <a:rPr lang="ru-RU" dirty="0" smtClean="0">
                <a:solidFill>
                  <a:schemeClr val="bg1"/>
                </a:solidFill>
              </a:rPr>
              <a:t> неуверенным;</a:t>
            </a:r>
          </a:p>
          <a:p>
            <a:pPr algn="l">
              <a:buFont typeface="Wingdings" pitchFamily="2" charset="2"/>
              <a:buChar char="q"/>
            </a:pPr>
            <a:r>
              <a:rPr lang="ru-RU" dirty="0" smtClean="0">
                <a:solidFill>
                  <a:schemeClr val="bg1"/>
                </a:solidFill>
              </a:rPr>
              <a:t> застенчивым;</a:t>
            </a:r>
          </a:p>
          <a:p>
            <a:pPr algn="l">
              <a:buFont typeface="Wingdings" pitchFamily="2" charset="2"/>
              <a:buChar char="q"/>
            </a:pPr>
            <a:r>
              <a:rPr lang="ru-RU" dirty="0" smtClean="0">
                <a:solidFill>
                  <a:schemeClr val="bg1"/>
                </a:solidFill>
              </a:rPr>
              <a:t> с проблемами принятия своих чувств;</a:t>
            </a:r>
          </a:p>
          <a:p>
            <a:pPr algn="l">
              <a:buFont typeface="Wingdings" pitchFamily="2" charset="2"/>
              <a:buChar char="q"/>
            </a:pPr>
            <a:r>
              <a:rPr lang="ru-RU" dirty="0" smtClean="0">
                <a:solidFill>
                  <a:schemeClr val="bg1"/>
                </a:solidFill>
              </a:rPr>
              <a:t>с различного рода психосоматическими заболеваниями.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5" name="Picture 2" descr="Микляева, Толстикова, Целикина - Сказкотерапия в ДОУ и семье обложка книг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2909" y="1484784"/>
            <a:ext cx="2068102" cy="2416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Я иду в детский сад : Сказкотерапия Феникс-Премьер.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3789040"/>
            <a:ext cx="2592288" cy="2853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428596" y="500042"/>
            <a:ext cx="8215370" cy="1071570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rgbClr val="002060"/>
                </a:solidFill>
              </a:rPr>
              <a:t>Посредством сказочных образов, их действий, дети могут: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533400" y="2285992"/>
            <a:ext cx="7854696" cy="2695144"/>
          </a:xfrm>
        </p:spPr>
        <p:txBody>
          <a:bodyPr/>
          <a:lstStyle/>
          <a:p>
            <a:pPr algn="l">
              <a:buFont typeface="Wingdings" pitchFamily="2" charset="2"/>
              <a:buChar char="v"/>
            </a:pPr>
            <a:r>
              <a:rPr lang="ru-RU" dirty="0" smtClean="0"/>
              <a:t>найти выход из различных сложных ситуаций;</a:t>
            </a:r>
          </a:p>
          <a:p>
            <a:pPr algn="l">
              <a:buFont typeface="Wingdings" pitchFamily="2" charset="2"/>
              <a:buChar char="v"/>
            </a:pPr>
            <a:r>
              <a:rPr lang="ru-RU" dirty="0" smtClean="0"/>
              <a:t>увидеть пути решения возникших конфликтов;</a:t>
            </a:r>
          </a:p>
          <a:p>
            <a:pPr algn="l">
              <a:buFont typeface="Wingdings" pitchFamily="2" charset="2"/>
              <a:buChar char="v"/>
            </a:pPr>
            <a:r>
              <a:rPr lang="ru-RU" dirty="0" smtClean="0"/>
              <a:t>усвоить моральные нормы и ценности, различать добро и зло.</a:t>
            </a:r>
          </a:p>
          <a:p>
            <a:pPr algn="l"/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1000100" y="4143380"/>
            <a:ext cx="6843786" cy="235745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076" name="Picture 4" descr="Сказкотерапия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4309522"/>
            <a:ext cx="3744416" cy="202517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714356"/>
            <a:ext cx="7851648" cy="1571636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rgbClr val="002060"/>
                </a:solidFill>
              </a:rPr>
              <a:t>Для прослушивания и обсуждения используются сказки:</a:t>
            </a:r>
            <a:r>
              <a:rPr lang="ru-RU" sz="2800" dirty="0" smtClean="0">
                <a:solidFill>
                  <a:schemeClr val="tx1"/>
                </a:solidFill>
              </a:rPr>
              <a:t/>
            </a:r>
            <a:br>
              <a:rPr lang="ru-RU" sz="2800" dirty="0" smtClean="0">
                <a:solidFill>
                  <a:schemeClr val="tx1"/>
                </a:solidFill>
              </a:rPr>
            </a:b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2571744"/>
            <a:ext cx="4110038" cy="3000396"/>
          </a:xfrm>
        </p:spPr>
        <p:txBody>
          <a:bodyPr>
            <a:normAutofit/>
          </a:bodyPr>
          <a:lstStyle/>
          <a:p>
            <a:pPr algn="l"/>
            <a:r>
              <a:rPr lang="ru-RU" sz="2800" dirty="0" smtClean="0"/>
              <a:t>- народные;</a:t>
            </a:r>
            <a:br>
              <a:rPr lang="ru-RU" sz="2800" dirty="0" smtClean="0"/>
            </a:br>
            <a:r>
              <a:rPr lang="ru-RU" sz="2800" dirty="0" smtClean="0"/>
              <a:t> -литературные;</a:t>
            </a:r>
            <a:br>
              <a:rPr lang="ru-RU" sz="2800" dirty="0" smtClean="0"/>
            </a:br>
            <a:r>
              <a:rPr lang="ru-RU" sz="2800" dirty="0" smtClean="0"/>
              <a:t>- авторские сказки;</a:t>
            </a:r>
            <a:br>
              <a:rPr lang="ru-RU" sz="2800" dirty="0" smtClean="0"/>
            </a:br>
            <a:r>
              <a:rPr lang="ru-RU" sz="2800" dirty="0" smtClean="0"/>
              <a:t>- придуманные сказки (на свободную,</a:t>
            </a:r>
          </a:p>
          <a:p>
            <a:pPr algn="l"/>
            <a:r>
              <a:rPr lang="ru-RU" sz="2800" dirty="0" smtClean="0"/>
              <a:t> на заданную тему).</a:t>
            </a:r>
            <a:endParaRPr lang="ru-RU" dirty="0"/>
          </a:p>
        </p:txBody>
      </p:sp>
      <p:pic>
        <p:nvPicPr>
          <p:cNvPr id="4098" name="Picture 2" descr="Сказкотерапия — Кафедра психологии и конфликтологи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7" y="1953076"/>
            <a:ext cx="4378587" cy="3780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714356"/>
            <a:ext cx="7851648" cy="378621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i="1" dirty="0" smtClean="0">
                <a:solidFill>
                  <a:schemeClr val="tx2">
                    <a:lumMod val="25000"/>
                  </a:schemeClr>
                </a:solidFill>
              </a:rPr>
              <a:t>Музыкотерапия </a:t>
            </a:r>
            <a:r>
              <a:rPr lang="ru-RU" sz="2800" dirty="0" smtClean="0">
                <a:solidFill>
                  <a:schemeClr val="tx2">
                    <a:lumMod val="25000"/>
                  </a:schemeClr>
                </a:solidFill>
              </a:rPr>
              <a:t>–  это метод, использующий музыку в качестве средства коррекции эмоциональных отклонений, страхов, двигательных и речевых расстройств, отклонений в поведении, при коммуникативных затруднениях, а также для лечения различных соматических и психосоматических заболеваний.</a:t>
            </a:r>
            <a:endParaRPr lang="ru-RU" sz="2800" dirty="0">
              <a:solidFill>
                <a:schemeClr val="tx2">
                  <a:lumMod val="2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4857760"/>
            <a:ext cx="4181476" cy="1643074"/>
          </a:xfrm>
        </p:spPr>
        <p:txBody>
          <a:bodyPr/>
          <a:lstStyle/>
          <a:p>
            <a:pPr algn="l"/>
            <a:r>
              <a:rPr lang="ru-RU" dirty="0" smtClean="0"/>
              <a:t>Наиболее приемлема:</a:t>
            </a:r>
          </a:p>
          <a:p>
            <a:pPr algn="l"/>
            <a:r>
              <a:rPr lang="ru-RU" dirty="0" smtClean="0"/>
              <a:t> - классическая;</a:t>
            </a:r>
          </a:p>
          <a:p>
            <a:pPr algn="l"/>
            <a:r>
              <a:rPr lang="ru-RU" dirty="0" smtClean="0"/>
              <a:t> - народная музыка.</a:t>
            </a:r>
            <a:endParaRPr lang="ru-RU" dirty="0"/>
          </a:p>
        </p:txBody>
      </p:sp>
      <p:pic>
        <p:nvPicPr>
          <p:cNvPr id="5" name="Рисунок 4" descr="https://cf.ppt-online.org/files/slide/5/5HnumdYcqV2Wy1IUt30So8gxDwRhMATLkeaF7r/slide-0.jpg"/>
          <p:cNvPicPr/>
          <p:nvPr/>
        </p:nvPicPr>
        <p:blipFill>
          <a:blip r:embed="rId2"/>
          <a:srcRect l="34474" t="54258"/>
          <a:stretch>
            <a:fillRect/>
          </a:stretch>
        </p:blipFill>
        <p:spPr bwMode="auto">
          <a:xfrm>
            <a:off x="4071934" y="4643446"/>
            <a:ext cx="4643470" cy="1928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466</TotalTime>
  <Words>660</Words>
  <Application>Microsoft Office PowerPoint</Application>
  <PresentationFormat>Экран (4:3)</PresentationFormat>
  <Paragraphs>81</Paragraphs>
  <Slides>19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Поток</vt:lpstr>
      <vt:lpstr>Арт-терапия в работе с детьми с  ОВЗ в дошкольном учреждении   </vt:lpstr>
      <vt:lpstr>Арт-терапия - художественная деятельность субъекта, посредством активизации которой осуществляется коррекция тех или иных нарушений в развитии человека: </vt:lpstr>
      <vt:lpstr> Изотерапия - коррекция посредством изобразительной деятельности </vt:lpstr>
      <vt:lpstr>Применение изотерапии в коррекционной работе с детьми с ОВЗ позволяет получить положительные результаты:</vt:lpstr>
      <vt:lpstr>Презентация PowerPoint</vt:lpstr>
      <vt:lpstr>Сказкотерапия - психокоррекция средствами литературного произведения — сказки</vt:lpstr>
      <vt:lpstr>Посредством сказочных образов, их действий, дети могут:</vt:lpstr>
      <vt:lpstr>Для прослушивания и обсуждения используются сказки: </vt:lpstr>
      <vt:lpstr>Музыкотерапия –  это метод, использующий музыку в качестве средства коррекции эмоциональных отклонений, страхов, двигательных и речевых расстройств, отклонений в поведении, при коммуникативных затруднениях, а также для лечения различных соматических и психосоматических заболеваний.</vt:lpstr>
      <vt:lpstr>Музыка регулирует психоэмоциональное состояние детей:</vt:lpstr>
      <vt:lpstr>Презентация PowerPoint</vt:lpstr>
      <vt:lpstr>Презентация PowerPoint</vt:lpstr>
      <vt:lpstr>Презентация PowerPoint</vt:lpstr>
      <vt:lpstr>Презентация PowerPoint</vt:lpstr>
      <vt:lpstr>Существует две формы арт-терапии: </vt:lpstr>
      <vt:lpstr>Презентация PowerPoint</vt:lpstr>
      <vt:lpstr>Презентация PowerPoint</vt:lpstr>
      <vt:lpstr>Презентация PowerPoint</vt:lpstr>
      <vt:lpstr>В работе с детьми дошкольного образовательного учреждения для получения наиболее положительного результата в коррекционно-развивающей работе необходимо  использовать все многообразие арттерапевтических методик.    Спасибо за внимание! </vt:lpstr>
    </vt:vector>
  </TitlesOfParts>
  <Company>WareZ Provider 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www.PHILka.RU</dc:creator>
  <cp:lastModifiedBy>Admin</cp:lastModifiedBy>
  <cp:revision>51</cp:revision>
  <dcterms:created xsi:type="dcterms:W3CDTF">2012-11-24T17:01:17Z</dcterms:created>
  <dcterms:modified xsi:type="dcterms:W3CDTF">2022-03-04T17:05:04Z</dcterms:modified>
</cp:coreProperties>
</file>