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0" r:id="rId3"/>
    <p:sldId id="261" r:id="rId4"/>
    <p:sldId id="262" r:id="rId5"/>
    <p:sldId id="257" r:id="rId6"/>
    <p:sldId id="258" r:id="rId7"/>
    <p:sldId id="267" r:id="rId8"/>
    <p:sldId id="268" r:id="rId9"/>
    <p:sldId id="269" r:id="rId10"/>
    <p:sldId id="270" r:id="rId11"/>
    <p:sldId id="259" r:id="rId12"/>
    <p:sldId id="263" r:id="rId13"/>
    <p:sldId id="264" r:id="rId14"/>
    <p:sldId id="265" r:id="rId15"/>
    <p:sldId id="266"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94660"/>
  </p:normalViewPr>
  <p:slideViewPr>
    <p:cSldViewPr snapToGrid="0">
      <p:cViewPr varScale="1">
        <p:scale>
          <a:sx n="81" d="100"/>
          <a:sy n="81" d="100"/>
        </p:scale>
        <p:origin x="96" y="5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E00AA899-87F7-4B45-BB3F-18FA0CD76F0F}" type="datetimeFigureOut">
              <a:rPr lang="ru-RU" smtClean="0"/>
              <a:t>09.12.2025</a:t>
            </a:fld>
            <a:endParaRPr lang="ru-RU"/>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8C4E72AB-0931-4184-85B4-6CAF6070E7B0}" type="slidenum">
              <a:rPr lang="ru-RU" smtClean="0"/>
              <a:t>‹#›</a:t>
            </a:fld>
            <a:endParaRPr lang="ru-RU"/>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20995025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00AA899-87F7-4B45-BB3F-18FA0CD76F0F}" type="datetimeFigureOut">
              <a:rPr lang="ru-RU" smtClean="0"/>
              <a:t>09.12.2025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3673200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00AA899-87F7-4B45-BB3F-18FA0CD76F0F}" type="datetimeFigureOut">
              <a:rPr lang="ru-RU" smtClean="0"/>
              <a:t>09.12.2025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1930487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00AA899-87F7-4B45-BB3F-18FA0CD76F0F}" type="datetimeFigureOut">
              <a:rPr lang="ru-RU" smtClean="0"/>
              <a:t>09.12.2025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927723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E00AA899-87F7-4B45-BB3F-18FA0CD76F0F}" type="datetimeFigureOut">
              <a:rPr lang="ru-RU" smtClean="0"/>
              <a:t>09.12.2025</a:t>
            </a:fld>
            <a:endParaRPr lang="ru-RU"/>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ru-RU"/>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8C4E72AB-0931-4184-85B4-6CAF6070E7B0}" type="slidenum">
              <a:rPr lang="ru-RU" smtClean="0"/>
              <a:t>‹#›</a:t>
            </a:fld>
            <a:endParaRPr lang="ru-RU"/>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24976035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00AA899-87F7-4B45-BB3F-18FA0CD76F0F}" type="datetimeFigureOut">
              <a:rPr lang="ru-RU" smtClean="0"/>
              <a:t>09.12.2025</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2234888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00AA899-87F7-4B45-BB3F-18FA0CD76F0F}" type="datetimeFigureOut">
              <a:rPr lang="ru-RU" smtClean="0"/>
              <a:t>09.12.2025</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162551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00AA899-87F7-4B45-BB3F-18FA0CD76F0F}" type="datetimeFigureOut">
              <a:rPr lang="ru-RU" smtClean="0"/>
              <a:t>09.12.2025</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1599710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0AA899-87F7-4B45-BB3F-18FA0CD76F0F}" type="datetimeFigureOut">
              <a:rPr lang="ru-RU" smtClean="0"/>
              <a:t>09.12.2025</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C4E72AB-0931-4184-85B4-6CAF6070E7B0}" type="slidenum">
              <a:rPr lang="ru-RU" smtClean="0"/>
              <a:t>‹#›</a:t>
            </a:fld>
            <a:endParaRPr lang="ru-RU"/>
          </a:p>
        </p:txBody>
      </p:sp>
    </p:spTree>
    <p:extLst>
      <p:ext uri="{BB962C8B-B14F-4D97-AF65-F5344CB8AC3E}">
        <p14:creationId xmlns:p14="http://schemas.microsoft.com/office/powerpoint/2010/main" val="1757865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00AA899-87F7-4B45-BB3F-18FA0CD76F0F}" type="datetimeFigureOut">
              <a:rPr lang="ru-RU" smtClean="0"/>
              <a:t>09.12.2025</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C4E72AB-0931-4184-85B4-6CAF6070E7B0}"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10511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E00AA899-87F7-4B45-BB3F-18FA0CD76F0F}" type="datetimeFigureOut">
              <a:rPr lang="ru-RU" smtClean="0"/>
              <a:t>09.12.2025</a:t>
            </a:fld>
            <a:endParaRPr lang="ru-RU"/>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ru-RU"/>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8C4E72AB-0931-4184-85B4-6CAF6070E7B0}" type="slidenum">
              <a:rPr lang="ru-RU" smtClean="0"/>
              <a:t>‹#›</a:t>
            </a:fld>
            <a:endParaRPr lang="ru-RU"/>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194577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E00AA899-87F7-4B45-BB3F-18FA0CD76F0F}" type="datetimeFigureOut">
              <a:rPr lang="ru-RU" smtClean="0"/>
              <a:t>09.12.2025</a:t>
            </a:fld>
            <a:endParaRPr lang="ru-RU"/>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ru-RU"/>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8C4E72AB-0931-4184-85B4-6CAF6070E7B0}" type="slidenum">
              <a:rPr lang="ru-RU" smtClean="0"/>
              <a:t>‹#›</a:t>
            </a:fld>
            <a:endParaRPr lang="ru-RU"/>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9799049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70016" y="261257"/>
            <a:ext cx="10284032" cy="6029343"/>
          </a:xfrm>
          <a:prstGeom prst="rect">
            <a:avLst/>
          </a:prstGeom>
        </p:spPr>
        <p:txBody>
          <a:bodyPr wrap="square">
            <a:spAutoFit/>
          </a:bodyPr>
          <a:lstStyle/>
          <a:p>
            <a:pPr algn="r">
              <a:spcAft>
                <a:spcPts val="0"/>
              </a:spcAft>
            </a:pPr>
            <a:r>
              <a:rPr lang="ru-RU" sz="1600" b="1" dirty="0">
                <a:latin typeface="Times New Roman" panose="02020603050405020304" pitchFamily="18" charset="0"/>
                <a:ea typeface="Times New Roman" panose="02020603050405020304" pitchFamily="18" charset="0"/>
              </a:rPr>
              <a:t>Министерство образования Нижегородской области</a:t>
            </a:r>
            <a:endParaRPr lang="ru-RU" sz="1400" dirty="0">
              <a:latin typeface="Times New Roman" panose="02020603050405020304" pitchFamily="18" charset="0"/>
              <a:ea typeface="Times New Roman" panose="02020603050405020304" pitchFamily="18" charset="0"/>
            </a:endParaRPr>
          </a:p>
          <a:p>
            <a:pPr algn="r">
              <a:spcAft>
                <a:spcPts val="0"/>
              </a:spcAft>
            </a:pPr>
            <a:r>
              <a:rPr lang="ru-RU" sz="1600" dirty="0">
                <a:latin typeface="Times New Roman" panose="02020603050405020304" pitchFamily="18" charset="0"/>
                <a:ea typeface="Times New Roman" panose="02020603050405020304" pitchFamily="18" charset="0"/>
              </a:rPr>
              <a:t>Государственное бюджетное образовательное учреждение </a:t>
            </a:r>
            <a:endParaRPr lang="ru-RU" sz="1400" dirty="0">
              <a:latin typeface="Times New Roman" panose="02020603050405020304" pitchFamily="18" charset="0"/>
              <a:ea typeface="Times New Roman" panose="02020603050405020304" pitchFamily="18" charset="0"/>
            </a:endParaRPr>
          </a:p>
          <a:p>
            <a:pPr algn="r">
              <a:spcAft>
                <a:spcPts val="0"/>
              </a:spcAft>
            </a:pPr>
            <a:r>
              <a:rPr lang="ru-RU" sz="1600" dirty="0">
                <a:latin typeface="Times New Roman" panose="02020603050405020304" pitchFamily="18" charset="0"/>
                <a:ea typeface="Times New Roman" panose="02020603050405020304" pitchFamily="18" charset="0"/>
              </a:rPr>
              <a:t>среднего профессионального образования </a:t>
            </a:r>
            <a:endParaRPr lang="ru-RU" sz="1400" dirty="0">
              <a:latin typeface="Times New Roman" panose="02020603050405020304" pitchFamily="18" charset="0"/>
              <a:ea typeface="Times New Roman" panose="02020603050405020304" pitchFamily="18" charset="0"/>
            </a:endParaRPr>
          </a:p>
          <a:p>
            <a:pPr algn="r">
              <a:spcAft>
                <a:spcPts val="0"/>
              </a:spcAft>
            </a:pPr>
            <a:r>
              <a:rPr lang="ru-RU" sz="1600" dirty="0">
                <a:latin typeface="Times New Roman" panose="02020603050405020304" pitchFamily="18" charset="0"/>
                <a:ea typeface="Times New Roman" panose="02020603050405020304" pitchFamily="18" charset="0"/>
              </a:rPr>
              <a:t>«Павловский автомеханический техникум им. </a:t>
            </a:r>
            <a:r>
              <a:rPr lang="ru-RU" sz="1600" dirty="0" err="1">
                <a:latin typeface="Times New Roman" panose="02020603050405020304" pitchFamily="18" charset="0"/>
                <a:ea typeface="Times New Roman" panose="02020603050405020304" pitchFamily="18" charset="0"/>
              </a:rPr>
              <a:t>И.И.Лепсе</a:t>
            </a:r>
            <a:r>
              <a:rPr lang="ru-RU" sz="1600" dirty="0">
                <a:latin typeface="Times New Roman" panose="02020603050405020304" pitchFamily="18" charset="0"/>
                <a:ea typeface="Times New Roman" panose="02020603050405020304" pitchFamily="18" charset="0"/>
              </a:rPr>
              <a:t>»</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dirty="0">
                <a:latin typeface="Times New Roman" panose="02020603050405020304" pitchFamily="18" charset="0"/>
                <a:ea typeface="Times New Roman" panose="02020603050405020304" pitchFamily="18" charset="0"/>
              </a:rPr>
              <a:t> </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cap="all" dirty="0">
                <a:latin typeface="Times New Roman" panose="02020603050405020304" pitchFamily="18" charset="0"/>
                <a:ea typeface="Times New Roman" panose="02020603050405020304" pitchFamily="18" charset="0"/>
              </a:rPr>
              <a:t> </a:t>
            </a:r>
            <a:endParaRPr lang="ru-RU" sz="1400" dirty="0">
              <a:latin typeface="Times New Roman" panose="02020603050405020304" pitchFamily="18" charset="0"/>
              <a:ea typeface="Times New Roman" panose="02020603050405020304" pitchFamily="18" charset="0"/>
            </a:endParaRPr>
          </a:p>
          <a:p>
            <a:pPr algn="r">
              <a:lnSpc>
                <a:spcPct val="105000"/>
              </a:lnSpc>
              <a:spcAft>
                <a:spcPts val="600"/>
              </a:spcAft>
            </a:pP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b="1" dirty="0">
                <a:latin typeface="Times New Roman" panose="02020603050405020304" pitchFamily="18" charset="0"/>
                <a:ea typeface="Times New Roman" panose="02020603050405020304" pitchFamily="18" charset="0"/>
              </a:rPr>
              <a:t> </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b="1" dirty="0">
                <a:latin typeface="Times New Roman" panose="02020603050405020304" pitchFamily="18" charset="0"/>
                <a:ea typeface="Times New Roman" panose="02020603050405020304" pitchFamily="18" charset="0"/>
              </a:rPr>
              <a:t>Методическая разработка сценария учебного занятия</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b="1" dirty="0">
                <a:latin typeface="Times New Roman" panose="02020603050405020304" pitchFamily="18" charset="0"/>
                <a:ea typeface="Times New Roman" panose="02020603050405020304" pitchFamily="18" charset="0"/>
              </a:rPr>
              <a:t>по предмету ОУП. 04 Обществознание</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b="1" dirty="0">
                <a:latin typeface="Times New Roman" panose="02020603050405020304" pitchFamily="18" charset="0"/>
                <a:ea typeface="Times New Roman" panose="02020603050405020304" pitchFamily="18" charset="0"/>
              </a:rPr>
              <a:t>в группе 15.02.19 Сварочное производство</a:t>
            </a:r>
            <a:endParaRPr lang="ru-RU" sz="1400" dirty="0">
              <a:latin typeface="Times New Roman" panose="02020603050405020304" pitchFamily="18" charset="0"/>
              <a:ea typeface="Times New Roman" panose="02020603050405020304" pitchFamily="18" charset="0"/>
            </a:endParaRPr>
          </a:p>
          <a:p>
            <a:pPr marR="13335" algn="ctr">
              <a:lnSpc>
                <a:spcPct val="150000"/>
              </a:lnSpc>
              <a:spcAft>
                <a:spcPts val="0"/>
              </a:spcAft>
            </a:pPr>
            <a:r>
              <a:rPr lang="ru-RU" sz="1600" b="1" dirty="0">
                <a:latin typeface="Times New Roman" panose="02020603050405020304" pitchFamily="18" charset="0"/>
                <a:ea typeface="Times New Roman" panose="02020603050405020304" pitchFamily="18" charset="0"/>
              </a:rPr>
              <a:t>Раздел (тема):</a:t>
            </a:r>
            <a:r>
              <a:rPr lang="ru-RU" sz="1600" dirty="0">
                <a:latin typeface="Times New Roman" panose="02020603050405020304" pitchFamily="18" charset="0"/>
                <a:ea typeface="Times New Roman" panose="02020603050405020304" pitchFamily="18" charset="0"/>
              </a:rPr>
              <a:t> Трудовое право</a:t>
            </a:r>
            <a:endParaRPr lang="ru-RU" sz="1400" dirty="0">
              <a:latin typeface="Times New Roman" panose="02020603050405020304" pitchFamily="18" charset="0"/>
              <a:ea typeface="Times New Roman" panose="02020603050405020304" pitchFamily="18" charset="0"/>
            </a:endParaRPr>
          </a:p>
          <a:p>
            <a:pPr marR="13335" algn="ctr">
              <a:lnSpc>
                <a:spcPct val="150000"/>
              </a:lnSpc>
              <a:spcAft>
                <a:spcPts val="0"/>
              </a:spcAft>
            </a:pPr>
            <a:r>
              <a:rPr lang="ru-RU" sz="1600" b="1" dirty="0">
                <a:latin typeface="Times New Roman" panose="02020603050405020304" pitchFamily="18" charset="0"/>
                <a:ea typeface="Times New Roman" panose="02020603050405020304" pitchFamily="18" charset="0"/>
              </a:rPr>
              <a:t>Тема учебного занятия:</a:t>
            </a:r>
            <a:r>
              <a:rPr lang="ru-RU" sz="1600" dirty="0">
                <a:latin typeface="Times New Roman" panose="02020603050405020304" pitchFamily="18" charset="0"/>
                <a:ea typeface="Times New Roman" panose="02020603050405020304" pitchFamily="18" charset="0"/>
              </a:rPr>
              <a:t> Трудовые споры и порядок их разрешения.</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600" dirty="0">
                <a:latin typeface="Times New Roman" panose="02020603050405020304" pitchFamily="18" charset="0"/>
                <a:ea typeface="Times New Roman" panose="02020603050405020304" pitchFamily="18" charset="0"/>
              </a:rPr>
              <a:t> </a:t>
            </a:r>
            <a:r>
              <a:rPr lang="ru-RU" sz="1400" dirty="0">
                <a:latin typeface="Times New Roman" panose="02020603050405020304" pitchFamily="18" charset="0"/>
                <a:ea typeface="Times New Roman" panose="02020603050405020304" pitchFamily="18" charset="0"/>
              </a:rPr>
              <a:t> </a:t>
            </a:r>
          </a:p>
          <a:p>
            <a:pPr>
              <a:lnSpc>
                <a:spcPct val="115000"/>
              </a:lnSpc>
              <a:spcAft>
                <a:spcPts val="0"/>
              </a:spcAft>
            </a:pPr>
            <a:r>
              <a:rPr lang="ru-RU" sz="1400" dirty="0">
                <a:latin typeface="Times New Roman" panose="02020603050405020304" pitchFamily="18" charset="0"/>
                <a:ea typeface="Times New Roman" panose="02020603050405020304" pitchFamily="18" charset="0"/>
              </a:rPr>
              <a:t>                                                                                              </a:t>
            </a:r>
          </a:p>
          <a:p>
            <a:pPr algn="r">
              <a:spcAft>
                <a:spcPts val="0"/>
              </a:spcAft>
            </a:pPr>
            <a:r>
              <a:rPr lang="ru-RU" sz="1400" dirty="0">
                <a:latin typeface="Times New Roman" panose="02020603050405020304" pitchFamily="18" charset="0"/>
                <a:ea typeface="Times New Roman" panose="02020603050405020304" pitchFamily="18" charset="0"/>
              </a:rPr>
              <a:t> </a:t>
            </a:r>
          </a:p>
          <a:p>
            <a:pPr algn="r">
              <a:spcAft>
                <a:spcPts val="0"/>
              </a:spcAft>
            </a:pPr>
            <a:r>
              <a:rPr lang="ru-RU" sz="1400" dirty="0">
                <a:latin typeface="Times New Roman" panose="02020603050405020304" pitchFamily="18" charset="0"/>
                <a:ea typeface="Times New Roman" panose="02020603050405020304" pitchFamily="18" charset="0"/>
              </a:rPr>
              <a:t> </a:t>
            </a:r>
          </a:p>
          <a:p>
            <a:pPr>
              <a:spcAft>
                <a:spcPts val="0"/>
              </a:spcAft>
            </a:pPr>
            <a:r>
              <a:rPr lang="ru-RU" sz="1400" dirty="0">
                <a:latin typeface="Times New Roman" panose="02020603050405020304" pitchFamily="18" charset="0"/>
                <a:ea typeface="Times New Roman" panose="02020603050405020304" pitchFamily="18" charset="0"/>
              </a:rPr>
              <a:t>                                                                                              Автор работы преподаватель</a:t>
            </a:r>
          </a:p>
          <a:p>
            <a:pPr>
              <a:spcAft>
                <a:spcPts val="0"/>
              </a:spcAft>
            </a:pPr>
            <a:r>
              <a:rPr lang="ru-RU" sz="1400" dirty="0">
                <a:latin typeface="Times New Roman" panose="02020603050405020304" pitchFamily="18" charset="0"/>
                <a:ea typeface="Times New Roman" panose="02020603050405020304" pitchFamily="18" charset="0"/>
              </a:rPr>
              <a:t>                                                                                              ___________ Ю.А. </a:t>
            </a:r>
            <a:r>
              <a:rPr lang="ru-RU" sz="1400" dirty="0" err="1">
                <a:latin typeface="Times New Roman" panose="02020603050405020304" pitchFamily="18" charset="0"/>
                <a:ea typeface="Times New Roman" panose="02020603050405020304" pitchFamily="18" charset="0"/>
              </a:rPr>
              <a:t>Сычаева</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400" dirty="0">
                <a:latin typeface="Times New Roman" panose="02020603050405020304" pitchFamily="18" charset="0"/>
                <a:ea typeface="Times New Roman" panose="02020603050405020304" pitchFamily="18" charset="0"/>
              </a:rPr>
              <a:t> </a:t>
            </a:r>
          </a:p>
          <a:p>
            <a:pPr algn="ctr">
              <a:spcAft>
                <a:spcPts val="0"/>
              </a:spcAft>
            </a:pPr>
            <a:r>
              <a:rPr lang="ru-RU" sz="1400" dirty="0">
                <a:latin typeface="Times New Roman" panose="02020603050405020304" pitchFamily="18" charset="0"/>
                <a:ea typeface="Times New Roman" panose="02020603050405020304" pitchFamily="18" charset="0"/>
              </a:rPr>
              <a:t> </a:t>
            </a:r>
          </a:p>
          <a:p>
            <a:pPr algn="ctr">
              <a:spcAft>
                <a:spcPts val="0"/>
              </a:spcAft>
            </a:pPr>
            <a:r>
              <a:rPr lang="ru-RU" sz="1400" dirty="0">
                <a:latin typeface="Times New Roman" panose="02020603050405020304" pitchFamily="18" charset="0"/>
                <a:ea typeface="Times New Roman" panose="02020603050405020304" pitchFamily="18" charset="0"/>
              </a:rPr>
              <a:t> </a:t>
            </a:r>
          </a:p>
          <a:p>
            <a:pPr algn="ctr">
              <a:spcAft>
                <a:spcPts val="0"/>
              </a:spcAft>
            </a:pPr>
            <a:r>
              <a:rPr lang="ru-RU" sz="1400" dirty="0" err="1">
                <a:latin typeface="Times New Roman" panose="02020603050405020304" pitchFamily="18" charset="0"/>
                <a:ea typeface="Times New Roman" panose="02020603050405020304" pitchFamily="18" charset="0"/>
              </a:rPr>
              <a:t>гПавлово</a:t>
            </a:r>
            <a:endParaRPr lang="ru-RU" sz="1400" dirty="0">
              <a:latin typeface="Times New Roman" panose="02020603050405020304" pitchFamily="18" charset="0"/>
              <a:ea typeface="Times New Roman" panose="02020603050405020304" pitchFamily="18" charset="0"/>
            </a:endParaRPr>
          </a:p>
          <a:p>
            <a:pPr algn="ctr">
              <a:spcAft>
                <a:spcPts val="0"/>
              </a:spcAft>
            </a:pPr>
            <a:r>
              <a:rPr lang="ru-RU" sz="1400" dirty="0">
                <a:latin typeface="Times New Roman" panose="02020603050405020304" pitchFamily="18" charset="0"/>
                <a:ea typeface="Times New Roman" panose="02020603050405020304" pitchFamily="18" charset="0"/>
              </a:rPr>
              <a:t>2025</a:t>
            </a:r>
            <a:endParaRPr lang="ru-RU"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5437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4 ситуация</a:t>
            </a:r>
            <a:endParaRPr lang="ru-RU" dirty="0"/>
          </a:p>
        </p:txBody>
      </p:sp>
      <p:sp>
        <p:nvSpPr>
          <p:cNvPr id="3" name="Объект 2"/>
          <p:cNvSpPr>
            <a:spLocks noGrp="1"/>
          </p:cNvSpPr>
          <p:nvPr>
            <p:ph idx="1"/>
          </p:nvPr>
        </p:nvSpPr>
        <p:spPr>
          <a:xfrm>
            <a:off x="1122217" y="1704108"/>
            <a:ext cx="10883735" cy="4411683"/>
          </a:xfrm>
        </p:spPr>
        <p:txBody>
          <a:bodyPr/>
          <a:lstStyle/>
          <a:p>
            <a:r>
              <a:rPr lang="ru-RU" dirty="0"/>
              <a:t> </a:t>
            </a:r>
            <a:r>
              <a:rPr lang="ru-RU" dirty="0">
                <a:latin typeface="Times New Roman" panose="02020603050405020304" pitchFamily="18" charset="0"/>
                <a:cs typeface="Times New Roman" panose="02020603050405020304" pitchFamily="18" charset="0"/>
              </a:rPr>
              <a:t>В ООО «Сварщики» были приняты на работу: ночным сторожем студент университета Петров - на неполную рабочую неделю; сварщиком Иванов - на неполный рабочий день, так как полный рабочий день он работал в другой организации; бухгалтером Кузнецов - также на неполный рабочий день, поскольку она работает в другом учреждении. Через один год работы все они потребовали предоставления им оплачиваемого ежегодного отпуска. Администрация отказала всем, мотивируя отказ тем, что они являются совместителями. Все они обратились в комиссию по трудовым спорам (КТС).</a:t>
            </a:r>
          </a:p>
          <a:p>
            <a:pPr marL="0" indent="0">
              <a:buNone/>
            </a:pPr>
            <a:r>
              <a:rPr lang="ru-RU" u="sng" dirty="0">
                <a:latin typeface="Times New Roman" panose="02020603050405020304" pitchFamily="18" charset="0"/>
                <a:cs typeface="Times New Roman" panose="02020603050405020304" pitchFamily="18" charset="0"/>
              </a:rPr>
              <a:t>Вопрос:</a:t>
            </a:r>
            <a:r>
              <a:rPr lang="ru-RU" dirty="0">
                <a:latin typeface="Times New Roman" panose="02020603050405020304" pitchFamily="18" charset="0"/>
                <a:cs typeface="Times New Roman" panose="02020603050405020304" pitchFamily="18" charset="0"/>
              </a:rPr>
              <a:t> Являются ли они совместителями</a:t>
            </a:r>
            <a:r>
              <a:rPr lang="ru-RU" dirty="0" smtClean="0">
                <a:latin typeface="Times New Roman" panose="02020603050405020304" pitchFamily="18" charset="0"/>
                <a:cs typeface="Times New Roman" panose="02020603050405020304" pitchFamily="18" charset="0"/>
              </a:rPr>
              <a:t>? Какими </a:t>
            </a:r>
            <a:r>
              <a:rPr lang="ru-RU" dirty="0">
                <a:latin typeface="Times New Roman" panose="02020603050405020304" pitchFamily="18" charset="0"/>
                <a:cs typeface="Times New Roman" panose="02020603050405020304" pitchFamily="18" charset="0"/>
              </a:rPr>
              <a:t>нормативными актами регулируется труд совместителей? Имеют ли они право на ежегодный оплачиваемый отпуск в ООО «Сварщики»? Решите данный спор.</a:t>
            </a:r>
          </a:p>
          <a:p>
            <a:endParaRPr lang="ru-RU" dirty="0"/>
          </a:p>
        </p:txBody>
      </p:sp>
    </p:spTree>
    <p:extLst>
      <p:ext uri="{BB962C8B-B14F-4D97-AF65-F5344CB8AC3E}">
        <p14:creationId xmlns:p14="http://schemas.microsoft.com/office/powerpoint/2010/main" val="2525351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p:sp>
        <p:nvSpPr>
          <p:cNvPr id="3" name="Объект 2"/>
          <p:cNvSpPr>
            <a:spLocks noGrp="1"/>
          </p:cNvSpPr>
          <p:nvPr>
            <p:ph idx="1"/>
          </p:nvPr>
        </p:nvSpPr>
        <p:spPr/>
        <p:txBody>
          <a:bodyPr/>
          <a:lstStyle/>
          <a:p>
            <a:pPr marL="0" indent="0">
              <a:buNone/>
            </a:pPr>
            <a:r>
              <a:rPr lang="en-US" dirty="0"/>
              <a:t>https://docs.google.com/forms/d/e/1FAIpQLScNBhon6rE3Nkk7R4AbCl2U0iKFrE7_I4342g5jdmoF3ZsDpw/viewform?usp=header</a:t>
            </a:r>
            <a:endParaRPr lang="ru-RU" dirty="0"/>
          </a:p>
        </p:txBody>
      </p:sp>
    </p:spTree>
    <p:extLst>
      <p:ext uri="{BB962C8B-B14F-4D97-AF65-F5344CB8AC3E}">
        <p14:creationId xmlns:p14="http://schemas.microsoft.com/office/powerpoint/2010/main" val="537666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05345" y="385947"/>
            <a:ext cx="10729355" cy="6145481"/>
          </a:xfrm>
        </p:spPr>
        <p:txBody>
          <a:bodyPr>
            <a:normAutofit/>
          </a:bodyPr>
          <a:lstStyle/>
          <a:p>
            <a:r>
              <a:rPr lang="ru-RU" u="sng" dirty="0">
                <a:latin typeface="Times New Roman" panose="02020603050405020304" pitchFamily="18" charset="0"/>
                <a:cs typeface="Times New Roman" panose="02020603050405020304" pitchFamily="18" charset="0"/>
              </a:rPr>
              <a:t>1. Кому из этих лиц не устанавливается испытание при приеме на работу:</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а) несовершеннолетний гражданин</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б) лицо моложе 20 лет</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в) гражданин, имеющий стаж работы по данной специальности более 10 лет</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г) беременная женщина</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д) Выпускник МГУ, окончивший учебное заведение 2 года назад</a:t>
            </a:r>
            <a:br>
              <a:rPr lang="ru-RU" dirty="0">
                <a:latin typeface="Times New Roman" panose="02020603050405020304" pitchFamily="18" charset="0"/>
                <a:cs typeface="Times New Roman" panose="02020603050405020304" pitchFamily="18" charset="0"/>
              </a:rPr>
            </a:br>
            <a:r>
              <a:rPr lang="ru-RU" u="sng" dirty="0">
                <a:latin typeface="Times New Roman" panose="02020603050405020304" pitchFamily="18" charset="0"/>
                <a:cs typeface="Times New Roman" panose="02020603050405020304" pitchFamily="18" charset="0"/>
              </a:rPr>
              <a:t/>
            </a:r>
            <a:br>
              <a:rPr lang="ru-RU" u="sng" dirty="0">
                <a:latin typeface="Times New Roman" panose="02020603050405020304" pitchFamily="18" charset="0"/>
                <a:cs typeface="Times New Roman" panose="02020603050405020304" pitchFamily="18" charset="0"/>
              </a:rPr>
            </a:br>
            <a:r>
              <a:rPr lang="ru-RU" u="sng" dirty="0">
                <a:latin typeface="Times New Roman" panose="02020603050405020304" pitchFamily="18" charset="0"/>
                <a:cs typeface="Times New Roman" panose="02020603050405020304" pitchFamily="18" charset="0"/>
              </a:rPr>
              <a:t>2. Срочный трудовой договор,  согласно ст. 58 ТК РФ заключается:</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а) по усмотрению работодателя</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б) если характер работы не позволяет заключить договор на неопределенный срок</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в) всегда, если есть соглашение сторон</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г) в исключительных случаях по соглашению сторон, независимо от характера работы</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u="sng" dirty="0">
                <a:latin typeface="Times New Roman" panose="02020603050405020304" pitchFamily="18" charset="0"/>
                <a:cs typeface="Times New Roman" panose="02020603050405020304" pitchFamily="18" charset="0"/>
              </a:rPr>
              <a:t>3. В период действия испытательного срока на работника распространяются:</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а) все положения коллективного договора и локальных нормативных актов; </a:t>
            </a:r>
            <a:br>
              <a:rPr lang="ru-RU" i="1"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б) не все положения, поскольку учитывается факт работы на условиях испытания; </a:t>
            </a:r>
            <a:endParaRPr lang="ru-RU" dirty="0" smtClean="0">
              <a:latin typeface="Times New Roman" panose="02020603050405020304" pitchFamily="18" charset="0"/>
              <a:cs typeface="Times New Roman" panose="02020603050405020304" pitchFamily="18" charset="0"/>
            </a:endParaRPr>
          </a:p>
          <a:p>
            <a:pPr marL="0" indent="0">
              <a:buNone/>
            </a:pPr>
            <a:r>
              <a:rPr lang="ru-RU" dirty="0"/>
              <a:t/>
            </a:r>
            <a:br>
              <a:rPr lang="ru-RU" dirty="0"/>
            </a:br>
            <a:endParaRPr lang="ru-RU" dirty="0"/>
          </a:p>
        </p:txBody>
      </p:sp>
    </p:spTree>
    <p:extLst>
      <p:ext uri="{BB962C8B-B14F-4D97-AF65-F5344CB8AC3E}">
        <p14:creationId xmlns:p14="http://schemas.microsoft.com/office/powerpoint/2010/main" val="3604146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169720" y="700644"/>
            <a:ext cx="9749642" cy="5475514"/>
          </a:xfrm>
        </p:spPr>
        <p:txBody>
          <a:bodyPr>
            <a:normAutofit/>
          </a:bodyPr>
          <a:lstStyle/>
          <a:p>
            <a:pPr marL="0" indent="0">
              <a:buNone/>
            </a:pPr>
            <a:r>
              <a:rPr lang="ru-RU" u="sng" dirty="0">
                <a:latin typeface="Times New Roman" panose="02020603050405020304" pitchFamily="18" charset="0"/>
                <a:cs typeface="Times New Roman" panose="02020603050405020304" pitchFamily="18" charset="0"/>
              </a:rPr>
              <a:t>4. Какие из указанных документов должны предъявляться при приеме на работу?</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а) документ об образовании, о квалификации или наличии специальных знаний</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б) характеристика с предыдущего места работы</a:t>
            </a:r>
            <a:br>
              <a:rPr lang="ru-RU" dirty="0">
                <a:latin typeface="Times New Roman" panose="02020603050405020304" pitchFamily="18" charset="0"/>
                <a:cs typeface="Times New Roman" panose="02020603050405020304" pitchFamily="18" charset="0"/>
              </a:rPr>
            </a:br>
            <a:r>
              <a:rPr lang="ru-RU" i="1" dirty="0">
                <a:latin typeface="Times New Roman" panose="02020603050405020304" pitchFamily="18" charset="0"/>
                <a:cs typeface="Times New Roman" panose="02020603050405020304" pitchFamily="18" charset="0"/>
              </a:rPr>
              <a:t>в) документы воинского учета</a:t>
            </a:r>
            <a:br>
              <a:rPr lang="ru-RU" i="1"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t>
            </a:r>
            <a:br>
              <a:rPr lang="ru-RU" dirty="0">
                <a:latin typeface="Times New Roman" panose="02020603050405020304" pitchFamily="18" charset="0"/>
                <a:cs typeface="Times New Roman" panose="02020603050405020304" pitchFamily="18" charset="0"/>
              </a:rPr>
            </a:br>
            <a:r>
              <a:rPr lang="ru-RU" u="sng" dirty="0">
                <a:latin typeface="Times New Roman" panose="02020603050405020304" pitchFamily="18" charset="0"/>
                <a:cs typeface="Times New Roman" panose="02020603050405020304" pitchFamily="18" charset="0"/>
              </a:rPr>
              <a:t>5. Возраст, с которого допускается самостоятельное заключение трудового договора?</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а) 14 лет                                   б) 18  лет                                               </a:t>
            </a:r>
            <a:r>
              <a:rPr lang="ru-RU" i="1" dirty="0">
                <a:latin typeface="Times New Roman" panose="02020603050405020304" pitchFamily="18" charset="0"/>
                <a:cs typeface="Times New Roman" panose="02020603050405020304" pitchFamily="18" charset="0"/>
              </a:rPr>
              <a:t>в)16 лет</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a:p>
            <a:pPr marL="0" indent="0">
              <a:buNone/>
            </a:pPr>
            <a:r>
              <a:rPr lang="ru-RU" u="sng" dirty="0">
                <a:latin typeface="Times New Roman" panose="02020603050405020304" pitchFamily="18" charset="0"/>
                <a:cs typeface="Times New Roman" panose="02020603050405020304" pitchFamily="18" charset="0"/>
              </a:rPr>
              <a:t>6.   Содержание трудового договора – это все его условия, которые делятся на:</a:t>
            </a:r>
            <a:endParaRPr lang="ru-RU" dirty="0">
              <a:latin typeface="Times New Roman" panose="02020603050405020304" pitchFamily="18" charset="0"/>
              <a:cs typeface="Times New Roman" panose="02020603050405020304" pitchFamily="18" charset="0"/>
            </a:endParaRPr>
          </a:p>
          <a:p>
            <a:pPr marL="0" indent="0">
              <a:buNone/>
            </a:pPr>
            <a:r>
              <a:rPr lang="ru-RU" i="1" dirty="0" smtClean="0">
                <a:latin typeface="Times New Roman" panose="02020603050405020304" pitchFamily="18" charset="0"/>
                <a:cs typeface="Times New Roman" panose="02020603050405020304" pitchFamily="18" charset="0"/>
              </a:rPr>
              <a:t>а</a:t>
            </a:r>
            <a:r>
              <a:rPr lang="ru-RU" i="1" dirty="0">
                <a:latin typeface="Times New Roman" panose="02020603050405020304" pitchFamily="18" charset="0"/>
                <a:cs typeface="Times New Roman" panose="02020603050405020304" pitchFamily="18" charset="0"/>
              </a:rPr>
              <a:t>) Дополнительные </a:t>
            </a:r>
            <a:endParaRPr lang="ru-RU" dirty="0">
              <a:latin typeface="Times New Roman" panose="02020603050405020304" pitchFamily="18" charset="0"/>
              <a:cs typeface="Times New Roman" panose="02020603050405020304" pitchFamily="18" charset="0"/>
            </a:endParaRPr>
          </a:p>
          <a:p>
            <a:pPr marL="0" indent="0">
              <a:buNone/>
            </a:pPr>
            <a:r>
              <a:rPr lang="ru-RU" dirty="0" smtClean="0">
                <a:latin typeface="Times New Roman" panose="02020603050405020304" pitchFamily="18" charset="0"/>
                <a:cs typeface="Times New Roman" panose="02020603050405020304" pitchFamily="18" charset="0"/>
              </a:rPr>
              <a:t>б</a:t>
            </a:r>
            <a:r>
              <a:rPr lang="ru-RU" dirty="0">
                <a:latin typeface="Times New Roman" panose="02020603050405020304" pitchFamily="18" charset="0"/>
                <a:cs typeface="Times New Roman" panose="02020603050405020304" pitchFamily="18" charset="0"/>
              </a:rPr>
              <a:t>) Обязательные</a:t>
            </a:r>
          </a:p>
          <a:p>
            <a:pPr marL="0" indent="0">
              <a:buNone/>
            </a:pPr>
            <a:r>
              <a:rPr lang="ru-RU" dirty="0" smtClean="0">
                <a:latin typeface="Times New Roman" panose="02020603050405020304" pitchFamily="18" charset="0"/>
                <a:cs typeface="Times New Roman" panose="02020603050405020304" pitchFamily="18" charset="0"/>
              </a:rPr>
              <a:t>в</a:t>
            </a:r>
            <a:r>
              <a:rPr lang="ru-RU" dirty="0">
                <a:latin typeface="Times New Roman" panose="02020603050405020304" pitchFamily="18" charset="0"/>
                <a:cs typeface="Times New Roman" panose="02020603050405020304" pitchFamily="18" charset="0"/>
              </a:rPr>
              <a:t>) Необязательные </a:t>
            </a:r>
          </a:p>
          <a:p>
            <a:pPr marL="0" indent="0">
              <a:buNone/>
            </a:pPr>
            <a:r>
              <a:rPr lang="ru-RU" dirty="0">
                <a:latin typeface="Times New Roman" panose="02020603050405020304" pitchFamily="18" charset="0"/>
                <a:cs typeface="Times New Roman" panose="02020603050405020304" pitchFamily="18" charset="0"/>
              </a:rPr>
              <a:t> г) Внеплановые </a:t>
            </a:r>
          </a:p>
          <a:p>
            <a:pPr marL="0" indent="0">
              <a:buNone/>
            </a:pPr>
            <a:r>
              <a:rPr lang="ru-RU" i="1" dirty="0" smtClean="0">
                <a:latin typeface="Times New Roman" panose="02020603050405020304" pitchFamily="18" charset="0"/>
                <a:cs typeface="Times New Roman" panose="02020603050405020304" pitchFamily="18" charset="0"/>
              </a:rPr>
              <a:t>д</a:t>
            </a:r>
            <a:r>
              <a:rPr lang="ru-RU" i="1" dirty="0">
                <a:latin typeface="Times New Roman" panose="02020603050405020304" pitchFamily="18" charset="0"/>
                <a:cs typeface="Times New Roman" panose="02020603050405020304" pitchFamily="18" charset="0"/>
              </a:rPr>
              <a:t>) Необходимые</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2902183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33153" y="356260"/>
            <a:ext cx="9951522" cy="6276109"/>
          </a:xfrm>
        </p:spPr>
        <p:txBody>
          <a:bodyPr>
            <a:normAutofit fontScale="85000" lnSpcReduction="20000"/>
          </a:bodyPr>
          <a:lstStyle/>
          <a:p>
            <a:pPr marL="0" indent="0">
              <a:buNone/>
            </a:pPr>
            <a:r>
              <a:rPr lang="ru-RU" u="sng" dirty="0">
                <a:latin typeface="Times New Roman" panose="02020603050405020304" pitchFamily="18" charset="0"/>
                <a:cs typeface="Times New Roman" panose="02020603050405020304" pitchFamily="18" charset="0"/>
              </a:rPr>
              <a:t>7.  Недействительные условия трудового договора - это: </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а) условия трудового договора, несогласованные с работником;</a:t>
            </a:r>
          </a:p>
          <a:p>
            <a:pPr marL="0" indent="0">
              <a:buNone/>
            </a:pPr>
            <a:r>
              <a:rPr lang="ru-RU" dirty="0">
                <a:latin typeface="Times New Roman" panose="02020603050405020304" pitchFamily="18" charset="0"/>
                <a:cs typeface="Times New Roman" panose="02020603050405020304" pitchFamily="18" charset="0"/>
              </a:rPr>
              <a:t>б) условия трудового договора, не соблюдаемые работником;</a:t>
            </a:r>
          </a:p>
          <a:p>
            <a:pPr marL="0" indent="0">
              <a:buNone/>
            </a:pPr>
            <a:r>
              <a:rPr lang="ru-RU" i="1" dirty="0">
                <a:latin typeface="Times New Roman" panose="02020603050405020304" pitchFamily="18" charset="0"/>
                <a:cs typeface="Times New Roman" panose="02020603050405020304" pitchFamily="18" charset="0"/>
              </a:rPr>
              <a:t>в) условия ухудшающие положение работника по сравнению с трудовым законодательством;</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 </a:t>
            </a:r>
          </a:p>
          <a:p>
            <a:pPr marL="0" indent="0">
              <a:buNone/>
            </a:pPr>
            <a:r>
              <a:rPr lang="ru-RU" u="sng" dirty="0">
                <a:latin typeface="Times New Roman" panose="02020603050405020304" pitchFamily="18" charset="0"/>
                <a:cs typeface="Times New Roman" panose="02020603050405020304" pitchFamily="18" charset="0"/>
              </a:rPr>
              <a:t> 8.   В соответствии с положениями трудового законодательства  работодатель при  выборе работника должен  учитывать: </a:t>
            </a:r>
            <a:endParaRPr lang="ru-RU" dirty="0">
              <a:latin typeface="Times New Roman" panose="02020603050405020304" pitchFamily="18" charset="0"/>
              <a:cs typeface="Times New Roman" panose="02020603050405020304" pitchFamily="18" charset="0"/>
            </a:endParaRPr>
          </a:p>
          <a:p>
            <a:pPr marL="0" indent="0">
              <a:buNone/>
            </a:pPr>
            <a:r>
              <a:rPr lang="ru-RU" i="1" dirty="0">
                <a:latin typeface="Times New Roman" panose="02020603050405020304" pitchFamily="18" charset="0"/>
                <a:cs typeface="Times New Roman" panose="02020603050405020304" pitchFamily="18" charset="0"/>
              </a:rPr>
              <a:t>а)  только наличие у него профессиональных качеств;</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б) профессиональные качества, а также  может устанавливать самостоятельно предпочтения в зависимости от пола, возраста, национальности, местожительства. </a:t>
            </a:r>
          </a:p>
          <a:p>
            <a:endParaRPr lang="ru-RU" dirty="0">
              <a:latin typeface="Times New Roman" panose="02020603050405020304" pitchFamily="18" charset="0"/>
              <a:cs typeface="Times New Roman" panose="02020603050405020304" pitchFamily="18" charset="0"/>
            </a:endParaRPr>
          </a:p>
          <a:p>
            <a:pPr marL="0" indent="0">
              <a:buNone/>
            </a:pPr>
            <a:r>
              <a:rPr lang="ru-RU" u="sng" dirty="0">
                <a:latin typeface="Times New Roman" panose="02020603050405020304" pitchFamily="18" charset="0"/>
                <a:cs typeface="Times New Roman" panose="02020603050405020304" pitchFamily="18" charset="0"/>
              </a:rPr>
              <a:t>9.   Согласно ст. 58 ТК РФ трудовой договор может заключаться на следующие периоды:</a:t>
            </a:r>
            <a:endParaRPr lang="ru-RU" dirty="0">
              <a:latin typeface="Times New Roman" panose="02020603050405020304" pitchFamily="18" charset="0"/>
              <a:cs typeface="Times New Roman" panose="02020603050405020304" pitchFamily="18" charset="0"/>
            </a:endParaRPr>
          </a:p>
          <a:p>
            <a:pPr marL="0" indent="0">
              <a:buNone/>
            </a:pPr>
            <a:r>
              <a:rPr lang="ru-RU" i="1" dirty="0">
                <a:latin typeface="Times New Roman" panose="02020603050405020304" pitchFamily="18" charset="0"/>
                <a:cs typeface="Times New Roman" panose="02020603050405020304" pitchFamily="18" charset="0"/>
              </a:rPr>
              <a:t>а) на неопределенный срок</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б) на определенный срок не более 10 лет</a:t>
            </a:r>
          </a:p>
          <a:p>
            <a:pPr marL="0" indent="0">
              <a:buNone/>
            </a:pPr>
            <a:r>
              <a:rPr lang="ru-RU" i="1" dirty="0">
                <a:latin typeface="Times New Roman" panose="02020603050405020304" pitchFamily="18" charset="0"/>
                <a:cs typeface="Times New Roman" panose="02020603050405020304" pitchFamily="18" charset="0"/>
              </a:rPr>
              <a:t>в) на определенный срок не более  5 лет</a:t>
            </a:r>
            <a:endParaRPr lang="ru-RU" dirty="0">
              <a:latin typeface="Times New Roman" panose="02020603050405020304" pitchFamily="18" charset="0"/>
              <a:cs typeface="Times New Roman" panose="02020603050405020304" pitchFamily="18" charset="0"/>
            </a:endParaRPr>
          </a:p>
          <a:p>
            <a:pPr marL="0" indent="0">
              <a:buNone/>
            </a:pPr>
            <a:r>
              <a:rPr lang="ru-RU" i="1" dirty="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 </a:t>
            </a:r>
            <a:r>
              <a:rPr lang="ru-RU" u="sng" dirty="0">
                <a:latin typeface="Times New Roman" panose="02020603050405020304" pitchFamily="18" charset="0"/>
                <a:cs typeface="Times New Roman" panose="02020603050405020304" pitchFamily="18" charset="0"/>
              </a:rPr>
              <a:t>10. Сколько экземпляров трудового договора составляется согласно ст. 67 ТК РФ?</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 </a:t>
            </a:r>
          </a:p>
          <a:p>
            <a:pPr marL="0" indent="0">
              <a:buNone/>
            </a:pPr>
            <a:r>
              <a:rPr lang="ru-RU" dirty="0">
                <a:latin typeface="Times New Roman" panose="02020603050405020304" pitchFamily="18" charset="0"/>
                <a:cs typeface="Times New Roman" panose="02020603050405020304" pitchFamily="18" charset="0"/>
              </a:rPr>
              <a:t>а) 1                 б) </a:t>
            </a:r>
            <a:r>
              <a:rPr lang="ru-RU" i="1" dirty="0">
                <a:latin typeface="Times New Roman" panose="02020603050405020304" pitchFamily="18" charset="0"/>
                <a:cs typeface="Times New Roman" panose="02020603050405020304" pitchFamily="18" charset="0"/>
              </a:rPr>
              <a:t>2</a:t>
            </a:r>
            <a:r>
              <a:rPr lang="ru-RU" dirty="0">
                <a:latin typeface="Times New Roman" panose="02020603050405020304" pitchFamily="18" charset="0"/>
                <a:cs typeface="Times New Roman" panose="02020603050405020304" pitchFamily="18" charset="0"/>
              </a:rPr>
              <a:t>                            в) 4 </a:t>
            </a:r>
          </a:p>
          <a:p>
            <a:endParaRPr lang="ru-RU" dirty="0"/>
          </a:p>
        </p:txBody>
      </p:sp>
    </p:spTree>
    <p:extLst>
      <p:ext uri="{BB962C8B-B14F-4D97-AF65-F5344CB8AC3E}">
        <p14:creationId xmlns:p14="http://schemas.microsoft.com/office/powerpoint/2010/main" val="198078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cstate="print">
            <a:extLst>
              <a:ext uri="{28A0092B-C50C-407E-A947-70E740481C1C}">
                <a14:useLocalDpi xmlns:a14="http://schemas.microsoft.com/office/drawing/2010/main" val="0"/>
              </a:ext>
            </a:extLst>
          </a:blip>
          <a:stretch>
            <a:fillRect/>
          </a:stretch>
        </p:blipFill>
        <p:spPr>
          <a:xfrm>
            <a:off x="1078798" y="144578"/>
            <a:ext cx="4015716" cy="2943006"/>
          </a:xfrm>
          <a:prstGeom prst="rect">
            <a:avLst/>
          </a:prstGeom>
          <a:ln>
            <a:noFill/>
          </a:ln>
          <a:effectLst>
            <a:softEdge rad="112500"/>
          </a:effectLst>
        </p:spPr>
      </p:pic>
      <p:pic>
        <p:nvPicPr>
          <p:cNvPr id="5" name="Рисунок 4"/>
          <p:cNvPicPr/>
          <p:nvPr/>
        </p:nvPicPr>
        <p:blipFill>
          <a:blip r:embed="rId3" cstate="print">
            <a:extLst>
              <a:ext uri="{28A0092B-C50C-407E-A947-70E740481C1C}">
                <a14:useLocalDpi xmlns:a14="http://schemas.microsoft.com/office/drawing/2010/main" val="0"/>
              </a:ext>
            </a:extLst>
          </a:blip>
          <a:stretch>
            <a:fillRect/>
          </a:stretch>
        </p:blipFill>
        <p:spPr>
          <a:xfrm>
            <a:off x="6127667" y="144578"/>
            <a:ext cx="4191990" cy="2943006"/>
          </a:xfrm>
          <a:prstGeom prst="rect">
            <a:avLst/>
          </a:prstGeom>
          <a:ln>
            <a:noFill/>
          </a:ln>
          <a:effectLst>
            <a:softEdge rad="112500"/>
          </a:effectLst>
        </p:spPr>
      </p:pic>
      <p:pic>
        <p:nvPicPr>
          <p:cNvPr id="6" name="Рисунок 5"/>
          <p:cNvPicPr/>
          <p:nvPr/>
        </p:nvPicPr>
        <p:blipFill>
          <a:blip r:embed="rId4" cstate="print">
            <a:extLst>
              <a:ext uri="{28A0092B-C50C-407E-A947-70E740481C1C}">
                <a14:useLocalDpi xmlns:a14="http://schemas.microsoft.com/office/drawing/2010/main" val="0"/>
              </a:ext>
            </a:extLst>
          </a:blip>
          <a:stretch>
            <a:fillRect/>
          </a:stretch>
        </p:blipFill>
        <p:spPr>
          <a:xfrm>
            <a:off x="6891811" y="3226583"/>
            <a:ext cx="4342245" cy="3245469"/>
          </a:xfrm>
          <a:prstGeom prst="rect">
            <a:avLst/>
          </a:prstGeom>
          <a:ln>
            <a:noFill/>
          </a:ln>
          <a:effectLst>
            <a:softEdge rad="112500"/>
          </a:effectLst>
        </p:spPr>
      </p:pic>
      <p:pic>
        <p:nvPicPr>
          <p:cNvPr id="7" name="Рисунок 6"/>
          <p:cNvPicPr/>
          <p:nvPr/>
        </p:nvPicPr>
        <p:blipFill>
          <a:blip r:embed="rId5" cstate="print">
            <a:extLst>
              <a:ext uri="{28A0092B-C50C-407E-A947-70E740481C1C}">
                <a14:useLocalDpi xmlns:a14="http://schemas.microsoft.com/office/drawing/2010/main" val="0"/>
              </a:ext>
            </a:extLst>
          </a:blip>
          <a:stretch>
            <a:fillRect/>
          </a:stretch>
        </p:blipFill>
        <p:spPr>
          <a:xfrm>
            <a:off x="2006930" y="3226583"/>
            <a:ext cx="4296564" cy="3245469"/>
          </a:xfrm>
          <a:prstGeom prst="rect">
            <a:avLst/>
          </a:prstGeom>
          <a:ln>
            <a:noFill/>
          </a:ln>
          <a:effectLst>
            <a:softEdge rad="112500"/>
          </a:effectLst>
        </p:spPr>
      </p:pic>
    </p:spTree>
    <p:extLst>
      <p:ext uri="{BB962C8B-B14F-4D97-AF65-F5344CB8AC3E}">
        <p14:creationId xmlns:p14="http://schemas.microsoft.com/office/powerpoint/2010/main" val="2911463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09403" y="201881"/>
            <a:ext cx="10046525" cy="6501740"/>
          </a:xfrm>
        </p:spPr>
        <p:txBody>
          <a:bodyPr>
            <a:normAutofit fontScale="92500" lnSpcReduction="10000"/>
          </a:bodyPr>
          <a:lstStyle/>
          <a:p>
            <a:pPr marL="0" indent="0">
              <a:buNone/>
            </a:pPr>
            <a:r>
              <a:rPr lang="ru-RU" b="1" dirty="0" smtClean="0">
                <a:latin typeface="Times New Roman" panose="02020603050405020304" pitchFamily="18" charset="0"/>
                <a:cs typeface="Times New Roman" panose="02020603050405020304" pitchFamily="18" charset="0"/>
              </a:rPr>
              <a:t>Тема </a:t>
            </a:r>
            <a:r>
              <a:rPr lang="ru-RU" b="1" dirty="0">
                <a:latin typeface="Times New Roman" panose="02020603050405020304" pitchFamily="18" charset="0"/>
                <a:cs typeface="Times New Roman" panose="02020603050405020304" pitchFamily="18" charset="0"/>
              </a:rPr>
              <a:t>учебного занятия:</a:t>
            </a:r>
            <a:r>
              <a:rPr lang="ru-RU" dirty="0">
                <a:latin typeface="Times New Roman" panose="02020603050405020304" pitchFamily="18" charset="0"/>
                <a:cs typeface="Times New Roman" panose="02020603050405020304" pitchFamily="18" charset="0"/>
              </a:rPr>
              <a:t> Трудовые споры и порядок их разрешения.</a:t>
            </a:r>
          </a:p>
          <a:p>
            <a:pPr marL="0" indent="0">
              <a:buNone/>
            </a:pPr>
            <a:r>
              <a:rPr lang="ru-RU" b="1" dirty="0">
                <a:latin typeface="Times New Roman" panose="02020603050405020304" pitchFamily="18" charset="0"/>
                <a:cs typeface="Times New Roman" panose="02020603050405020304" pitchFamily="18" charset="0"/>
              </a:rPr>
              <a:t>Цели учебного занятия:</a:t>
            </a:r>
            <a:endParaRPr lang="ru-RU" dirty="0">
              <a:latin typeface="Times New Roman" panose="02020603050405020304" pitchFamily="18" charset="0"/>
              <a:cs typeface="Times New Roman" panose="02020603050405020304" pitchFamily="18" charset="0"/>
            </a:endParaRPr>
          </a:p>
          <a:p>
            <a:pPr marL="0" indent="0">
              <a:buNone/>
            </a:pPr>
            <a:r>
              <a:rPr lang="ru-RU" b="1" i="1" dirty="0">
                <a:latin typeface="Times New Roman" panose="02020603050405020304" pitchFamily="18" charset="0"/>
                <a:cs typeface="Times New Roman" panose="02020603050405020304" pitchFamily="18" charset="0"/>
              </a:rPr>
              <a:t>Обучающая</a:t>
            </a:r>
            <a:endParaRPr lang="ru-RU" dirty="0">
              <a:latin typeface="Times New Roman" panose="02020603050405020304" pitchFamily="18" charset="0"/>
              <a:cs typeface="Times New Roman" panose="02020603050405020304" pitchFamily="18" charset="0"/>
            </a:endParaRPr>
          </a:p>
          <a:p>
            <a:pPr lvl="0"/>
            <a:r>
              <a:rPr lang="ru-RU" dirty="0">
                <a:latin typeface="Times New Roman" panose="02020603050405020304" pitchFamily="18" charset="0"/>
                <a:cs typeface="Times New Roman" panose="02020603050405020304" pitchFamily="18" charset="0"/>
              </a:rPr>
              <a:t>обеспечение получения практических навыков порядка разрешения индивидуального трудового спора в судебном порядке; </a:t>
            </a:r>
          </a:p>
          <a:p>
            <a:pPr lvl="0"/>
            <a:r>
              <a:rPr lang="ru-RU" dirty="0">
                <a:latin typeface="Times New Roman" panose="02020603050405020304" pitchFamily="18" charset="0"/>
                <a:cs typeface="Times New Roman" panose="02020603050405020304" pitchFamily="18" charset="0"/>
              </a:rPr>
              <a:t>формирование навыков работы в команде, навыков владения тактическими приемами поведения в судебном процессе и публичных выступлений.</a:t>
            </a:r>
          </a:p>
          <a:p>
            <a:pPr marL="0" indent="0">
              <a:buNone/>
            </a:pPr>
            <a:r>
              <a:rPr lang="ru-RU" b="1" i="1" dirty="0">
                <a:latin typeface="Times New Roman" panose="02020603050405020304" pitchFamily="18" charset="0"/>
                <a:cs typeface="Times New Roman" panose="02020603050405020304" pitchFamily="18" charset="0"/>
              </a:rPr>
              <a:t>Развивающая</a:t>
            </a:r>
            <a:r>
              <a:rPr lang="ru-RU" dirty="0">
                <a:latin typeface="Times New Roman" panose="02020603050405020304" pitchFamily="18" charset="0"/>
                <a:cs typeface="Times New Roman" panose="02020603050405020304" pitchFamily="18" charset="0"/>
              </a:rPr>
              <a:t>  </a:t>
            </a:r>
          </a:p>
          <a:p>
            <a:pPr lvl="0"/>
            <a:r>
              <a:rPr lang="ru-RU" dirty="0">
                <a:latin typeface="Times New Roman" panose="02020603050405020304" pitchFamily="18" charset="0"/>
                <a:cs typeface="Times New Roman" panose="02020603050405020304" pitchFamily="18" charset="0"/>
              </a:rPr>
              <a:t>развитие у обучающихся памяти, внимания, логического мышления (сравнение, анализ, сопоставление и т.д.), речи, пополнение словарного запаса; </a:t>
            </a:r>
          </a:p>
          <a:p>
            <a:pPr lvl="0"/>
            <a:r>
              <a:rPr lang="ru-RU" dirty="0">
                <a:latin typeface="Times New Roman" panose="02020603050405020304" pitchFamily="18" charset="0"/>
                <a:cs typeface="Times New Roman" panose="02020603050405020304" pitchFamily="18" charset="0"/>
              </a:rPr>
              <a:t>развитие самостоятельности и умения отстаивать свою позицию;     </a:t>
            </a:r>
          </a:p>
          <a:p>
            <a:pPr lvl="0"/>
            <a:r>
              <a:rPr lang="ru-RU" dirty="0">
                <a:latin typeface="Times New Roman" panose="02020603050405020304" pitchFamily="18" charset="0"/>
                <a:cs typeface="Times New Roman" panose="02020603050405020304" pitchFamily="18" charset="0"/>
              </a:rPr>
              <a:t>развитие умения анализировать нестандартные ситуации и делать выводы;</a:t>
            </a:r>
          </a:p>
          <a:p>
            <a:pPr lvl="0"/>
            <a:r>
              <a:rPr lang="ru-RU" dirty="0">
                <a:latin typeface="Times New Roman" panose="02020603050405020304" pitchFamily="18" charset="0"/>
                <a:cs typeface="Times New Roman" panose="02020603050405020304" pitchFamily="18" charset="0"/>
              </a:rPr>
              <a:t>развитие умения оценивать свою и чужую работу.</a:t>
            </a:r>
          </a:p>
          <a:p>
            <a:pPr marL="0" indent="0">
              <a:buNone/>
            </a:pPr>
            <a:r>
              <a:rPr lang="ru-RU" b="1" i="1" dirty="0">
                <a:latin typeface="Times New Roman" panose="02020603050405020304" pitchFamily="18" charset="0"/>
                <a:cs typeface="Times New Roman" panose="02020603050405020304" pitchFamily="18" charset="0"/>
              </a:rPr>
              <a:t>Воспитательная</a:t>
            </a:r>
            <a:r>
              <a:rPr lang="ru-RU" dirty="0">
                <a:latin typeface="Times New Roman" panose="02020603050405020304" pitchFamily="18" charset="0"/>
                <a:cs typeface="Times New Roman" panose="02020603050405020304" pitchFamily="18" charset="0"/>
              </a:rPr>
              <a:t> </a:t>
            </a:r>
          </a:p>
          <a:p>
            <a:pPr lvl="0"/>
            <a:r>
              <a:rPr lang="ru-RU" dirty="0">
                <a:latin typeface="Times New Roman" panose="02020603050405020304" pitchFamily="18" charset="0"/>
                <a:cs typeface="Times New Roman" panose="02020603050405020304" pitchFamily="18" charset="0"/>
              </a:rPr>
              <a:t>воспитание у обучающихся уважения к законности, праву; </a:t>
            </a:r>
          </a:p>
          <a:p>
            <a:pPr lvl="0"/>
            <a:r>
              <a:rPr lang="ru-RU" dirty="0">
                <a:latin typeface="Times New Roman" panose="02020603050405020304" pitchFamily="18" charset="0"/>
                <a:cs typeface="Times New Roman" panose="02020603050405020304" pitchFamily="18" charset="0"/>
              </a:rPr>
              <a:t>практика навыков формирования правовой культуры межличностных отношений;</a:t>
            </a:r>
          </a:p>
          <a:p>
            <a:pPr lvl="0"/>
            <a:r>
              <a:rPr lang="ru-RU" dirty="0">
                <a:latin typeface="Times New Roman" panose="02020603050405020304" pitchFamily="18" charset="0"/>
                <a:cs typeface="Times New Roman" panose="02020603050405020304" pitchFamily="18" charset="0"/>
              </a:rPr>
              <a:t>воспитание уважения и позитивного отношения к правам других лиц и к своим обязанностям. </a:t>
            </a:r>
          </a:p>
          <a:p>
            <a:endParaRPr lang="ru-RU" b="1" dirty="0"/>
          </a:p>
        </p:txBody>
      </p:sp>
    </p:spTree>
    <p:extLst>
      <p:ext uri="{BB962C8B-B14F-4D97-AF65-F5344CB8AC3E}">
        <p14:creationId xmlns:p14="http://schemas.microsoft.com/office/powerpoint/2010/main" val="4094302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92529" y="249382"/>
            <a:ext cx="10854047" cy="6388924"/>
          </a:xfrm>
        </p:spPr>
        <p:txBody>
          <a:bodyPr>
            <a:normAutofit fontScale="92500" lnSpcReduction="20000"/>
          </a:bodyPr>
          <a:lstStyle/>
          <a:p>
            <a:pPr marL="0" indent="0" algn="ctr">
              <a:buNone/>
            </a:pPr>
            <a:r>
              <a:rPr lang="ru-RU" u="sng" dirty="0">
                <a:latin typeface="Times New Roman" panose="02020603050405020304" pitchFamily="18" charset="0"/>
                <a:cs typeface="Times New Roman" panose="02020603050405020304" pitchFamily="18" charset="0"/>
              </a:rPr>
              <a:t>План деловой игры:</a:t>
            </a:r>
            <a:endParaRPr lang="ru-RU" dirty="0">
              <a:latin typeface="Times New Roman" panose="02020603050405020304" pitchFamily="18" charset="0"/>
              <a:cs typeface="Times New Roman" panose="02020603050405020304" pitchFamily="18" charset="0"/>
            </a:endParaRPr>
          </a:p>
          <a:p>
            <a:pPr marL="0" indent="0">
              <a:buNone/>
            </a:pPr>
            <a:r>
              <a:rPr lang="ru-RU" b="1" u="sng" dirty="0">
                <a:latin typeface="Times New Roman" panose="02020603050405020304" pitchFamily="18" charset="0"/>
                <a:cs typeface="Times New Roman" panose="02020603050405020304" pitchFamily="18" charset="0"/>
              </a:rPr>
              <a:t>Основная часть</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Судебное заседание, в котором происходит разбирательство гражданского дела, состоит из следующих пяти частей: подготовительная часть; рассмотрение дела по существу; заключение прокурора; судебные прения; постановление и оглашение решения.</a:t>
            </a:r>
          </a:p>
          <a:p>
            <a:pPr marL="0" indent="0">
              <a:buNone/>
            </a:pPr>
            <a:r>
              <a:rPr lang="ru-RU" b="1" i="1" dirty="0">
                <a:latin typeface="Times New Roman" panose="02020603050405020304" pitchFamily="18" charset="0"/>
                <a:cs typeface="Times New Roman" panose="02020603050405020304" pitchFamily="18" charset="0"/>
              </a:rPr>
              <a:t>1) Подготовительная часть судебного заседания</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Слово предоставляется студенту, выступающему в роли председательствующего в судебном заседании.</a:t>
            </a:r>
          </a:p>
          <a:p>
            <a:r>
              <a:rPr lang="ru-RU" dirty="0">
                <a:latin typeface="Times New Roman" panose="02020603050405020304" pitchFamily="18" charset="0"/>
                <a:cs typeface="Times New Roman" panose="02020603050405020304" pitchFamily="18" charset="0"/>
              </a:rPr>
              <a:t>Председательствующий открывает судебное заседание и объявляет, какое гражданское дело подлежит рассмотрению.</a:t>
            </a:r>
          </a:p>
          <a:p>
            <a:r>
              <a:rPr lang="ru-RU" dirty="0">
                <a:latin typeface="Times New Roman" panose="02020603050405020304" pitchFamily="18" charset="0"/>
                <a:cs typeface="Times New Roman" panose="02020603050405020304" pitchFamily="18" charset="0"/>
              </a:rPr>
              <a:t>Секретарь судебного заседания докладывает суду, кто из вызванных по гражданскому делу лиц явился, извещены ли неявившиеся лица и какие имеются сведения о причинах их отсутствия.</a:t>
            </a:r>
          </a:p>
          <a:p>
            <a:r>
              <a:rPr lang="ru-RU" dirty="0">
                <a:latin typeface="Times New Roman" panose="02020603050405020304" pitchFamily="18" charset="0"/>
                <a:cs typeface="Times New Roman" panose="02020603050405020304" pitchFamily="18" charset="0"/>
              </a:rPr>
              <a:t>Председательствующий устанавливает личность явившихся участников процесса, проверяет полномочия должностных лиц, их представителей.</a:t>
            </a:r>
          </a:p>
          <a:p>
            <a:r>
              <a:rPr lang="ru-RU" dirty="0">
                <a:latin typeface="Times New Roman" panose="02020603050405020304" pitchFamily="18" charset="0"/>
                <a:cs typeface="Times New Roman" panose="02020603050405020304" pitchFamily="18" charset="0"/>
              </a:rPr>
              <a:t>Явившиеся свидетели удаляются из зала судебного заседания.</a:t>
            </a:r>
          </a:p>
          <a:p>
            <a:r>
              <a:rPr lang="ru-RU" dirty="0">
                <a:latin typeface="Times New Roman" panose="02020603050405020304" pitchFamily="18" charset="0"/>
                <a:cs typeface="Times New Roman" panose="02020603050405020304" pitchFamily="18" charset="0"/>
              </a:rPr>
              <a:t>Председательствующий объявляет состав суда, сообщает, кто участвует в судебном заседании в качестве прокурора, секретаря судебного заседания, представителей сторон и третьих лиц, и разъясняет лицам, участвующим в деле, их право заявлять самоотводы и отводы.</a:t>
            </a:r>
          </a:p>
          <a:p>
            <a:r>
              <a:rPr lang="ru-RU" dirty="0">
                <a:latin typeface="Times New Roman" panose="02020603050405020304" pitchFamily="18" charset="0"/>
                <a:cs typeface="Times New Roman" panose="02020603050405020304" pitchFamily="18" charset="0"/>
              </a:rPr>
              <a:t>Председательствующий разъясняет лицам, участвующим в деле, их процессуальные права и обязанности в соответствии со ст.35 ГПК РФ, а сторонам также их права, предусмотренные ст.39 ГПК РФ.</a:t>
            </a:r>
          </a:p>
          <a:p>
            <a:endParaRPr lang="ru-RU" dirty="0"/>
          </a:p>
        </p:txBody>
      </p:sp>
    </p:spTree>
    <p:extLst>
      <p:ext uri="{BB962C8B-B14F-4D97-AF65-F5344CB8AC3E}">
        <p14:creationId xmlns:p14="http://schemas.microsoft.com/office/powerpoint/2010/main" val="26170926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21278" y="166255"/>
            <a:ext cx="11008426" cy="6567054"/>
          </a:xfrm>
        </p:spPr>
        <p:txBody>
          <a:bodyPr>
            <a:normAutofit fontScale="70000" lnSpcReduction="20000"/>
          </a:bodyPr>
          <a:lstStyle/>
          <a:p>
            <a:pPr marL="0" indent="0">
              <a:buNone/>
            </a:pPr>
            <a:r>
              <a:rPr lang="ru-RU" b="1" i="1" dirty="0">
                <a:latin typeface="Times New Roman" panose="02020603050405020304" pitchFamily="18" charset="0"/>
                <a:cs typeface="Times New Roman" panose="02020603050405020304" pitchFamily="18" charset="0"/>
              </a:rPr>
              <a:t>2) Рассмотрение дела по существу</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Рассмотрение дела по существу начинается докладом председательствующего. Затем председательствующий выясняет, поддерживает ли истец свои требования, признает ли ответчик требования истца и не желают ли стороны закончить дело заключением мирового соглашения или провести процедуру медиации.</a:t>
            </a:r>
          </a:p>
          <a:p>
            <a:r>
              <a:rPr lang="ru-RU" dirty="0">
                <a:latin typeface="Times New Roman" panose="02020603050405020304" pitchFamily="18" charset="0"/>
                <a:cs typeface="Times New Roman" panose="02020603050405020304" pitchFamily="18" charset="0"/>
              </a:rPr>
              <a:t>После доклада дела суд заслушивает объяснения истца и его представителя, а затем представителя ответчика. Лица, участвующие в деле, вправе задавать друг другу вопросы. Судья вправе задавать вопросы лицам, участвующим в деле, в любой момент дачи ими объяснений.</a:t>
            </a:r>
          </a:p>
          <a:p>
            <a:r>
              <a:rPr lang="ru-RU" dirty="0">
                <a:latin typeface="Times New Roman" panose="02020603050405020304" pitchFamily="18" charset="0"/>
                <a:cs typeface="Times New Roman" panose="02020603050405020304" pitchFamily="18" charset="0"/>
              </a:rPr>
              <a:t>Суд, заслушав объяснения лиц, участвующих в деле, и учитывая их мнения, устанавливает последовательность исследования доказательств.</a:t>
            </a:r>
          </a:p>
          <a:p>
            <a:r>
              <a:rPr lang="ru-RU" dirty="0">
                <a:latin typeface="Times New Roman" panose="02020603050405020304" pitchFamily="18" charset="0"/>
                <a:cs typeface="Times New Roman" panose="02020603050405020304" pitchFamily="18" charset="0"/>
              </a:rPr>
              <a:t>До допроса свидетеля председательствующий устанавливает его личность, разъясняет ему права и обязанности свидетеля и предупреждает об уголовной ответственности за отказ от дачи показаний и за дачу заведомо ложных показаний. У свидетеля берется подписка о том, что ему разъяснены его обязанности и ответственность. Подписка приобщается к протоколу судебного заседания.</a:t>
            </a:r>
          </a:p>
          <a:p>
            <a:r>
              <a:rPr lang="ru-RU" dirty="0">
                <a:latin typeface="Times New Roman" panose="02020603050405020304" pitchFamily="18" charset="0"/>
                <a:cs typeface="Times New Roman" panose="02020603050405020304" pitchFamily="18" charset="0"/>
              </a:rPr>
              <a:t>Каждый свидетель допрашивается отдельно. Председательствующий выясняет отношение свидетеля к лицам, участвующим в деле, и предлагает свидетелю сообщить суду все, что ему лично известно об обстоятельствах дела.  После этого свидетелю могут быть заданы вопросы. Первым задает вопросы лицо, по заявлению которого вызван свидетель, представитель этого лица, а затем другие лица, участвующие в деле, их представители. Судья вправе задавать вопросы свидетелю в любой момент его допроса. Допрошенный свидетель остается в зале судебного заседания до окончания разбирательства дела, если суд не разрешит ему удалиться раньше.</a:t>
            </a:r>
          </a:p>
          <a:p>
            <a:r>
              <a:rPr lang="ru-RU" dirty="0">
                <a:latin typeface="Times New Roman" panose="02020603050405020304" pitchFamily="18" charset="0"/>
                <a:cs typeface="Times New Roman" panose="02020603050405020304" pitchFamily="18" charset="0"/>
              </a:rPr>
              <a:t>Письменные доказательства оглашаются в судебном заседании и предъявляются лицам, участвующим в деле, их представителям. После этого лица, участвующие в деле, могут дать объяснения.</a:t>
            </a:r>
          </a:p>
          <a:p>
            <a:r>
              <a:rPr lang="ru-RU" dirty="0">
                <a:latin typeface="Times New Roman" panose="02020603050405020304" pitchFamily="18" charset="0"/>
                <a:cs typeface="Times New Roman" panose="02020603050405020304" pitchFamily="18" charset="0"/>
              </a:rPr>
              <a:t>В целях охраны тайны переписки и телеграфных сообщений переписка и телеграфные сообщения граждан могут быть оглашены и исследованы судом в открытом судебном заседании только с согласия лиц, между которыми эти переписка и телеграфные сообщения происходили. Без согласия этих лиц их переписка и телеграфные сообщения оглашаются и исследуются в закрытом судебном заседании.</a:t>
            </a:r>
          </a:p>
          <a:p>
            <a:r>
              <a:rPr lang="ru-RU" dirty="0">
                <a:latin typeface="Times New Roman" panose="02020603050405020304" pitchFamily="18" charset="0"/>
                <a:cs typeface="Times New Roman" panose="02020603050405020304" pitchFamily="18" charset="0"/>
              </a:rPr>
              <a:t>Вещественные доказательства осматриваются судом и предъявляются лицам, участвующим в деле, их представителям.</a:t>
            </a:r>
          </a:p>
          <a:p>
            <a:r>
              <a:rPr lang="ru-RU" dirty="0">
                <a:latin typeface="Times New Roman" panose="02020603050405020304" pitchFamily="18" charset="0"/>
                <a:cs typeface="Times New Roman" panose="02020603050405020304" pitchFamily="18" charset="0"/>
              </a:rPr>
              <a:t>Воспроизведение аудио- или видеозаписи осуществляется в зале заседания с указанием в протоколе судебного заседания признаков воспроизводящих источников доказательств и времени воспроизведения. После этого суд заслушивает объяснения лиц, участвующих в деле. При необходимости воспроизведение аудио- или видеозаписи может быть повторено полностью либо в какой-либо части.</a:t>
            </a:r>
          </a:p>
          <a:p>
            <a:endParaRPr lang="ru-RU" dirty="0"/>
          </a:p>
        </p:txBody>
      </p:sp>
    </p:spTree>
    <p:extLst>
      <p:ext uri="{BB962C8B-B14F-4D97-AF65-F5344CB8AC3E}">
        <p14:creationId xmlns:p14="http://schemas.microsoft.com/office/powerpoint/2010/main" val="2410497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90649" y="296883"/>
            <a:ext cx="11150930" cy="6377049"/>
          </a:xfrm>
        </p:spPr>
        <p:txBody>
          <a:bodyPr>
            <a:normAutofit/>
          </a:bodyPr>
          <a:lstStyle/>
          <a:p>
            <a:pPr marL="0" indent="0">
              <a:buNone/>
            </a:pPr>
            <a:r>
              <a:rPr lang="ru-RU" b="1" i="1" dirty="0">
                <a:latin typeface="Times New Roman" panose="02020603050405020304" pitchFamily="18" charset="0"/>
                <a:cs typeface="Times New Roman" panose="02020603050405020304" pitchFamily="18" charset="0"/>
              </a:rPr>
              <a:t>3) Заключение прокурора</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После исследования всех доказательств председательствующий предоставляет слово для заключения по делу прокурору. Выясняет у других лиц, участвующих в деле, их представителей, не желают ли они выступить с дополнительными объяснениями. При отсутствии таких заявлений председательствующий объявляет рассмотрение дела по существу законченным, и суд переходит к судебным прениям.</a:t>
            </a:r>
          </a:p>
          <a:p>
            <a:pPr marL="0" indent="0">
              <a:buNone/>
            </a:pPr>
            <a:r>
              <a:rPr lang="ru-RU" b="1" i="1" dirty="0">
                <a:latin typeface="Times New Roman" panose="02020603050405020304" pitchFamily="18" charset="0"/>
                <a:cs typeface="Times New Roman" panose="02020603050405020304" pitchFamily="18" charset="0"/>
              </a:rPr>
              <a:t>4) Судебные прения</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Судебные прения состоят из речей лиц, участвующих в деле, их представителей. В судебных прениях первым выступает истец, его представитель, затем - ответчик, его представитель.</a:t>
            </a:r>
          </a:p>
          <a:p>
            <a:r>
              <a:rPr lang="ru-RU" dirty="0">
                <a:latin typeface="Times New Roman" panose="02020603050405020304" pitchFamily="18" charset="0"/>
                <a:cs typeface="Times New Roman" panose="02020603050405020304" pitchFamily="18" charset="0"/>
              </a:rPr>
              <a:t>После произнесения речей всеми лицами, участвующими в деле, их представителями они могут выступить с репликами в связи со сказанным. Право последней реплики всегда принадлежит ответчику, его представителю.</a:t>
            </a:r>
          </a:p>
          <a:p>
            <a:pPr marL="0" indent="0">
              <a:buNone/>
            </a:pPr>
            <a:r>
              <a:rPr lang="ru-RU" b="1" i="1" dirty="0">
                <a:latin typeface="Times New Roman" panose="02020603050405020304" pitchFamily="18" charset="0"/>
                <a:cs typeface="Times New Roman" panose="02020603050405020304" pitchFamily="18" charset="0"/>
              </a:rPr>
              <a:t>5) Постановление и оглашение решения</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После судебных прений суд удаляется в совещательную комнату для принятия решения, о чем председательствующий объявляет присутствующим в зале судебного заседания.</a:t>
            </a:r>
          </a:p>
          <a:p>
            <a:r>
              <a:rPr lang="ru-RU" dirty="0">
                <a:latin typeface="Times New Roman" panose="02020603050405020304" pitchFamily="18" charset="0"/>
                <a:cs typeface="Times New Roman" panose="02020603050405020304" pitchFamily="18" charset="0"/>
              </a:rPr>
              <a:t>После принятия и подписания решения суд возвращается в зал заседания, где председательствующий объявляет решение суда. Затем председательствующий устно разъясняет содержание решения суда, порядок и срок его обжалования.</a:t>
            </a:r>
          </a:p>
        </p:txBody>
      </p:sp>
    </p:spTree>
    <p:extLst>
      <p:ext uri="{BB962C8B-B14F-4D97-AF65-F5344CB8AC3E}">
        <p14:creationId xmlns:p14="http://schemas.microsoft.com/office/powerpoint/2010/main" val="36277927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221" y="270163"/>
            <a:ext cx="9601200" cy="1485900"/>
          </a:xfrm>
        </p:spPr>
        <p:txBody>
          <a:bodyPr>
            <a:normAutofit/>
          </a:bodyPr>
          <a:lstStyle/>
          <a:p>
            <a:pPr algn="ctr"/>
            <a:r>
              <a:rPr lang="ru-RU" sz="2700" dirty="0"/>
              <a:t>Сроки, установленные законодательством для рассмотрения и </a:t>
            </a:r>
            <a:r>
              <a:rPr lang="ru-RU" sz="2700" dirty="0" smtClean="0"/>
              <a:t>разрешения  индивидуальных </a:t>
            </a:r>
            <a:r>
              <a:rPr lang="ru-RU" sz="2700" dirty="0"/>
              <a:t>трудовых споров в КТС</a:t>
            </a:r>
            <a:r>
              <a:rPr lang="ru-RU" dirty="0"/>
              <a:t/>
            </a:r>
            <a:br>
              <a:rPr lang="ru-RU" dirty="0"/>
            </a:br>
            <a:endParaRPr lang="ru-RU" b="1"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3585926008"/>
              </p:ext>
            </p:extLst>
          </p:nvPr>
        </p:nvGraphicFramePr>
        <p:xfrm>
          <a:off x="698268" y="1113224"/>
          <a:ext cx="11378937" cy="5363483"/>
        </p:xfrm>
        <a:graphic>
          <a:graphicData uri="http://schemas.openxmlformats.org/drawingml/2006/table">
            <a:tbl>
              <a:tblPr firstRow="1" firstCol="1" bandRow="1">
                <a:tableStyleId>{5C22544A-7EE6-4342-B048-85BDC9FD1C3A}</a:tableStyleId>
              </a:tblPr>
              <a:tblGrid>
                <a:gridCol w="895187">
                  <a:extLst>
                    <a:ext uri="{9D8B030D-6E8A-4147-A177-3AD203B41FA5}">
                      <a16:colId xmlns:a16="http://schemas.microsoft.com/office/drawing/2014/main" val="4141748031"/>
                    </a:ext>
                  </a:extLst>
                </a:gridCol>
                <a:gridCol w="4028338">
                  <a:extLst>
                    <a:ext uri="{9D8B030D-6E8A-4147-A177-3AD203B41FA5}">
                      <a16:colId xmlns:a16="http://schemas.microsoft.com/office/drawing/2014/main" val="3805299089"/>
                    </a:ext>
                  </a:extLst>
                </a:gridCol>
                <a:gridCol w="3858253">
                  <a:extLst>
                    <a:ext uri="{9D8B030D-6E8A-4147-A177-3AD203B41FA5}">
                      <a16:colId xmlns:a16="http://schemas.microsoft.com/office/drawing/2014/main" val="2556977743"/>
                    </a:ext>
                  </a:extLst>
                </a:gridCol>
                <a:gridCol w="2597159">
                  <a:extLst>
                    <a:ext uri="{9D8B030D-6E8A-4147-A177-3AD203B41FA5}">
                      <a16:colId xmlns:a16="http://schemas.microsoft.com/office/drawing/2014/main" val="1837448291"/>
                    </a:ext>
                  </a:extLst>
                </a:gridCol>
              </a:tblGrid>
              <a:tr h="479003">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п/п</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Цель</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установления срока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nchor="ctr"/>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Срок</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nchor="ctr"/>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Правовая норма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nchor="ctr"/>
                </a:tc>
                <a:extLst>
                  <a:ext uri="{0D108BD9-81ED-4DB2-BD59-A6C34878D82A}">
                    <a16:rowId xmlns:a16="http://schemas.microsoft.com/office/drawing/2014/main" val="197722436"/>
                  </a:ext>
                </a:extLst>
              </a:tr>
              <a:tr h="541862">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1</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Обращение работника в  КТС</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3 месяца со дня, когда работник узнал или должен был узнать о нарушении своего права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ч.1 ст.386 ТК РФ</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3798251122"/>
                  </a:ext>
                </a:extLst>
              </a:tr>
              <a:tr h="453300">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2</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dirty="0">
                          <a:effectLst/>
                          <a:latin typeface="Times New Roman" panose="02020603050405020304" pitchFamily="18" charset="0"/>
                          <a:cs typeface="Times New Roman" panose="02020603050405020304" pitchFamily="18" charset="0"/>
                        </a:rPr>
                        <a:t> </a:t>
                      </a:r>
                      <a:r>
                        <a:rPr lang="ru-RU" sz="1100" dirty="0" smtClean="0">
                          <a:effectLst/>
                          <a:latin typeface="Times New Roman" panose="02020603050405020304" pitchFamily="18" charset="0"/>
                          <a:cs typeface="Times New Roman" panose="02020603050405020304" pitchFamily="18" charset="0"/>
                        </a:rPr>
                        <a:t>Рассмотрение </a:t>
                      </a:r>
                      <a:r>
                        <a:rPr lang="ru-RU" sz="1100" dirty="0">
                          <a:effectLst/>
                          <a:latin typeface="Times New Roman" panose="02020603050405020304" pitchFamily="18" charset="0"/>
                          <a:cs typeface="Times New Roman" panose="02020603050405020304" pitchFamily="18" charset="0"/>
                        </a:rPr>
                        <a:t>КТС заявления работника</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10 дней со дня подачи работником заявления в КТС</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ч. 2 ст.387 ТК РФ</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1518911648"/>
                  </a:ext>
                </a:extLst>
              </a:tr>
              <a:tr h="479003">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3</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Предъявление работнику и работодателю (их представителям) копий решения КТС</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3 дня со дня принятия КТС решения</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ч. 3 ст.388 ТК РФ</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1326224023"/>
                  </a:ext>
                </a:extLst>
              </a:tr>
              <a:tr h="692801">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4</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 </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Обжалование решения КТС</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10 дней со дня вручения стороне трудового спора копии решения КТС</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ч. 1 ст. 389 ТК РФ</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ч. 2 ст. 390 ТК РФ</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488369733"/>
                  </a:ext>
                </a:extLst>
              </a:tr>
              <a:tr h="692801">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5</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Исполнение решения КТС</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3 дня по истечении 10 дней, предусмотренных на обжалование</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ч. 1 ст. 389 ТК РФ</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2237929099"/>
                  </a:ext>
                </a:extLst>
              </a:tr>
              <a:tr h="817189">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6</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dirty="0">
                          <a:effectLst/>
                          <a:latin typeface="Times New Roman" panose="02020603050405020304" pitchFamily="18" charset="0"/>
                          <a:cs typeface="Times New Roman" panose="02020603050405020304" pitchFamily="18" charset="0"/>
                        </a:rPr>
                        <a:t>Обращение работника в КТС за удостоверением, являющимся  исполнительным документом, если решение КТС не выполнено в 3 дня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1 месяц со дня принятия КТС решения  </a:t>
                      </a:r>
                    </a:p>
                    <a:p>
                      <a:pPr>
                        <a:lnSpc>
                          <a:spcPct val="150000"/>
                        </a:lnSpc>
                        <a:spcAft>
                          <a:spcPts val="0"/>
                        </a:spcAft>
                      </a:pPr>
                      <a:r>
                        <a:rPr lang="ru-RU"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en-GB" sz="1100">
                          <a:effectLst/>
                          <a:latin typeface="Times New Roman" panose="02020603050405020304" pitchFamily="18" charset="0"/>
                          <a:cs typeface="Times New Roman" panose="02020603050405020304" pitchFamily="18" charset="0"/>
                        </a:rPr>
                        <a:t>ч. 2  ст. 389 ТК РФ</a:t>
                      </a:r>
                      <a:endParaRPr lang="ru-RU" sz="1100">
                        <a:effectLst/>
                        <a:latin typeface="Times New Roman" panose="02020603050405020304" pitchFamily="18" charset="0"/>
                        <a:cs typeface="Times New Roman" panose="02020603050405020304" pitchFamily="18" charset="0"/>
                      </a:endParaRP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404291321"/>
                  </a:ext>
                </a:extLst>
              </a:tr>
              <a:tr h="1048491">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7</a:t>
                      </a:r>
                    </a:p>
                    <a:p>
                      <a:pPr>
                        <a:lnSpc>
                          <a:spcPct val="150000"/>
                        </a:lnSpc>
                        <a:spcAft>
                          <a:spcPts val="0"/>
                        </a:spcAft>
                      </a:pPr>
                      <a:r>
                        <a:rPr lang="en-GB" sz="11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dirty="0">
                          <a:effectLst/>
                          <a:latin typeface="Times New Roman" panose="02020603050405020304" pitchFamily="18" charset="0"/>
                          <a:cs typeface="Times New Roman" panose="02020603050405020304" pitchFamily="18" charset="0"/>
                        </a:rPr>
                        <a:t>Предъявление удостоверения судебному приставу с целью приведения решения КТС в исполнение в принудительном порядке</a:t>
                      </a:r>
                    </a:p>
                    <a:p>
                      <a:pPr>
                        <a:lnSpc>
                          <a:spcPct val="150000"/>
                        </a:lnSpc>
                        <a:spcAft>
                          <a:spcPts val="0"/>
                        </a:spcAft>
                      </a:pPr>
                      <a:r>
                        <a:rPr lang="ru-RU" sz="11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a:effectLst/>
                          <a:latin typeface="Times New Roman" panose="02020603050405020304" pitchFamily="18" charset="0"/>
                          <a:cs typeface="Times New Roman" panose="02020603050405020304" pitchFamily="18" charset="0"/>
                        </a:rPr>
                        <a:t>3 месяца со дня получения работником удостоверения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tc>
                  <a:txBody>
                    <a:bodyPr/>
                    <a:lstStyle/>
                    <a:p>
                      <a:pPr>
                        <a:lnSpc>
                          <a:spcPct val="150000"/>
                        </a:lnSpc>
                        <a:spcAft>
                          <a:spcPts val="0"/>
                        </a:spcAft>
                      </a:pPr>
                      <a:r>
                        <a:rPr lang="ru-RU" sz="1100" dirty="0">
                          <a:effectLst/>
                          <a:latin typeface="Times New Roman" panose="02020603050405020304" pitchFamily="18" charset="0"/>
                          <a:cs typeface="Times New Roman" panose="02020603050405020304" pitchFamily="18" charset="0"/>
                        </a:rPr>
                        <a:t>ч. 3 ст. 389 ТК РФ</a:t>
                      </a:r>
                    </a:p>
                    <a:p>
                      <a:pPr>
                        <a:lnSpc>
                          <a:spcPct val="150000"/>
                        </a:lnSpc>
                        <a:spcAft>
                          <a:spcPts val="0"/>
                        </a:spcAft>
                      </a:pPr>
                      <a:r>
                        <a:rPr lang="en-GB" sz="11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0698" marR="30698" marT="0" marB="0"/>
                </a:tc>
                <a:extLst>
                  <a:ext uri="{0D108BD9-81ED-4DB2-BD59-A6C34878D82A}">
                    <a16:rowId xmlns:a16="http://schemas.microsoft.com/office/drawing/2014/main" val="3190083670"/>
                  </a:ext>
                </a:extLst>
              </a:tr>
            </a:tbl>
          </a:graphicData>
        </a:graphic>
      </p:graphicFrame>
    </p:spTree>
    <p:extLst>
      <p:ext uri="{BB962C8B-B14F-4D97-AF65-F5344CB8AC3E}">
        <p14:creationId xmlns:p14="http://schemas.microsoft.com/office/powerpoint/2010/main" val="4173922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ситуация</a:t>
            </a:r>
            <a:endParaRPr lang="ru-RU" dirty="0"/>
          </a:p>
        </p:txBody>
      </p:sp>
      <p:sp>
        <p:nvSpPr>
          <p:cNvPr id="3" name="Объект 2"/>
          <p:cNvSpPr>
            <a:spLocks noGrp="1"/>
          </p:cNvSpPr>
          <p:nvPr>
            <p:ph idx="1"/>
          </p:nvPr>
        </p:nvSpPr>
        <p:spPr>
          <a:xfrm>
            <a:off x="1181595" y="1989116"/>
            <a:ext cx="10622478" cy="3924795"/>
          </a:xfrm>
        </p:spPr>
        <p:txBody>
          <a:bodyPr/>
          <a:lstStyle/>
          <a:p>
            <a:r>
              <a:rPr lang="ru-RU" dirty="0">
                <a:latin typeface="Times New Roman" panose="02020603050405020304" pitchFamily="18" charset="0"/>
                <a:cs typeface="Times New Roman" panose="02020603050405020304" pitchFamily="18" charset="0"/>
              </a:rPr>
              <a:t>10 июля 2023 г. приказом по предприятию сварщику </a:t>
            </a:r>
            <a:r>
              <a:rPr lang="ru-RU" dirty="0" err="1">
                <a:latin typeface="Times New Roman" panose="02020603050405020304" pitchFamily="18" charset="0"/>
                <a:cs typeface="Times New Roman" panose="02020603050405020304" pitchFamily="18" charset="0"/>
              </a:rPr>
              <a:t>Грибкову</a:t>
            </a:r>
            <a:r>
              <a:rPr lang="ru-RU" dirty="0">
                <a:latin typeface="Times New Roman" panose="02020603050405020304" pitchFamily="18" charset="0"/>
                <a:cs typeface="Times New Roman" panose="02020603050405020304" pitchFamily="18" charset="0"/>
              </a:rPr>
              <a:t> объявили выговор за появление на работе в нетрезвом состоянии. </a:t>
            </a:r>
            <a:r>
              <a:rPr lang="ru-RU" dirty="0" err="1">
                <a:latin typeface="Times New Roman" panose="02020603050405020304" pitchFamily="18" charset="0"/>
                <a:cs typeface="Times New Roman" panose="02020603050405020304" pitchFamily="18" charset="0"/>
              </a:rPr>
              <a:t>Грибкову</a:t>
            </a:r>
            <a:r>
              <a:rPr lang="ru-RU" dirty="0">
                <a:latin typeface="Times New Roman" panose="02020603050405020304" pitchFamily="18" charset="0"/>
                <a:cs typeface="Times New Roman" panose="02020603050405020304" pitchFamily="18" charset="0"/>
              </a:rPr>
              <a:t> приказ был объявлен, но от росписи в приказе он отказался, о чем был составлен акт. В сентябре 2023 года Грибков не выполнил распоряжение мастера (о выполнении срочного задания), за что приказом от 5 сентября 2023 г. </a:t>
            </a:r>
            <a:r>
              <a:rPr lang="ru-RU" dirty="0" err="1">
                <a:latin typeface="Times New Roman" panose="02020603050405020304" pitchFamily="18" charset="0"/>
                <a:cs typeface="Times New Roman" panose="02020603050405020304" pitchFamily="18" charset="0"/>
              </a:rPr>
              <a:t>Грибкову</a:t>
            </a:r>
            <a:r>
              <a:rPr lang="ru-RU" dirty="0">
                <a:latin typeface="Times New Roman" panose="02020603050405020304" pitchFamily="18" charset="0"/>
                <a:cs typeface="Times New Roman" panose="02020603050405020304" pitchFamily="18" charset="0"/>
              </a:rPr>
              <a:t> был объявлен выговор. Грибков с приказом ознакомлен под расписку. 20 декабря 2023 г. Грибков самовольно ушел с работы за час до окончания смены. Начальник цеха обратился об увольнении </a:t>
            </a:r>
            <a:r>
              <a:rPr lang="ru-RU" dirty="0" err="1">
                <a:latin typeface="Times New Roman" panose="02020603050405020304" pitchFamily="18" charset="0"/>
                <a:cs typeface="Times New Roman" panose="02020603050405020304" pitchFamily="18" charset="0"/>
              </a:rPr>
              <a:t>Грибкова</a:t>
            </a:r>
            <a:r>
              <a:rPr lang="ru-RU" dirty="0">
                <a:latin typeface="Times New Roman" panose="02020603050405020304" pitchFamily="18" charset="0"/>
                <a:cs typeface="Times New Roman" panose="02020603050405020304" pitchFamily="18" charset="0"/>
              </a:rPr>
              <a:t> по п.5 ст.81 ТК за неоднократное нарушение трудовой дисциплины, приложив письменное объяснение </a:t>
            </a:r>
            <a:r>
              <a:rPr lang="ru-RU" dirty="0" err="1">
                <a:latin typeface="Times New Roman" panose="02020603050405020304" pitchFamily="18" charset="0"/>
                <a:cs typeface="Times New Roman" panose="02020603050405020304" pitchFamily="18" charset="0"/>
              </a:rPr>
              <a:t>Грибкова</a:t>
            </a:r>
            <a:r>
              <a:rPr lang="ru-RU" dirty="0">
                <a:latin typeface="Times New Roman" panose="02020603050405020304" pitchFamily="18" charset="0"/>
                <a:cs typeface="Times New Roman" panose="02020603050405020304" pitchFamily="18" charset="0"/>
              </a:rPr>
              <a:t> об уходе с работы по важному </a:t>
            </a:r>
            <a:r>
              <a:rPr lang="ru-RU" dirty="0" smtClean="0">
                <a:latin typeface="Times New Roman" panose="02020603050405020304" pitchFamily="18" charset="0"/>
                <a:cs typeface="Times New Roman" panose="02020603050405020304" pitchFamily="18" charset="0"/>
              </a:rPr>
              <a:t>делу.</a:t>
            </a:r>
          </a:p>
          <a:p>
            <a:pPr marL="0" indent="0">
              <a:buNone/>
            </a:pPr>
            <a:r>
              <a:rPr lang="ru-RU" u="sng" dirty="0" smtClean="0">
                <a:latin typeface="Times New Roman" panose="02020603050405020304" pitchFamily="18" charset="0"/>
                <a:cs typeface="Times New Roman" panose="02020603050405020304" pitchFamily="18" charset="0"/>
              </a:rPr>
              <a:t>Вопрос</a:t>
            </a:r>
            <a:r>
              <a:rPr lang="ru-RU" u="sng"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Можно ли уволить </a:t>
            </a:r>
            <a:r>
              <a:rPr lang="ru-RU" dirty="0" err="1">
                <a:latin typeface="Times New Roman" panose="02020603050405020304" pitchFamily="18" charset="0"/>
                <a:cs typeface="Times New Roman" panose="02020603050405020304" pitchFamily="18" charset="0"/>
              </a:rPr>
              <a:t>Грибкова</a:t>
            </a:r>
            <a:r>
              <a:rPr lang="ru-RU" dirty="0">
                <a:latin typeface="Times New Roman" panose="02020603050405020304" pitchFamily="18" charset="0"/>
                <a:cs typeface="Times New Roman" panose="02020603050405020304" pitchFamily="18" charset="0"/>
              </a:rPr>
              <a:t> по п.5 ст.81 ТК? Каков порядок применения дисциплинарных взысканий.</a:t>
            </a:r>
          </a:p>
          <a:p>
            <a:endParaRPr lang="ru-RU" dirty="0"/>
          </a:p>
        </p:txBody>
      </p:sp>
    </p:spTree>
    <p:extLst>
      <p:ext uri="{BB962C8B-B14F-4D97-AF65-F5344CB8AC3E}">
        <p14:creationId xmlns:p14="http://schemas.microsoft.com/office/powerpoint/2010/main" val="3106251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2 ситуация</a:t>
            </a:r>
            <a:endParaRPr lang="ru-RU" dirty="0"/>
          </a:p>
        </p:txBody>
      </p:sp>
      <p:sp>
        <p:nvSpPr>
          <p:cNvPr id="3" name="Объект 2"/>
          <p:cNvSpPr>
            <a:spLocks noGrp="1"/>
          </p:cNvSpPr>
          <p:nvPr>
            <p:ph idx="1"/>
          </p:nvPr>
        </p:nvSpPr>
        <p:spPr>
          <a:xfrm>
            <a:off x="1062841" y="1941614"/>
            <a:ext cx="10729356" cy="3984171"/>
          </a:xfrm>
        </p:spPr>
        <p:txBody>
          <a:bodyPr>
            <a:normAutofit/>
          </a:bodyPr>
          <a:lstStyle/>
          <a:p>
            <a:r>
              <a:rPr lang="ru-RU" dirty="0">
                <a:latin typeface="Times New Roman" panose="02020603050405020304" pitchFamily="18" charset="0"/>
                <a:cs typeface="Times New Roman" panose="02020603050405020304" pitchFamily="18" charset="0"/>
              </a:rPr>
              <a:t>Созонтов (возраст 16 лет) обратился в ООО «ОКА» для замещения вакансии помощника сварщика по объявлению, опубликованному в газете «Павловский металлист». Специалист отдела кадров потребовала от Созонтова предоставления трудовой книжки, паспорта, характеристики с предыдущего места работы, справки о состоянии здоровья, а также данных о наличии жилплощади и семейном положении. Установив, что Созонтов не имеет трудовой книжки и характеристики, а также что он отказался предоставить справку о состоянии здоровья, а также данные о наличии жилплощади и семейном положении, специалист отдела кадров отказала соискателю в приеме на работу. </a:t>
            </a:r>
          </a:p>
          <a:p>
            <a:pPr marL="0" indent="0">
              <a:buNone/>
            </a:pPr>
            <a:r>
              <a:rPr lang="ru-RU" u="sng" dirty="0">
                <a:latin typeface="Times New Roman" panose="02020603050405020304" pitchFamily="18" charset="0"/>
                <a:cs typeface="Times New Roman" panose="02020603050405020304" pitchFamily="18" charset="0"/>
              </a:rPr>
              <a:t>Вопрос:</a:t>
            </a:r>
            <a:r>
              <a:rPr lang="ru-RU" dirty="0">
                <a:latin typeface="Times New Roman" panose="02020603050405020304" pitchFamily="18" charset="0"/>
                <a:cs typeface="Times New Roman" panose="02020603050405020304" pitchFamily="18" charset="0"/>
              </a:rPr>
              <a:t> Какие документы предъявляются работником при поступлении на работу? Правомерны ли действия работодателя? Правомерен ли отказ Созонтова в предоставлении документов и информации.</a:t>
            </a:r>
            <a:r>
              <a:rPr lang="ru-RU" dirty="0"/>
              <a:t/>
            </a:r>
            <a:br>
              <a:rPr lang="ru-RU" dirty="0"/>
            </a:br>
            <a:endParaRPr lang="ru-RU" dirty="0"/>
          </a:p>
        </p:txBody>
      </p:sp>
    </p:spTree>
    <p:extLst>
      <p:ext uri="{BB962C8B-B14F-4D97-AF65-F5344CB8AC3E}">
        <p14:creationId xmlns:p14="http://schemas.microsoft.com/office/powerpoint/2010/main" val="9709727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3 ситуация</a:t>
            </a:r>
            <a:endParaRPr lang="ru-RU" dirty="0"/>
          </a:p>
        </p:txBody>
      </p:sp>
      <p:sp>
        <p:nvSpPr>
          <p:cNvPr id="3" name="Объект 2"/>
          <p:cNvSpPr>
            <a:spLocks noGrp="1"/>
          </p:cNvSpPr>
          <p:nvPr>
            <p:ph idx="1"/>
          </p:nvPr>
        </p:nvSpPr>
        <p:spPr>
          <a:xfrm>
            <a:off x="1122218" y="1810987"/>
            <a:ext cx="9601200" cy="3581400"/>
          </a:xfrm>
        </p:spPr>
        <p:txBody>
          <a:bodyPr/>
          <a:lstStyle/>
          <a:p>
            <a:r>
              <a:rPr lang="ru-RU" dirty="0">
                <a:latin typeface="Times New Roman" panose="02020603050405020304" pitchFamily="18" charset="0"/>
                <a:cs typeface="Times New Roman" panose="02020603050405020304" pitchFamily="18" charset="0"/>
              </a:rPr>
              <a:t> Сварщик Серов был призван в Вооруженные силы 5 июля 2022 г. На его место был принят Петров. В связи с демобилизацией по состоянию здоровья Серов 12 сентября 2022 г. возвратился на завод и потребовал предоставления ему прежней работы. Администрация отказала ему в этом, сославшись на то, что принятый на его место Петров справлялся с возложенными на него трудовыми обязанностями. Серов обратился к прокурору с просьбой о восстановлении его на прежнюю работу.</a:t>
            </a:r>
          </a:p>
          <a:p>
            <a:pPr marL="0" indent="0">
              <a:buNone/>
            </a:pPr>
            <a:r>
              <a:rPr lang="ru-RU" u="sng" dirty="0">
                <a:latin typeface="Times New Roman" panose="02020603050405020304" pitchFamily="18" charset="0"/>
                <a:cs typeface="Times New Roman" panose="02020603050405020304" pitchFamily="18" charset="0"/>
              </a:rPr>
              <a:t>Вопрос</a:t>
            </a:r>
            <a:r>
              <a:rPr lang="ru-RU" dirty="0">
                <a:latin typeface="Times New Roman" panose="02020603050405020304" pitchFamily="18" charset="0"/>
                <a:cs typeface="Times New Roman" panose="02020603050405020304" pitchFamily="18" charset="0"/>
              </a:rPr>
              <a:t>: Как решить данный спор?</a:t>
            </a:r>
          </a:p>
          <a:p>
            <a:endParaRPr lang="ru-RU" dirty="0"/>
          </a:p>
        </p:txBody>
      </p:sp>
    </p:spTree>
    <p:extLst>
      <p:ext uri="{BB962C8B-B14F-4D97-AF65-F5344CB8AC3E}">
        <p14:creationId xmlns:p14="http://schemas.microsoft.com/office/powerpoint/2010/main" val="1678765200"/>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Уголки</Template>
  <TotalTime>57</TotalTime>
  <Words>942</Words>
  <Application>Microsoft Office PowerPoint</Application>
  <PresentationFormat>Широкоэкранный</PresentationFormat>
  <Paragraphs>165</Paragraphs>
  <Slides>15</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Calibri</vt:lpstr>
      <vt:lpstr>Franklin Gothic Book</vt:lpstr>
      <vt:lpstr>Times New Roman</vt:lpstr>
      <vt:lpstr>Crop</vt:lpstr>
      <vt:lpstr>Презентация PowerPoint</vt:lpstr>
      <vt:lpstr>Презентация PowerPoint</vt:lpstr>
      <vt:lpstr>Презентация PowerPoint</vt:lpstr>
      <vt:lpstr>Презентация PowerPoint</vt:lpstr>
      <vt:lpstr>Презентация PowerPoint</vt:lpstr>
      <vt:lpstr>Сроки, установленные законодательством для рассмотрения и разрешения  индивидуальных трудовых споров в КТС </vt:lpstr>
      <vt:lpstr>1 ситуация</vt:lpstr>
      <vt:lpstr>2 ситуация</vt:lpstr>
      <vt:lpstr>3 ситуация</vt:lpstr>
      <vt:lpstr>4 ситуация</vt:lpstr>
      <vt:lpstr>Домашнее задание</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8</cp:revision>
  <dcterms:created xsi:type="dcterms:W3CDTF">2025-02-26T07:02:18Z</dcterms:created>
  <dcterms:modified xsi:type="dcterms:W3CDTF">2025-12-09T07:07:57Z</dcterms:modified>
</cp:coreProperties>
</file>