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60" r:id="rId2"/>
    <p:sldId id="256" r:id="rId3"/>
    <p:sldId id="261" r:id="rId4"/>
    <p:sldId id="262" r:id="rId5"/>
    <p:sldId id="264" r:id="rId6"/>
    <p:sldId id="263" r:id="rId7"/>
    <p:sldId id="265" r:id="rId8"/>
    <p:sldId id="295" r:id="rId9"/>
    <p:sldId id="267" r:id="rId10"/>
    <p:sldId id="268" r:id="rId11"/>
    <p:sldId id="296" r:id="rId12"/>
    <p:sldId id="297" r:id="rId13"/>
    <p:sldId id="298" r:id="rId14"/>
    <p:sldId id="266" r:id="rId15"/>
    <p:sldId id="270" r:id="rId16"/>
    <p:sldId id="271" r:id="rId17"/>
    <p:sldId id="299" r:id="rId18"/>
    <p:sldId id="300" r:id="rId19"/>
    <p:sldId id="269" r:id="rId20"/>
    <p:sldId id="273" r:id="rId21"/>
    <p:sldId id="274" r:id="rId22"/>
    <p:sldId id="277" r:id="rId23"/>
    <p:sldId id="275" r:id="rId24"/>
    <p:sldId id="276" r:id="rId25"/>
    <p:sldId id="278" r:id="rId26"/>
    <p:sldId id="293" r:id="rId27"/>
    <p:sldId id="302" r:id="rId28"/>
    <p:sldId id="301" r:id="rId29"/>
    <p:sldId id="279" r:id="rId30"/>
    <p:sldId id="280" r:id="rId31"/>
    <p:sldId id="281" r:id="rId32"/>
    <p:sldId id="283" r:id="rId33"/>
    <p:sldId id="282" r:id="rId34"/>
    <p:sldId id="284" r:id="rId35"/>
    <p:sldId id="303" r:id="rId36"/>
    <p:sldId id="258" r:id="rId37"/>
    <p:sldId id="257" r:id="rId38"/>
    <p:sldId id="286" r:id="rId39"/>
    <p:sldId id="287" r:id="rId40"/>
    <p:sldId id="285" r:id="rId41"/>
    <p:sldId id="304" r:id="rId42"/>
    <p:sldId id="288" r:id="rId43"/>
    <p:sldId id="305" r:id="rId44"/>
    <p:sldId id="292" r:id="rId45"/>
    <p:sldId id="289" r:id="rId46"/>
    <p:sldId id="294" r:id="rId47"/>
    <p:sldId id="290" r:id="rId48"/>
    <p:sldId id="291" r:id="rId4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664AE-F337-4FB6-B98E-AC5C7F1B592D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3FA38-12EA-4A28-B6AF-9ACBE2B17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678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D0020A0-F434-4D65-B93E-366BE28E6F1A}" type="slidenum">
              <a:rPr lang="ru-RU"/>
              <a:pPr/>
              <a:t>1</a:t>
            </a:fld>
            <a:endParaRPr lang="ru-RU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22438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61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6751A7-F2D9-4286-A91A-FC6809FE3DCD}" type="slidenum">
              <a:rPr lang="ru-RU"/>
              <a:pPr/>
              <a:t>24</a:t>
            </a:fld>
            <a:endParaRPr lang="ru-RU"/>
          </a:p>
        </p:txBody>
      </p:sp>
      <p:sp>
        <p:nvSpPr>
          <p:cNvPr id="798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28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3AC3A66-B1E3-44C6-9ECB-6CD5333C21CA}" type="slidenum">
              <a:rPr lang="ru-RU"/>
              <a:pPr/>
              <a:t>25</a:t>
            </a:fld>
            <a:endParaRPr lang="ru-RU"/>
          </a:p>
        </p:txBody>
      </p:sp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615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6D78815-D78C-4351-BAD0-03652F91EA97}" type="slidenum">
              <a:rPr lang="ru-RU"/>
              <a:pPr/>
              <a:t>29</a:t>
            </a:fld>
            <a:endParaRPr lang="ru-RU"/>
          </a:p>
        </p:txBody>
      </p:sp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635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03AF99B-70F8-4E47-9759-A7DA1F902F01}" type="slidenum">
              <a:rPr lang="ru-RU"/>
              <a:pPr/>
              <a:t>30</a:t>
            </a:fld>
            <a:endParaRPr lang="ru-RU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30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AF434DD-6FC6-4D82-BC37-55A81A661A6C}" type="slidenum">
              <a:rPr lang="ru-RU"/>
              <a:pPr/>
              <a:t>31</a:t>
            </a:fld>
            <a:endParaRPr lang="ru-RU"/>
          </a:p>
        </p:txBody>
      </p:sp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74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15C8AC-4DEA-47DA-8CEE-DF7CB56541DA}" type="slidenum">
              <a:rPr lang="ru-RU"/>
              <a:pPr/>
              <a:t>32</a:t>
            </a:fld>
            <a:endParaRPr lang="ru-RU"/>
          </a:p>
        </p:txBody>
      </p:sp>
      <p:sp>
        <p:nvSpPr>
          <p:cNvPr id="860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3118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6F51BF-8494-4DF1-9652-5D8144273411}" type="slidenum">
              <a:rPr lang="ru-RU"/>
              <a:pPr/>
              <a:t>33</a:t>
            </a:fld>
            <a:endParaRPr lang="ru-RU"/>
          </a:p>
        </p:txBody>
      </p:sp>
      <p:sp>
        <p:nvSpPr>
          <p:cNvPr id="849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133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40D30F3-B63C-4D4F-9BB4-243A53A649DF}" type="slidenum">
              <a:rPr lang="ru-RU"/>
              <a:pPr/>
              <a:t>45</a:t>
            </a:fld>
            <a:endParaRPr lang="ru-RU"/>
          </a:p>
        </p:txBody>
      </p:sp>
      <p:sp>
        <p:nvSpPr>
          <p:cNvPr id="921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9467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17BA1B4-CEDA-4D30-A57C-7A20F4660D40}" type="slidenum">
              <a:rPr lang="ru-RU"/>
              <a:pPr/>
              <a:t>47</a:t>
            </a:fld>
            <a:endParaRPr lang="ru-RU"/>
          </a:p>
        </p:txBody>
      </p:sp>
      <p:sp>
        <p:nvSpPr>
          <p:cNvPr id="952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517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4951B5-B653-4D2D-AB0C-5A56964079B2}" type="slidenum">
              <a:rPr lang="ru-RU"/>
              <a:pPr/>
              <a:t>48</a:t>
            </a:fld>
            <a:endParaRPr lang="ru-RU"/>
          </a:p>
        </p:txBody>
      </p:sp>
      <p:sp>
        <p:nvSpPr>
          <p:cNvPr id="962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4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752752-36A5-4BD7-B98F-0CE7870AB513}" type="slidenum">
              <a:rPr lang="ru-RU"/>
              <a:pPr/>
              <a:t>5</a:t>
            </a:fld>
            <a:endParaRPr lang="ru-RU"/>
          </a:p>
        </p:txBody>
      </p:sp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847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38CB4-8F61-4893-8A7C-8EE5FF322CAD}" type="slidenum">
              <a:rPr lang="ru-RU"/>
              <a:pPr/>
              <a:t>9</a:t>
            </a:fld>
            <a:endParaRPr lang="ru-RU"/>
          </a:p>
        </p:txBody>
      </p:sp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547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803621-28EE-406E-946D-BFC9033958DD}" type="slidenum">
              <a:rPr lang="ru-RU"/>
              <a:pPr/>
              <a:t>10</a:t>
            </a:fld>
            <a:endParaRPr lang="ru-RU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073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8533594-1E3F-437E-86F6-F9731401D271}" type="slidenum">
              <a:rPr lang="ru-RU"/>
              <a:pPr/>
              <a:t>15</a:t>
            </a:fld>
            <a:endParaRPr lang="ru-RU"/>
          </a:p>
        </p:txBody>
      </p:sp>
      <p:sp>
        <p:nvSpPr>
          <p:cNvPr id="706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938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5E4AD84-7F33-41F6-A6AA-DB364803DD83}" type="slidenum">
              <a:rPr lang="ru-RU"/>
              <a:pPr/>
              <a:t>16</a:t>
            </a:fld>
            <a:endParaRPr lang="ru-RU"/>
          </a:p>
        </p:txBody>
      </p:sp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48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B1999BF-2DA5-46E2-A9C0-A7A3BAE14E42}" type="slidenum">
              <a:rPr lang="ru-RU"/>
              <a:pPr/>
              <a:t>20</a:t>
            </a:fld>
            <a:endParaRPr lang="ru-RU"/>
          </a:p>
        </p:txBody>
      </p:sp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469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BA0ABC-C7B9-487D-99CF-3F7D5E5C7C2C}" type="slidenum">
              <a:rPr lang="ru-RU"/>
              <a:pPr/>
              <a:t>21</a:t>
            </a:fld>
            <a:endParaRPr lang="ru-RU"/>
          </a:p>
        </p:txBody>
      </p:sp>
      <p:sp>
        <p:nvSpPr>
          <p:cNvPr id="778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196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5CB183A-5FD2-482E-AE82-0CFED8781288}" type="slidenum">
              <a:rPr lang="ru-RU"/>
              <a:pPr/>
              <a:t>23</a:t>
            </a:fld>
            <a:endParaRPr lang="ru-RU"/>
          </a:p>
        </p:txBody>
      </p:sp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20650" y="882650"/>
            <a:ext cx="7732713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49003" y="5513958"/>
            <a:ext cx="5995172" cy="51261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74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71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32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0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91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15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82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51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757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596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835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8C309-E2FF-40F3-9A56-97A4B3F9B072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0907-249D-4C14-BDAF-C3FAAEF54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69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f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29312" y="313954"/>
            <a:ext cx="5114925" cy="621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1888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359" b="1" dirty="0">
                <a:latin typeface="Times New Roman" panose="02020603050405020304" pitchFamily="18" charset="0"/>
              </a:rPr>
              <a:t>СЕРГЕЙ ЕСЕНИН</a:t>
            </a:r>
          </a:p>
          <a:p>
            <a:pPr algn="ctr"/>
            <a:r>
              <a:rPr lang="ru-RU" sz="2359" dirty="0">
                <a:solidFill>
                  <a:srgbClr val="1A1A1A"/>
                </a:solidFill>
                <a:latin typeface="Times New Roman" panose="02020603050405020304" pitchFamily="18" charset="0"/>
              </a:rPr>
              <a:t>(3 окт.1895 — 28 дек.1925)</a:t>
            </a:r>
          </a:p>
          <a:p>
            <a:pPr algn="ctr"/>
            <a:endParaRPr lang="ru-RU" sz="2359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359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359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rgbClr val="1A1A1A"/>
                </a:solidFill>
                <a:latin typeface="Times New Roman" panose="02020603050405020304" pitchFamily="18" charset="0"/>
              </a:rPr>
              <a:t>Современники называли его "последним поэтом деревни", сам же он был противником подобных ярлыков и говорил о себе: "Я просто поэт".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8" y="313954"/>
            <a:ext cx="4700588" cy="600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798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6096000" y="628650"/>
            <a:ext cx="5162549" cy="590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sz="24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Вместе 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с Николаем Клюевым Есенин в тот период своей жизни выступает в салонах под гармошку, одетый в сафьянные сапожки, голубую шелковую рубашку, препоясанную золотым шнурком.</a:t>
            </a: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996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На </a:t>
            </a:r>
            <a:r>
              <a:rPr lang="ru-RU" sz="1996" b="1" dirty="0">
                <a:solidFill>
                  <a:srgbClr val="1A1A1A"/>
                </a:solidFill>
                <a:latin typeface="Times New Roman" panose="02020603050405020304" pitchFamily="18" charset="0"/>
              </a:rPr>
              <a:t>фото: </a:t>
            </a:r>
            <a:r>
              <a:rPr lang="ru-RU" sz="1996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поэты </a:t>
            </a:r>
            <a:r>
              <a:rPr lang="ru-RU" sz="1996" b="1" dirty="0">
                <a:solidFill>
                  <a:srgbClr val="1A1A1A"/>
                </a:solidFill>
                <a:latin typeface="Times New Roman" panose="02020603050405020304" pitchFamily="18" charset="0"/>
              </a:rPr>
              <a:t>Сергей Есенин (слева) и Николай Клюев (справа), 1916 </a:t>
            </a:r>
            <a:r>
              <a:rPr lang="ru-RU" sz="1996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год</a:t>
            </a:r>
            <a:endParaRPr lang="ru-RU" sz="1996" b="1" dirty="0">
              <a:solidFill>
                <a:srgbClr val="1A1A1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15" y="173539"/>
            <a:ext cx="4043945" cy="649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8576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3663" y="228600"/>
            <a:ext cx="5100637" cy="847725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«Гой, ты Русь, моя родная»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184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94593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115550" cy="68580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50" y="0"/>
            <a:ext cx="6047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82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25" y="365125"/>
            <a:ext cx="3959653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8200" y="1027906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1918 года Есенин знакомится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Анатолием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Мариенгофом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дружба двух поэтов.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Имажинист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Ройзман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писал о них:"...какая дружба была! Вот уж правильно: водой не разольешь!"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 (слева)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Анатолий Борисович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Мариен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гоф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(1897 - 1962).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лето. Фото - 1919 год. </a:t>
            </a:r>
          </a:p>
        </p:txBody>
      </p:sp>
    </p:spTree>
    <p:extLst>
      <p:ext uri="{BB962C8B-B14F-4D97-AF65-F5344CB8AC3E}">
        <p14:creationId xmlns:p14="http://schemas.microsoft.com/office/powerpoint/2010/main" val="22949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68175" cy="6858000"/>
          </a:xfrm>
          <a:prstGeom prst="rect">
            <a:avLst/>
          </a:prstGeom>
        </p:spPr>
      </p:pic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442913" y="347078"/>
            <a:ext cx="5326173" cy="618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В 1919 году совместно с поэтами А.Б. </a:t>
            </a:r>
            <a:r>
              <a:rPr lang="ru-RU" sz="2400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Мариенгофом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, В.Г. </a:t>
            </a:r>
            <a:r>
              <a:rPr lang="ru-RU" sz="2400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Шершеневичем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, А.Б. </a:t>
            </a:r>
            <a:r>
              <a:rPr lang="ru-RU" sz="2400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Кусиковым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, И.В. Грузиновым </a:t>
            </a:r>
          </a:p>
          <a:p>
            <a:pPr algn="ctr"/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он основывает литературное движении имажинистов, от английского слова «</a:t>
            </a:r>
            <a:r>
              <a:rPr lang="ru-RU" sz="2400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image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» − образ. </a:t>
            </a:r>
            <a:endParaRPr lang="ru-RU" sz="24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Поэзия 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имажинистов наполнена сложными, метафорическими образами.</a:t>
            </a:r>
          </a:p>
          <a:p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996" b="1" dirty="0">
                <a:latin typeface="Times New Roman" panose="02020603050405020304" pitchFamily="18" charset="0"/>
              </a:rPr>
              <a:t>На фото: Сергей Есенин (2 слева), Анатолий </a:t>
            </a:r>
            <a:r>
              <a:rPr lang="ru-RU" sz="1996" b="1" dirty="0" err="1">
                <a:latin typeface="Times New Roman" panose="02020603050405020304" pitchFamily="18" charset="0"/>
              </a:rPr>
              <a:t>Мариенгоф</a:t>
            </a:r>
            <a:r>
              <a:rPr lang="ru-RU" sz="1996" b="1" dirty="0">
                <a:latin typeface="Times New Roman" panose="02020603050405020304" pitchFamily="18" charset="0"/>
              </a:rPr>
              <a:t> (слева), поэты Александр </a:t>
            </a:r>
            <a:r>
              <a:rPr lang="ru-RU" sz="1996" b="1" dirty="0" err="1">
                <a:latin typeface="Times New Roman" panose="02020603050405020304" pitchFamily="18" charset="0"/>
              </a:rPr>
              <a:t>Кусиков</a:t>
            </a:r>
            <a:r>
              <a:rPr lang="ru-RU" sz="1996" b="1" dirty="0">
                <a:latin typeface="Times New Roman" panose="02020603050405020304" pitchFamily="18" charset="0"/>
              </a:rPr>
              <a:t> (2 справа) и Вадим </a:t>
            </a:r>
            <a:r>
              <a:rPr lang="ru-RU" sz="1996" b="1" dirty="0" err="1">
                <a:latin typeface="Times New Roman" panose="02020603050405020304" pitchFamily="18" charset="0"/>
              </a:rPr>
              <a:t>Шершеневич</a:t>
            </a:r>
            <a:r>
              <a:rPr lang="ru-RU" sz="1996" b="1" dirty="0">
                <a:latin typeface="Times New Roman" panose="02020603050405020304" pitchFamily="18" charset="0"/>
              </a:rPr>
              <a:t> (слева).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67" y="162738"/>
            <a:ext cx="4854750" cy="636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2635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1850436" y="5224869"/>
            <a:ext cx="8360077" cy="97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1919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год.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               С.А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Есенин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               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1922 год.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161" y="404683"/>
            <a:ext cx="3456363" cy="489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612" y="404683"/>
            <a:ext cx="3918651" cy="482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2723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72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1" y="804864"/>
            <a:ext cx="5000624" cy="50006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0038" y="804864"/>
            <a:ext cx="62722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«Маяковский был трубой, а Есенин флейтой» является метафорическим сравнением стилей поэтов, где Маяковский олицетворяет громкость и экспрессию (труба), а Есенин — лиричность и мелодичность (флейта), что отражено в их поэтическом творчестве и в знаменитом вопросе Маяковского Есенину: «А вы ноктюрн сыграть могли бы на флейте водосточных труб?». </a:t>
            </a:r>
          </a:p>
        </p:txBody>
      </p:sp>
    </p:spTree>
    <p:extLst>
      <p:ext uri="{BB962C8B-B14F-4D97-AF65-F5344CB8AC3E}">
        <p14:creationId xmlns:p14="http://schemas.microsoft.com/office/powerpoint/2010/main" val="4286331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723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" y="1357313"/>
            <a:ext cx="5805488" cy="40208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00776" y="1357313"/>
            <a:ext cx="5386388" cy="4617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Маяковский называл Есенина «смешным и милым», а тот признавал, что Маяковский — крупная фигура, которая надолго останется в литературе. 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смерти Есенина Маяковский написал трогательное стихотворение, что указывает на теплоту в их отношениях, несмотря на творческие споры. 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86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8013"/>
          </a:xfrm>
          <a:prstGeom prst="rect">
            <a:avLst/>
          </a:prstGeom>
        </p:spPr>
      </p:pic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9" y="496093"/>
            <a:ext cx="4124326" cy="523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00649" y="1128713"/>
            <a:ext cx="598646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Анна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Изряднова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Сергее Есенине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декабря у меня родился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сын. Есенину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пришлось много канителиться со мной (мы жили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вдвоём).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было отправить меня в больницу, заботиться 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квартире. Когда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вернулась домой, у него был образцовый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порядок: везде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вымыто, печи истоплены, и даже обед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куплено пирожное,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ждал.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смотрел с любопытством, все твердил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я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отец». Потом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 привык, полюбил его, качал,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убаюкивал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пел над ним песни».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95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59281" cy="70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0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8025"/>
          </a:xfrm>
          <a:prstGeom prst="rect">
            <a:avLst/>
          </a:prstGeom>
        </p:spPr>
      </p:pic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5972175" y="671030"/>
            <a:ext cx="5657850" cy="5860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8687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Есенина с сыном Сергея Есенина - Юрой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Есениным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724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Есенин походил внешне на своего отца, добрый и светлый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мальчик, романтическая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душа, от матери унаследовал мягкость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мечтал о полетах. 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 Московский авиатехникум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66" y="671030"/>
            <a:ext cx="4677611" cy="571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5931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285750" y="273629"/>
            <a:ext cx="6038353" cy="642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8687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1937 года Юрий Есенин был арестован на Дальнем Востоке, (где проходил воинскую службу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Арестован был по ложному доносу.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1937 году Юрий Есенин был расстрелян по подозрению в подготовке покушения на Сталина. 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1956 году Юрий Сергеевич Есенин посмертно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реабилитирован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724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724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 Юрий Сергеевич Есенин</a:t>
            </a:r>
          </a:p>
          <a:p>
            <a:pPr algn="ctr"/>
            <a:endParaRPr lang="ru-RU" sz="17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088" y="273629"/>
            <a:ext cx="4645928" cy="632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1622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29388" y="5929313"/>
            <a:ext cx="495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1924 г.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4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86588"/>
          </a:xfrm>
          <a:prstGeom prst="rect">
            <a:avLst/>
          </a:prstGeom>
        </p:spPr>
      </p:pic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328614" y="553945"/>
            <a:ext cx="5843586" cy="587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sz="1814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Весной 1917 г. в редакции газеты «Дело народа» Есенин познакомился с молоденькой секретаршей Зинаидой </a:t>
            </a:r>
            <a:r>
              <a:rPr lang="ru-RU" sz="2400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Райх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 из семьи обрусевших немцев</a:t>
            </a:r>
            <a:r>
              <a:rPr lang="ru-RU" sz="2400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</a:rPr>
              <a:t>В июле они обвенчались. </a:t>
            </a:r>
          </a:p>
          <a:p>
            <a:pPr algn="ctr"/>
            <a:endParaRPr lang="ru-RU" sz="24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Считается главной любовью поэта </a:t>
            </a:r>
            <a:endParaRPr lang="ru-RU" sz="2400" i="1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814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На фото: Зинаида </a:t>
            </a:r>
            <a:r>
              <a:rPr lang="ru-RU" sz="1814" b="1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Райх</a:t>
            </a:r>
            <a:r>
              <a:rPr lang="ru-RU" sz="1814" b="1" dirty="0">
                <a:solidFill>
                  <a:srgbClr val="1A1A1A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628" y="651155"/>
            <a:ext cx="4235484" cy="568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1787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1980049" y="5366004"/>
            <a:ext cx="8229024" cy="135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Зинаида </a:t>
            </a:r>
            <a:r>
              <a:rPr lang="ru-RU" sz="2400" b="1" dirty="0" err="1" smtClean="0">
                <a:solidFill>
                  <a:srgbClr val="1A1A1A"/>
                </a:solidFill>
                <a:latin typeface="Times New Roman" panose="02020603050405020304" pitchFamily="18" charset="0"/>
              </a:rPr>
              <a:t>Райх</a:t>
            </a:r>
            <a:r>
              <a:rPr lang="ru-RU" sz="2400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 с сыном Константином и дочерью Татьяной. </a:t>
            </a:r>
            <a:endParaRPr lang="ru-RU" sz="2400" b="1" dirty="0">
              <a:solidFill>
                <a:srgbClr val="1A1A1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52" y="298111"/>
            <a:ext cx="6787448" cy="5345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7438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4" y="344100"/>
            <a:ext cx="7872412" cy="539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916145" y="5556978"/>
            <a:ext cx="4397558" cy="1070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 Давыдовна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Вольпин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сын от Есенина - Александр Сергеевич Есенин-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Вольпин</a:t>
            </a:r>
            <a:r>
              <a:rPr lang="ru-RU" sz="1814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252762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76237"/>
            <a:ext cx="3990975" cy="61055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48274" y="1057275"/>
            <a:ext cx="588168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Вольпин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 Есенина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ученый-математик, известный правозащитник. Периодически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публиковал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 (под фамилией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Вольпин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создателей (вместе с Сахаровым) Комитета прав человека, бывший советский политзаключённый.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мае 1972 года эмигрировал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США.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 2016 году.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543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30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0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5650"/>
            <a:ext cx="12192000" cy="8128000"/>
          </a:xfrm>
          <a:prstGeom prst="rect">
            <a:avLst/>
          </a:prstGeom>
        </p:spPr>
      </p:pic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514350" y="489652"/>
            <a:ext cx="5254736" cy="587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ru-RU" sz="24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Осенью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1921 г. Есенин познакомился с известной американской танцовщицей Айседорой Дункан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В мае 1922 года она стала его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второй женой</a:t>
            </a:r>
            <a:r>
              <a:rPr lang="ru-RU" sz="1996" b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</a:p>
          <a:p>
            <a:pPr algn="ctr"/>
            <a:endParaRPr lang="ru-RU" sz="1996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996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ru-RU" sz="1996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Дункан была старше Есенина почти на 17 лет, но для них это не стало помехой, в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ЗАГСе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они даже взяли двойную фамилию Есенин-Дункан.</a:t>
            </a:r>
          </a:p>
          <a:p>
            <a:pPr algn="ctr"/>
            <a:endParaRPr lang="ru-RU" sz="2903" dirty="0">
              <a:solidFill>
                <a:srgbClr val="1A1A1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899" y="324034"/>
            <a:ext cx="4533596" cy="6209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4848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0706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233120"/>
            <a:ext cx="3892550" cy="574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" y="5961855"/>
            <a:ext cx="54816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Отец Есенина – Александр Никитич и 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мать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Татьяна Фёдоровна </a:t>
            </a: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853" y="214138"/>
            <a:ext cx="4206071" cy="5715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96000" y="5980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Титов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Федор Андреевич (дедушка по матери)</a:t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87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15163"/>
          </a:xfrm>
          <a:prstGeom prst="rect">
            <a:avLst/>
          </a:prstGeom>
        </p:spPr>
      </p:pic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757238" y="5412047"/>
            <a:ext cx="9451835" cy="12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400" b="1" dirty="0">
                <a:latin typeface="Times New Roman" panose="02020603050405020304" pitchFamily="18" charset="0"/>
              </a:rPr>
              <a:t>С.А. Есенин с Айседорой Дункан                   </a:t>
            </a:r>
            <a:r>
              <a:rPr lang="ru-RU" sz="2400" b="1" dirty="0" smtClean="0">
                <a:latin typeface="Times New Roman" panose="02020603050405020304" pitchFamily="18" charset="0"/>
              </a:rPr>
              <a:t>           1923 </a:t>
            </a:r>
            <a:r>
              <a:rPr lang="ru-RU" sz="2400" b="1" dirty="0">
                <a:latin typeface="Times New Roman" panose="02020603050405020304" pitchFamily="18" charset="0"/>
              </a:rPr>
              <a:t>год.</a:t>
            </a:r>
          </a:p>
          <a:p>
            <a:r>
              <a:rPr lang="ru-RU" sz="2400" b="1" dirty="0">
                <a:latin typeface="Times New Roman" panose="02020603050405020304" pitchFamily="18" charset="0"/>
              </a:rPr>
              <a:t>и ее приемной дочерью Ирмой. </a:t>
            </a:r>
          </a:p>
          <a:p>
            <a:r>
              <a:rPr lang="ru-RU" sz="2400" b="1" dirty="0">
                <a:latin typeface="Times New Roman" panose="02020603050405020304" pitchFamily="18" charset="0"/>
              </a:rPr>
              <a:t>1922 год</a:t>
            </a:r>
            <a:r>
              <a:rPr lang="ru-RU" sz="1996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29" y="512652"/>
            <a:ext cx="4023782" cy="489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710" y="512652"/>
            <a:ext cx="4213601" cy="5069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814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90"/>
            <a:ext cx="12192000" cy="7029450"/>
          </a:xfrm>
          <a:prstGeom prst="rect">
            <a:avLst/>
          </a:prstGeom>
        </p:spPr>
      </p:pic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101" y="2344111"/>
            <a:ext cx="4098670" cy="424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344" y="429165"/>
            <a:ext cx="3970496" cy="642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0" y="4629632"/>
            <a:ext cx="4082828" cy="196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814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Александрович Есенин и Айседора Дункан. </a:t>
            </a: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069434" y="639530"/>
            <a:ext cx="5619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Американская танцовщица </a:t>
            </a:r>
            <a:endParaRPr lang="ru-RU" sz="2400" b="1" dirty="0" smtClean="0">
              <a:solidFill>
                <a:srgbClr val="001D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называла </a:t>
            </a:r>
            <a:r>
              <a:rPr lang="ru-RU" sz="2400" b="1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поэта «</a:t>
            </a:r>
            <a:r>
              <a:rPr lang="ru-RU" sz="2400" b="1" dirty="0" err="1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Ангель</a:t>
            </a:r>
            <a:r>
              <a:rPr lang="ru-RU" sz="2400" b="1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ru-RU" sz="2400" b="1" dirty="0" err="1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Тчорт</a:t>
            </a:r>
            <a:r>
              <a:rPr lang="ru-RU" sz="2400" b="1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он ее — «скверной девочкой».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3103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7225" cy="7043738"/>
          </a:xfrm>
          <a:prstGeom prst="rect">
            <a:avLst/>
          </a:prstGeom>
        </p:spPr>
      </p:pic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6258737" y="313953"/>
            <a:ext cx="5099826" cy="605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400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Есенин и Дункан совершили несколько совместных поездок по Европе (Германия, Бельгия, Франция, Италия) и Америке (май 1922 - август 1923).</a:t>
            </a:r>
          </a:p>
          <a:p>
            <a:pPr algn="ctr"/>
            <a:endParaRPr lang="ru-RU" sz="24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333" y="267869"/>
            <a:ext cx="4043945" cy="610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86278" y="6313052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</a:rPr>
              <a:t>На фото: </a:t>
            </a:r>
            <a:r>
              <a:rPr lang="ru-RU" sz="20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Сергей Есенин в Италии. </a:t>
            </a:r>
          </a:p>
          <a:p>
            <a:pPr algn="ctr"/>
            <a:r>
              <a:rPr lang="ru-RU" sz="20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1922 год.</a:t>
            </a:r>
          </a:p>
        </p:txBody>
      </p:sp>
    </p:spTree>
    <p:extLst>
      <p:ext uri="{BB962C8B-B14F-4D97-AF65-F5344CB8AC3E}">
        <p14:creationId xmlns:p14="http://schemas.microsoft.com/office/powerpoint/2010/main" val="2336438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43700"/>
          </a:xfrm>
          <a:prstGeom prst="rect">
            <a:avLst/>
          </a:prstGeom>
        </p:spPr>
      </p:pic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1686258" y="5389047"/>
            <a:ext cx="4082828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814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Александрович Есенин и Айседора Дункан. 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4363" y="1200150"/>
            <a:ext cx="49006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Айседоры четко виден в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Черном человеке":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какую-то женщину сорока с лишним лет... ".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"Письмо к женщине" из ответа выше косвенно посвящено Зинаиде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же, пой. На проклятой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гитаре»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Сыпь,гармоника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Скука…скука»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77424"/>
            <a:ext cx="4995405" cy="38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680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62538" y="1170325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Я чувствовала к нему большую нежность»</a:t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Августе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Миклашевской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 посвятил 7 стихотворений из знаменитого цикла «Любовь хулигана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«Заметался пожар голубой…»,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такая же простая как все…»,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Пускай ты выпита другим…»,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Дорогая, сядем рядом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…»,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грустно на тебя смотреть…»,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прохладой меня не мучай…»,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 чёрные брови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насопил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57" y="538162"/>
            <a:ext cx="38100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724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8646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462" y="0"/>
            <a:ext cx="6205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619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69207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4792532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57799" y="1229023"/>
            <a:ext cx="66722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i="0" dirty="0" smtClean="0">
                <a:solidFill>
                  <a:srgbClr val="001D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Цикл стихотворений Сергея Есенина</a:t>
            </a:r>
          </a:p>
          <a:p>
            <a:r>
              <a:rPr lang="ru-RU" sz="3600" b="0" i="0" dirty="0" smtClean="0">
                <a:solidFill>
                  <a:srgbClr val="001D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"Персидские мотивы" включает 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3600" b="0" i="0" dirty="0" smtClean="0">
                <a:solidFill>
                  <a:srgbClr val="001D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стихотворений, написанных в 1924-1925 годах после поездок поэта на Кавказ.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43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69207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187" y="359911"/>
            <a:ext cx="6667500" cy="46386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28838" y="5291822"/>
            <a:ext cx="79152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"Шаганэ" — это имя армянской девушки Шаганэ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Тальян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Шаандухт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Нерсесовны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Тальян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03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70" y="591230"/>
            <a:ext cx="5729287" cy="36831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45493" y="4596675"/>
            <a:ext cx="81010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Бениславская</a:t>
            </a:r>
            <a:r>
              <a:rPr lang="ru-RU" sz="2400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близким другом Сергея Есенина, который без памяти влюбился в него и активно занималась его литературными делами, что стало для нее "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безмерным счастьем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и "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безмерным несчастьем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одновременно</a:t>
            </a:r>
            <a:r>
              <a:rPr lang="ru-RU" sz="2400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7950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326" y="1357313"/>
            <a:ext cx="11039474" cy="4819650"/>
          </a:xfrm>
        </p:spPr>
        <p:txBody>
          <a:bodyPr/>
          <a:lstStyle/>
          <a:p>
            <a:pPr algn="ctr"/>
            <a:r>
              <a:rPr lang="ru-RU" i="1" dirty="0"/>
              <a:t>«Галя милая! Повторяю Вам, что Вы очень и очень мне дороги. Да и сами Вы знаете, что без Вашего участия в моей судьбе было бы очень много плачевного.»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Из письма С.А. Есенина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456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838200" y="471488"/>
            <a:ext cx="83058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Есенин - ранние стихи </a:t>
            </a:r>
          </a:p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была Танюша</a:t>
            </a:r>
          </a:p>
          <a:p>
            <a:pPr algn="ctr"/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Танюша, краше не было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рюшкою по белу сарафан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подоле.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оврага за плетнями ходит Таня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ввечеру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 в облачном тумане водит с тучами игру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Вышел парень, поклонился кучерявой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"Ты прощай ли, моя радость, 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женюся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другой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Побледнела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словно саван,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схолодела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роса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Душегубкою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-змеею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развилась её коса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"Ой ты, парень синеглазый, не в обиду 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скажу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Япришла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сказаться: за другого выхожу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заутренние звоны, а венчальный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переклик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свадьба на телегах, верховые прячут лик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кукушки загрустили - плачет Танина родня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виске у Тани рана от лихого кистеня.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венчиком кровинки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запеклися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челе,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Танюша, краше не было в селе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Есенин, 16 лет, 1911 год.</a:t>
            </a:r>
          </a:p>
        </p:txBody>
      </p:sp>
    </p:spTree>
    <p:extLst>
      <p:ext uri="{BB962C8B-B14F-4D97-AF65-F5344CB8AC3E}">
        <p14:creationId xmlns:p14="http://schemas.microsoft.com/office/powerpoint/2010/main" val="283468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2" y="0"/>
            <a:ext cx="12192000" cy="6920706"/>
          </a:xfrm>
        </p:spPr>
      </p:pic>
      <p:sp>
        <p:nvSpPr>
          <p:cNvPr id="5" name="Прямоугольник 4"/>
          <p:cNvSpPr/>
          <p:nvPr/>
        </p:nvSpPr>
        <p:spPr>
          <a:xfrm>
            <a:off x="838200" y="5568803"/>
            <a:ext cx="2748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Галина </a:t>
            </a:r>
            <a:r>
              <a:rPr lang="ru-RU" b="1" dirty="0" err="1">
                <a:solidFill>
                  <a:srgbClr val="000000"/>
                </a:solidFill>
                <a:latin typeface="Arial" panose="020B0604020202020204" pitchFamily="34" charset="0"/>
              </a:rPr>
              <a:t>Бениславская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51181"/>
            <a:ext cx="3648076" cy="47224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48262" y="217373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покончила с собой на могиле Есенина, оставив записку: «3 декабря 1926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Самоубилась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здесь, хотя и знаю, что после этого еще больше собак будут вешать на Есенина... Но и ему, и мне это все равно. В этой могиле для меня всё самое дорогое...»</a:t>
            </a:r>
          </a:p>
        </p:txBody>
      </p:sp>
    </p:spTree>
    <p:extLst>
      <p:ext uri="{BB962C8B-B14F-4D97-AF65-F5344CB8AC3E}">
        <p14:creationId xmlns:p14="http://schemas.microsoft.com/office/powerpoint/2010/main" val="18570478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414" y="0"/>
            <a:ext cx="12317413" cy="6858000"/>
          </a:xfrm>
        </p:spPr>
      </p:pic>
    </p:spTree>
    <p:extLst>
      <p:ext uri="{BB962C8B-B14F-4D97-AF65-F5344CB8AC3E}">
        <p14:creationId xmlns:p14="http://schemas.microsoft.com/office/powerpoint/2010/main" val="3787403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413" y="592534"/>
            <a:ext cx="8129587" cy="567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453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5801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75" y="1298574"/>
            <a:ext cx="5285025" cy="435133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422" y="305593"/>
            <a:ext cx="4445000" cy="633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43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69207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774" y="642939"/>
            <a:ext cx="3629025" cy="50950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6775" y="1027906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Есенин сделал ей предложение, Софья была на седьмом небе от счастья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июля 1925 г. она писала другу Толстых Анатолию Кони: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 это время у меня произошли большие перемены — я выхожу замуж. Сейчас ведётся дело моего развода, и к середине месяца я выхожу замуж за другого… Мой жених поэт Сергей Есенин. Я очень счастлива и очень люблю».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тоже с гордостью говорил друзьям, что его невеста — внучка Толстого.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8163" y="5928677"/>
            <a:ext cx="3928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и Софья Толстая-Есенина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660443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1514475" y="5224869"/>
            <a:ext cx="8694598" cy="146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814" b="1" dirty="0" smtClean="0">
                <a:latin typeface="Times New Roman" panose="02020603050405020304" pitchFamily="18" charset="0"/>
              </a:rPr>
              <a:t>На </a:t>
            </a:r>
            <a:r>
              <a:rPr lang="ru-RU" sz="1814" b="1" dirty="0">
                <a:latin typeface="Times New Roman" panose="02020603050405020304" pitchFamily="18" charset="0"/>
              </a:rPr>
              <a:t>фото: сёстры Есенина - Александра (сидит) и Екатерина, Василий </a:t>
            </a:r>
            <a:r>
              <a:rPr lang="ru-RU" sz="1814" b="1" dirty="0" err="1">
                <a:latin typeface="Times New Roman" panose="02020603050405020304" pitchFamily="18" charset="0"/>
              </a:rPr>
              <a:t>Наседкин</a:t>
            </a:r>
            <a:r>
              <a:rPr lang="ru-RU" sz="1814" b="1" dirty="0">
                <a:latin typeface="Times New Roman" panose="02020603050405020304" pitchFamily="18" charset="0"/>
              </a:rPr>
              <a:t> (муж Екатерины), издательский работник Александр Сахаров, Сергей Есенин, его жена Софья Толстая. 1925 год.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735" y="157163"/>
            <a:ext cx="8360337" cy="506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681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3" y="0"/>
            <a:ext cx="12034837" cy="67151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050" y="5329237"/>
            <a:ext cx="11325225" cy="416242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Попугаево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кольцо», которое всю жизнь носила Софья Андреевна</a:t>
            </a:r>
            <a:r>
              <a:rPr lang="ru-RU" dirty="0"/>
              <a:t>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771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1686258" y="5062133"/>
            <a:ext cx="8818045" cy="1656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814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Одним из последних произведений Есенина стала поэма "Страна негодяев", в которой он весьма жестко отзывался о советской власти. </a:t>
            </a:r>
          </a:p>
          <a:p>
            <a:pPr algn="ctr"/>
            <a:r>
              <a:rPr lang="ru-RU" sz="1814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После этого в началась травля Есенина в газетах. </a:t>
            </a:r>
          </a:p>
          <a:p>
            <a:pPr algn="ctr"/>
            <a:endParaRPr lang="ru-RU" sz="1361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На фото: Сергей Есенин выступает на открытии памятника Алексею Васильевичу Кольцову у Китайгородской стены. 1925 год.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738" y="59047"/>
            <a:ext cx="6631896" cy="500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7962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1"/>
          <p:cNvSpPr txBox="1">
            <a:spLocks noChangeArrowheads="1"/>
          </p:cNvSpPr>
          <p:nvPr/>
        </p:nvSpPr>
        <p:spPr bwMode="auto">
          <a:xfrm>
            <a:off x="871538" y="5343525"/>
            <a:ext cx="9370658" cy="122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23 декабря 1925 года Сергей Есенин, несмотря на слежку сотрудников ГПУ, уезжает в Ленинград. Пять дней спустя, в ночь с 27 на 28 декабря 1925 года, </a:t>
            </a:r>
          </a:p>
          <a:p>
            <a:pPr algn="ctr"/>
            <a:r>
              <a:rPr lang="ru-RU" sz="20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жизнь С.А. Есенина оборвалась.</a:t>
            </a:r>
          </a:p>
          <a:p>
            <a:pPr algn="ctr"/>
            <a:r>
              <a:rPr lang="ru-RU" sz="16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На фото: Комната № 5 в гостинице "</a:t>
            </a:r>
            <a:r>
              <a:rPr lang="ru-RU" sz="1600" b="1" dirty="0" err="1">
                <a:solidFill>
                  <a:srgbClr val="1A1A1A"/>
                </a:solidFill>
                <a:latin typeface="Times New Roman" panose="02020603050405020304" pitchFamily="18" charset="0"/>
              </a:rPr>
              <a:t>Англетер</a:t>
            </a:r>
            <a:r>
              <a:rPr lang="ru-RU" sz="1600" b="1" dirty="0">
                <a:solidFill>
                  <a:srgbClr val="1A1A1A"/>
                </a:solidFill>
                <a:latin typeface="Times New Roman" panose="02020603050405020304" pitchFamily="18" charset="0"/>
              </a:rPr>
              <a:t>", где Сергей Есенин совершил самоубийство.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726" y="122414"/>
            <a:ext cx="6803274" cy="510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4526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771525" y="5657850"/>
            <a:ext cx="9758363" cy="707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9144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814" dirty="0">
                <a:solidFill>
                  <a:srgbClr val="5F5662"/>
                </a:solidFill>
                <a:latin typeface="Times New Roman" panose="02020603050405020304" pitchFamily="18" charset="0"/>
              </a:rPr>
              <a:t> 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С.А. Есенин с сестрами                                                      С.А. Есенин. 1914 год.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Катей и Шурой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       1912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год.                             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805" y="538576"/>
            <a:ext cx="3456363" cy="484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2" y="180844"/>
            <a:ext cx="3914775" cy="536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880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043"/>
          </a:xfrm>
        </p:spPr>
      </p:pic>
      <p:sp>
        <p:nvSpPr>
          <p:cNvPr id="7" name="Прямоугольник 6"/>
          <p:cNvSpPr/>
          <p:nvPr/>
        </p:nvSpPr>
        <p:spPr>
          <a:xfrm>
            <a:off x="214312" y="6243638"/>
            <a:ext cx="48434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Сестры Катя и Шура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30732" y="1028700"/>
            <a:ext cx="62370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Есенина </a:t>
            </a:r>
          </a:p>
          <a:p>
            <a:pPr algn="ctr"/>
            <a:endParaRPr lang="ru-RU" sz="2400" b="1" dirty="0" smtClean="0">
              <a:solidFill>
                <a:srgbClr val="001D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Сохранила память </a:t>
            </a:r>
            <a:r>
              <a:rPr lang="ru-RU" sz="2400" dirty="0">
                <a:solidFill>
                  <a:srgbClr val="001D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брате, автор книги «Родное и близкое», помогала в создании музея Есенина в Константинове</a:t>
            </a:r>
            <a:r>
              <a:rPr lang="ru-RU" dirty="0">
                <a:solidFill>
                  <a:srgbClr val="001D35"/>
                </a:solidFill>
                <a:latin typeface="Google Sans"/>
              </a:rPr>
              <a:t>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30732" y="360554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 посвященные ей: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красивых таких не видел…»;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Ах, как много на свете кошек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...»;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«Ты запой мне ту песню, что прежде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...»;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этом мире я только прохожий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3" y="495585"/>
            <a:ext cx="3386138" cy="562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9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49"/>
            <a:ext cx="12192000" cy="6858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136525"/>
            <a:ext cx="4008437" cy="564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94424" y="6011664"/>
            <a:ext cx="3432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Есенин, 18 лет, 1913 год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863" y="136525"/>
            <a:ext cx="3961436" cy="566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06938" y="5873164"/>
            <a:ext cx="3011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Сергей </a:t>
            </a:r>
            <a:r>
              <a:rPr lang="ru-RU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Есенин. </a:t>
            </a:r>
            <a:endParaRPr lang="ru-RU" b="1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Фото </a:t>
            </a:r>
            <a:r>
              <a:rPr lang="ru-RU" b="1" dirty="0">
                <a:solidFill>
                  <a:srgbClr val="1A1A1A"/>
                </a:solidFill>
                <a:latin typeface="Times New Roman" panose="02020603050405020304" pitchFamily="18" charset="0"/>
              </a:rPr>
              <a:t>1915 года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78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1" y="300037"/>
            <a:ext cx="10287000" cy="6401594"/>
          </a:xfrm>
        </p:spPr>
      </p:pic>
    </p:spTree>
    <p:extLst>
      <p:ext uri="{BB962C8B-B14F-4D97-AF65-F5344CB8AC3E}">
        <p14:creationId xmlns:p14="http://schemas.microsoft.com/office/powerpoint/2010/main" val="2912445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6748389" y="313954"/>
            <a:ext cx="4824486" cy="621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0059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 hangingPunct="0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dirty="0">
                <a:solidFill>
                  <a:srgbClr val="1A1A1A"/>
                </a:solidFill>
                <a:latin typeface="Times New Roman" panose="02020603050405020304" pitchFamily="18" charset="0"/>
              </a:rPr>
              <a:t>В Петербурге он знакомится с Александром Блоком, Сергеем Городецким, Николаем Клюевым и другими поэтами. </a:t>
            </a:r>
            <a:endParaRPr lang="ru-RU" sz="20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000" dirty="0" smtClean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rgbClr val="1A1A1A"/>
                </a:solidFill>
                <a:latin typeface="Times New Roman" panose="02020603050405020304" pitchFamily="18" charset="0"/>
              </a:rPr>
              <a:t>А в 1916 году Есенин публикует свой первый сборник стихов "Радуница</a:t>
            </a:r>
            <a:r>
              <a:rPr lang="ru-RU" sz="2000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".</a:t>
            </a:r>
          </a:p>
          <a:p>
            <a:pPr algn="ctr"/>
            <a:endParaRPr lang="ru-RU" sz="20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1996" dirty="0">
              <a:solidFill>
                <a:srgbClr val="1A1A1A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996" b="1" dirty="0">
                <a:solidFill>
                  <a:srgbClr val="1A1A1A"/>
                </a:solidFill>
                <a:latin typeface="Times New Roman" panose="02020603050405020304" pitchFamily="18" charset="0"/>
              </a:rPr>
              <a:t>На фото: Сергей Есенин (слева) и Сергей Городецкий (справа). 1916 год.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04" y="225101"/>
            <a:ext cx="4130421" cy="630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15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1297</Words>
  <Application>Microsoft Office PowerPoint</Application>
  <PresentationFormat>Широкоэкранный</PresentationFormat>
  <Paragraphs>222</Paragraphs>
  <Slides>48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Arial</vt:lpstr>
      <vt:lpstr>Calibri</vt:lpstr>
      <vt:lpstr>Calibri Light</vt:lpstr>
      <vt:lpstr>Google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«Гой, ты Русь, моя родная»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45</cp:revision>
  <cp:lastPrinted>2025-10-08T22:04:20Z</cp:lastPrinted>
  <dcterms:created xsi:type="dcterms:W3CDTF">2025-10-03T22:17:29Z</dcterms:created>
  <dcterms:modified xsi:type="dcterms:W3CDTF">2025-10-08T22:31:39Z</dcterms:modified>
</cp:coreProperties>
</file>