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9" r:id="rId3"/>
    <p:sldId id="263" r:id="rId4"/>
    <p:sldId id="267" r:id="rId5"/>
    <p:sldId id="262" r:id="rId6"/>
    <p:sldId id="268" r:id="rId7"/>
    <p:sldId id="270" r:id="rId8"/>
    <p:sldId id="271" r:id="rId9"/>
    <p:sldId id="272" r:id="rId10"/>
    <p:sldId id="273" r:id="rId11"/>
    <p:sldId id="275" r:id="rId12"/>
    <p:sldId id="277" r:id="rId13"/>
    <p:sldId id="276" r:id="rId14"/>
    <p:sldId id="279" r:id="rId15"/>
    <p:sldId id="278" r:id="rId16"/>
    <p:sldId id="281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09539F-2CF8-49F7-A098-B43661B37C7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325C275-14BE-448B-BB66-CA522CAD53A0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Иностранный язык</a:t>
          </a:r>
          <a:endParaRPr lang="ru-RU" dirty="0">
            <a:latin typeface="+mj-lt"/>
          </a:endParaRPr>
        </a:p>
      </dgm:t>
    </dgm:pt>
    <dgm:pt modelId="{032A14D9-8D71-4A56-84CF-10FED318AEEC}" type="parTrans" cxnId="{85F9C9FF-379E-4437-965D-A441CC39C3C0}">
      <dgm:prSet/>
      <dgm:spPr/>
      <dgm:t>
        <a:bodyPr/>
        <a:lstStyle/>
        <a:p>
          <a:endParaRPr lang="ru-RU"/>
        </a:p>
      </dgm:t>
    </dgm:pt>
    <dgm:pt modelId="{92042F43-11CF-497A-9A98-7ED1477D98A4}" type="sibTrans" cxnId="{85F9C9FF-379E-4437-965D-A441CC39C3C0}">
      <dgm:prSet/>
      <dgm:spPr/>
      <dgm:t>
        <a:bodyPr/>
        <a:lstStyle/>
        <a:p>
          <a:endParaRPr lang="ru-RU"/>
        </a:p>
      </dgm:t>
    </dgm:pt>
    <dgm:pt modelId="{EE92BEED-A36F-4829-BD11-ED3B6F0A0B80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Артикуляция Интонация Ритм</a:t>
          </a:r>
          <a:endParaRPr lang="ru-RU" dirty="0">
            <a:latin typeface="+mj-lt"/>
          </a:endParaRPr>
        </a:p>
      </dgm:t>
    </dgm:pt>
    <dgm:pt modelId="{FCE92BEF-B332-4621-9160-B17770D46110}" type="parTrans" cxnId="{22CDCF15-A334-4989-B409-BA4A083D1AF9}">
      <dgm:prSet/>
      <dgm:spPr/>
      <dgm:t>
        <a:bodyPr/>
        <a:lstStyle/>
        <a:p>
          <a:endParaRPr lang="ru-RU"/>
        </a:p>
      </dgm:t>
    </dgm:pt>
    <dgm:pt modelId="{C9DA393A-30D7-4BC6-BFDE-68F60EF761A6}" type="sibTrans" cxnId="{22CDCF15-A334-4989-B409-BA4A083D1AF9}">
      <dgm:prSet/>
      <dgm:spPr/>
      <dgm:t>
        <a:bodyPr/>
        <a:lstStyle/>
        <a:p>
          <a:endParaRPr lang="ru-RU"/>
        </a:p>
      </dgm:t>
    </dgm:pt>
    <dgm:pt modelId="{41061D11-8FD3-48C3-8451-3BBBFFF4F4DE}">
      <dgm:prSet phldrT="[Текст]" custT="1"/>
      <dgm:spPr/>
      <dgm:t>
        <a:bodyPr/>
        <a:lstStyle/>
        <a:p>
          <a:r>
            <a:rPr lang="ru-RU" sz="2000" dirty="0" smtClean="0">
              <a:latin typeface="+mj-lt"/>
            </a:rPr>
            <a:t>Социализация</a:t>
          </a:r>
          <a:endParaRPr lang="ru-RU" sz="2000" dirty="0">
            <a:latin typeface="+mj-lt"/>
          </a:endParaRPr>
        </a:p>
      </dgm:t>
    </dgm:pt>
    <dgm:pt modelId="{CA5A2399-9863-4547-A2B5-9C7CF84F351B}" type="parTrans" cxnId="{78EEAEEC-309D-4AB9-9F71-A2605B32B48C}">
      <dgm:prSet/>
      <dgm:spPr/>
      <dgm:t>
        <a:bodyPr/>
        <a:lstStyle/>
        <a:p>
          <a:endParaRPr lang="ru-RU"/>
        </a:p>
      </dgm:t>
    </dgm:pt>
    <dgm:pt modelId="{9387E457-D7E8-4BEB-8216-D2BE7CEA3A8A}" type="sibTrans" cxnId="{78EEAEEC-309D-4AB9-9F71-A2605B32B48C}">
      <dgm:prSet/>
      <dgm:spPr/>
      <dgm:t>
        <a:bodyPr/>
        <a:lstStyle/>
        <a:p>
          <a:endParaRPr lang="ru-RU"/>
        </a:p>
      </dgm:t>
    </dgm:pt>
    <dgm:pt modelId="{BF14D62E-F673-484A-A35E-E7366CF71C58}" type="pres">
      <dgm:prSet presAssocID="{DC09539F-2CF8-49F7-A098-B43661B37C7E}" presName="Name0" presStyleCnt="0">
        <dgm:presLayoutVars>
          <dgm:dir/>
          <dgm:animLvl val="lvl"/>
          <dgm:resizeHandles val="exact"/>
        </dgm:presLayoutVars>
      </dgm:prSet>
      <dgm:spPr/>
    </dgm:pt>
    <dgm:pt modelId="{6720573C-B242-4BB2-B000-922262506A61}" type="pres">
      <dgm:prSet presAssocID="{6325C275-14BE-448B-BB66-CA522CAD53A0}" presName="parTxOnly" presStyleLbl="node1" presStyleIdx="0" presStyleCnt="3" custScaleX="929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AD2995-5052-42F5-9B5F-982DD76C3FCC}" type="pres">
      <dgm:prSet presAssocID="{92042F43-11CF-497A-9A98-7ED1477D98A4}" presName="parTxOnlySpace" presStyleCnt="0"/>
      <dgm:spPr/>
    </dgm:pt>
    <dgm:pt modelId="{5794CD33-D884-4E87-A5E2-64FFFDD09BA5}" type="pres">
      <dgm:prSet presAssocID="{EE92BEED-A36F-4829-BD11-ED3B6F0A0B8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BBD69-5716-44E4-B958-241F57178FE5}" type="pres">
      <dgm:prSet presAssocID="{C9DA393A-30D7-4BC6-BFDE-68F60EF761A6}" presName="parTxOnlySpace" presStyleCnt="0"/>
      <dgm:spPr/>
    </dgm:pt>
    <dgm:pt modelId="{29E9D830-0C30-48ED-8645-130AC3598A3D}" type="pres">
      <dgm:prSet presAssocID="{41061D11-8FD3-48C3-8451-3BBBFFF4F4D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9BB900-8FEC-4BE0-B5FA-FD3711AE2379}" type="presOf" srcId="{41061D11-8FD3-48C3-8451-3BBBFFF4F4DE}" destId="{29E9D830-0C30-48ED-8645-130AC3598A3D}" srcOrd="0" destOrd="0" presId="urn:microsoft.com/office/officeart/2005/8/layout/chevron1"/>
    <dgm:cxn modelId="{78EEAEEC-309D-4AB9-9F71-A2605B32B48C}" srcId="{DC09539F-2CF8-49F7-A098-B43661B37C7E}" destId="{41061D11-8FD3-48C3-8451-3BBBFFF4F4DE}" srcOrd="2" destOrd="0" parTransId="{CA5A2399-9863-4547-A2B5-9C7CF84F351B}" sibTransId="{9387E457-D7E8-4BEB-8216-D2BE7CEA3A8A}"/>
    <dgm:cxn modelId="{70B6786D-3BA8-4206-8D93-05DAB1631D0B}" type="presOf" srcId="{6325C275-14BE-448B-BB66-CA522CAD53A0}" destId="{6720573C-B242-4BB2-B000-922262506A61}" srcOrd="0" destOrd="0" presId="urn:microsoft.com/office/officeart/2005/8/layout/chevron1"/>
    <dgm:cxn modelId="{22CDCF15-A334-4989-B409-BA4A083D1AF9}" srcId="{DC09539F-2CF8-49F7-A098-B43661B37C7E}" destId="{EE92BEED-A36F-4829-BD11-ED3B6F0A0B80}" srcOrd="1" destOrd="0" parTransId="{FCE92BEF-B332-4621-9160-B17770D46110}" sibTransId="{C9DA393A-30D7-4BC6-BFDE-68F60EF761A6}"/>
    <dgm:cxn modelId="{85F9C9FF-379E-4437-965D-A441CC39C3C0}" srcId="{DC09539F-2CF8-49F7-A098-B43661B37C7E}" destId="{6325C275-14BE-448B-BB66-CA522CAD53A0}" srcOrd="0" destOrd="0" parTransId="{032A14D9-8D71-4A56-84CF-10FED318AEEC}" sibTransId="{92042F43-11CF-497A-9A98-7ED1477D98A4}"/>
    <dgm:cxn modelId="{A4812293-2DAD-4FA8-89E8-AB7DBA7B65D0}" type="presOf" srcId="{DC09539F-2CF8-49F7-A098-B43661B37C7E}" destId="{BF14D62E-F673-484A-A35E-E7366CF71C58}" srcOrd="0" destOrd="0" presId="urn:microsoft.com/office/officeart/2005/8/layout/chevron1"/>
    <dgm:cxn modelId="{F68F191B-ED66-4ACB-B879-88B56C69D5CE}" type="presOf" srcId="{EE92BEED-A36F-4829-BD11-ED3B6F0A0B80}" destId="{5794CD33-D884-4E87-A5E2-64FFFDD09BA5}" srcOrd="0" destOrd="0" presId="urn:microsoft.com/office/officeart/2005/8/layout/chevron1"/>
    <dgm:cxn modelId="{D8676191-7D92-4A76-B0CE-423C594153C5}" type="presParOf" srcId="{BF14D62E-F673-484A-A35E-E7366CF71C58}" destId="{6720573C-B242-4BB2-B000-922262506A61}" srcOrd="0" destOrd="0" presId="urn:microsoft.com/office/officeart/2005/8/layout/chevron1"/>
    <dgm:cxn modelId="{C0D916B1-2E41-448B-8099-06016AD15D8A}" type="presParOf" srcId="{BF14D62E-F673-484A-A35E-E7366CF71C58}" destId="{01AD2995-5052-42F5-9B5F-982DD76C3FCC}" srcOrd="1" destOrd="0" presId="urn:microsoft.com/office/officeart/2005/8/layout/chevron1"/>
    <dgm:cxn modelId="{A26D71AC-B277-4A3C-88B5-0BE51C2CD790}" type="presParOf" srcId="{BF14D62E-F673-484A-A35E-E7366CF71C58}" destId="{5794CD33-D884-4E87-A5E2-64FFFDD09BA5}" srcOrd="2" destOrd="0" presId="urn:microsoft.com/office/officeart/2005/8/layout/chevron1"/>
    <dgm:cxn modelId="{A659D6AA-EFA4-4335-975F-FDACC8E379DB}" type="presParOf" srcId="{BF14D62E-F673-484A-A35E-E7366CF71C58}" destId="{3B0BBD69-5716-44E4-B958-241F57178FE5}" srcOrd="3" destOrd="0" presId="urn:microsoft.com/office/officeart/2005/8/layout/chevron1"/>
    <dgm:cxn modelId="{90D3E58D-3D19-449A-B0BE-D0A6B181EF24}" type="presParOf" srcId="{BF14D62E-F673-484A-A35E-E7366CF71C58}" destId="{29E9D830-0C30-48ED-8645-130AC3598A3D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0573C-B242-4BB2-B000-922262506A61}">
      <dsp:nvSpPr>
        <dsp:cNvPr id="0" name=""/>
        <dsp:cNvSpPr/>
      </dsp:nvSpPr>
      <dsp:spPr>
        <a:xfrm>
          <a:off x="1175" y="1647843"/>
          <a:ext cx="2967205" cy="12763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+mj-lt"/>
            </a:rPr>
            <a:t>Иностранный язык</a:t>
          </a:r>
          <a:endParaRPr lang="ru-RU" sz="2100" kern="1200" dirty="0">
            <a:latin typeface="+mj-lt"/>
          </a:endParaRPr>
        </a:p>
      </dsp:txBody>
      <dsp:txXfrm>
        <a:off x="639332" y="1647843"/>
        <a:ext cx="1690892" cy="1276313"/>
      </dsp:txXfrm>
    </dsp:sp>
    <dsp:sp modelId="{5794CD33-D884-4E87-A5E2-64FFFDD09BA5}">
      <dsp:nvSpPr>
        <dsp:cNvPr id="0" name=""/>
        <dsp:cNvSpPr/>
      </dsp:nvSpPr>
      <dsp:spPr>
        <a:xfrm>
          <a:off x="2649302" y="1647843"/>
          <a:ext cx="3190784" cy="12763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+mj-lt"/>
            </a:rPr>
            <a:t>Артикуляция Интонация Ритм</a:t>
          </a:r>
          <a:endParaRPr lang="ru-RU" sz="2100" kern="1200" dirty="0">
            <a:latin typeface="+mj-lt"/>
          </a:endParaRPr>
        </a:p>
      </dsp:txBody>
      <dsp:txXfrm>
        <a:off x="3287459" y="1647843"/>
        <a:ext cx="1914471" cy="1276313"/>
      </dsp:txXfrm>
    </dsp:sp>
    <dsp:sp modelId="{29E9D830-0C30-48ED-8645-130AC3598A3D}">
      <dsp:nvSpPr>
        <dsp:cNvPr id="0" name=""/>
        <dsp:cNvSpPr/>
      </dsp:nvSpPr>
      <dsp:spPr>
        <a:xfrm>
          <a:off x="5521008" y="1647843"/>
          <a:ext cx="3190784" cy="12763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Социализация</a:t>
          </a:r>
          <a:endParaRPr lang="ru-RU" sz="2000" kern="1200" dirty="0">
            <a:latin typeface="+mj-lt"/>
          </a:endParaRPr>
        </a:p>
      </dsp:txBody>
      <dsp:txXfrm>
        <a:off x="6159165" y="1647843"/>
        <a:ext cx="1914471" cy="12763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чт 08.04.21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748880"/>
          </a:xfrm>
        </p:spPr>
        <p:txBody>
          <a:bodyPr>
            <a:normAutofit fontScale="85000" lnSpcReduction="20000"/>
          </a:bodyPr>
          <a:lstStyle/>
          <a:p>
            <a:pPr lvl="0">
              <a:buClr>
                <a:srgbClr val="D34817"/>
              </a:buClr>
            </a:pPr>
            <a:endParaRPr lang="ru-RU" sz="2000" dirty="0" smtClean="0">
              <a:solidFill>
                <a:srgbClr val="9B2D1F">
                  <a:lumMod val="75000"/>
                </a:srgbClr>
              </a:solidFill>
            </a:endParaRPr>
          </a:p>
          <a:p>
            <a:pPr lvl="0">
              <a:buClr>
                <a:srgbClr val="D34817"/>
              </a:buClr>
            </a:pPr>
            <a:r>
              <a:rPr lang="ru-RU" sz="2800" dirty="0">
                <a:solidFill>
                  <a:srgbClr val="9B2D1F">
                    <a:lumMod val="75000"/>
                  </a:srgbClr>
                </a:solidFill>
              </a:rPr>
              <a:t>«Пальчиковая гимнастика  как </a:t>
            </a:r>
            <a:r>
              <a:rPr lang="ru-RU" sz="2800" dirty="0" smtClean="0">
                <a:solidFill>
                  <a:srgbClr val="9B2D1F">
                    <a:lumMod val="75000"/>
                  </a:srgbClr>
                </a:solidFill>
              </a:rPr>
              <a:t>способ обучения </a:t>
            </a:r>
            <a:r>
              <a:rPr lang="ru-RU" sz="2800" dirty="0">
                <a:solidFill>
                  <a:srgbClr val="9B2D1F">
                    <a:lumMod val="75000"/>
                  </a:srgbClr>
                </a:solidFill>
              </a:rPr>
              <a:t>английскому языку в рамках инклюзивного образования.</a:t>
            </a:r>
          </a:p>
          <a:p>
            <a:pPr lvl="0">
              <a:buClr>
                <a:srgbClr val="D34817"/>
              </a:buClr>
            </a:pPr>
            <a:r>
              <a:rPr lang="ru-RU" sz="2800" dirty="0">
                <a:solidFill>
                  <a:srgbClr val="9B2D1F">
                    <a:lumMod val="75000"/>
                  </a:srgbClr>
                </a:solidFill>
              </a:rPr>
              <a:t>«Пальчики и инклюзия</a:t>
            </a:r>
            <a:r>
              <a:rPr lang="ru-RU" sz="2800" dirty="0" smtClean="0">
                <a:solidFill>
                  <a:srgbClr val="9B2D1F">
                    <a:lumMod val="75000"/>
                  </a:srgbClr>
                </a:solidFill>
              </a:rPr>
              <a:t>»</a:t>
            </a:r>
            <a:endParaRPr lang="ru-RU" sz="2800" dirty="0">
              <a:solidFill>
                <a:srgbClr val="9B2D1F">
                  <a:lumMod val="75000"/>
                </a:srgbClr>
              </a:solidFill>
            </a:endParaRPr>
          </a:p>
          <a:p>
            <a:pPr lvl="0">
              <a:buClr>
                <a:srgbClr val="D34817"/>
              </a:buClr>
            </a:pPr>
            <a:endParaRPr lang="ru-RU" sz="2000" dirty="0">
              <a:solidFill>
                <a:srgbClr val="9B2D1F">
                  <a:lumMod val="75000"/>
                </a:srgbClr>
              </a:solidFill>
            </a:endParaRPr>
          </a:p>
          <a:p>
            <a:pPr lvl="0">
              <a:buClr>
                <a:srgbClr val="D34817"/>
              </a:buClr>
            </a:pPr>
            <a:r>
              <a:rPr lang="ru-RU" sz="2000" dirty="0" smtClean="0">
                <a:solidFill>
                  <a:srgbClr val="9B2D1F">
                    <a:lumMod val="75000"/>
                  </a:srgbClr>
                </a:solidFill>
              </a:rPr>
              <a:t>Васильева </a:t>
            </a:r>
            <a:r>
              <a:rPr lang="ru-RU" sz="2000" dirty="0">
                <a:solidFill>
                  <a:srgbClr val="9B2D1F">
                    <a:lumMod val="75000"/>
                  </a:srgbClr>
                </a:solidFill>
              </a:rPr>
              <a:t>Елена Александровна,</a:t>
            </a:r>
          </a:p>
          <a:p>
            <a:pPr lvl="0">
              <a:buClr>
                <a:srgbClr val="D34817"/>
              </a:buClr>
            </a:pPr>
            <a:r>
              <a:rPr lang="ru-RU" sz="2000" dirty="0">
                <a:solidFill>
                  <a:srgbClr val="9B2D1F">
                    <a:lumMod val="75000"/>
                  </a:srgbClr>
                </a:solidFill>
              </a:rPr>
              <a:t> учитель английского языка МБОУ « Основная общеобразовательная школа» г.Мариинский Посад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23728" y="1505930"/>
            <a:ext cx="4248472" cy="1470025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Times New Roman"/>
                <a:ea typeface="Calibri"/>
                <a:cs typeface="Times New Roman"/>
              </a:rPr>
              <a:t>Мастер </a:t>
            </a:r>
            <a:r>
              <a:rPr lang="ru-RU" sz="2700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2700" dirty="0" smtClean="0">
                <a:latin typeface="Times New Roman"/>
                <a:ea typeface="Calibri"/>
                <a:cs typeface="Times New Roman"/>
              </a:rPr>
              <a:t>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56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мастер-класс 2015\sign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77" y="980728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20" y="1052736"/>
            <a:ext cx="413024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96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Примеры упражнений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836712"/>
            <a:ext cx="7772400" cy="51830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Написание пальцем  букв </a:t>
            </a:r>
            <a:r>
              <a:rPr lang="ru-RU" sz="2400" dirty="0"/>
              <a:t>английского алфавита на руке партнера. Тот, не глядя, должен угадать букву.</a:t>
            </a:r>
          </a:p>
          <a:p>
            <a:r>
              <a:rPr lang="ru-RU" sz="2400" dirty="0" smtClean="0"/>
              <a:t>Разучивание </a:t>
            </a:r>
            <a:r>
              <a:rPr lang="ru-RU" sz="2400" dirty="0"/>
              <a:t>сигнальных обозначений букв и составление слов на английском языке.</a:t>
            </a:r>
          </a:p>
          <a:p>
            <a:r>
              <a:rPr lang="ru-RU" sz="2400" dirty="0" smtClean="0"/>
              <a:t>Сигнальные обозначения </a:t>
            </a:r>
            <a:r>
              <a:rPr lang="ru-RU" sz="2400" dirty="0"/>
              <a:t>дней недели.</a:t>
            </a:r>
          </a:p>
        </p:txBody>
      </p:sp>
      <p:pic>
        <p:nvPicPr>
          <p:cNvPr id="3074" name="Picture 2" descr="C:\Users\Home\Desktop\мастер-класс 2015\week da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08745"/>
            <a:ext cx="611747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6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HELLO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805692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17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HELLO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Home\Desktop\мастер-класс 2015\hell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68" y="2636912"/>
            <a:ext cx="8845442" cy="168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9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I LOVE YOU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4385"/>
            <a:ext cx="8064896" cy="570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6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ILOVE YOU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7" name="Picture 3" descr="C:\Users\Home\Desktop\мастер-класс 2015\facs_sign_language.gif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2"/>
          <a:stretch/>
        </p:blipFill>
        <p:spPr bwMode="auto">
          <a:xfrm>
            <a:off x="1043607" y="1476710"/>
            <a:ext cx="7853909" cy="440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65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48155"/>
            <a:ext cx="4536504" cy="592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91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thank you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48" y="2276476"/>
            <a:ext cx="8876847" cy="144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260648"/>
            <a:ext cx="77724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THANK YOU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941168"/>
            <a:ext cx="4168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http://</a:t>
            </a:r>
            <a:r>
              <a:rPr lang="en-US" sz="3200" dirty="0" smtClean="0">
                <a:solidFill>
                  <a:srgbClr val="C00000"/>
                </a:solidFill>
              </a:rPr>
              <a:t>alva-8.jimdo.com</a:t>
            </a:r>
            <a:endParaRPr lang="ru-RU" sz="3200" dirty="0" smtClean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914400" y="620688"/>
            <a:ext cx="7772400" cy="5399112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C00000"/>
                </a:solidFill>
                <a:latin typeface="+mj-lt"/>
              </a:rPr>
              <a:t>Цель мастер-класса</a:t>
            </a:r>
            <a:r>
              <a:rPr lang="ru-RU" dirty="0"/>
              <a:t>: </a:t>
            </a:r>
            <a:r>
              <a:rPr lang="ru-RU" dirty="0">
                <a:latin typeface="+mj-lt"/>
              </a:rPr>
              <a:t>демонстрация приема обучения английскому языку в общеобразовательной школе в рамках введения инклюзивного образования.</a:t>
            </a:r>
          </a:p>
          <a:p>
            <a:r>
              <a:rPr lang="ru-RU" sz="2800" b="1" dirty="0">
                <a:solidFill>
                  <a:srgbClr val="C00000"/>
                </a:solidFill>
                <a:latin typeface="+mj-lt"/>
              </a:rPr>
              <a:t>Задачи: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•	Познакомить </a:t>
            </a:r>
            <a:r>
              <a:rPr lang="ru-RU" dirty="0" smtClean="0">
                <a:latin typeface="+mj-lt"/>
              </a:rPr>
              <a:t>участников мастер-класса с </a:t>
            </a:r>
            <a:r>
              <a:rPr lang="ru-RU" dirty="0">
                <a:latin typeface="+mj-lt"/>
              </a:rPr>
              <a:t>понятием «инклюзивное образование»;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•	Определить основные особенности преподавания иностранного языка детям с ограниченными возможностями (ДЦП);</a:t>
            </a:r>
          </a:p>
          <a:p>
            <a:pPr marL="0" indent="0">
              <a:buNone/>
            </a:pPr>
            <a:r>
              <a:rPr lang="ru-RU" dirty="0">
                <a:latin typeface="+mj-lt"/>
              </a:rPr>
              <a:t>•	Освоить на практике несколько упражнений для пальчиковой гимнастики.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2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«Лучик </a:t>
            </a:r>
            <a:r>
              <a:rPr lang="ru-RU" dirty="0" smtClean="0">
                <a:solidFill>
                  <a:srgbClr val="C00000"/>
                </a:solidFill>
              </a:rPr>
              <a:t>Надежды», </a:t>
            </a:r>
            <a:r>
              <a:rPr lang="ru-RU" sz="2800" dirty="0" smtClean="0">
                <a:solidFill>
                  <a:srgbClr val="C00000"/>
                </a:solidFill>
              </a:rPr>
              <a:t>Сапожникова </a:t>
            </a:r>
            <a:r>
              <a:rPr lang="ru-RU" sz="2800" dirty="0" smtClean="0">
                <a:solidFill>
                  <a:srgbClr val="C00000"/>
                </a:solidFill>
              </a:rPr>
              <a:t>Мария, 7кл.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Home\Desktop\0_ad692_b7157a58_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3810000" cy="37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8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2617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Федеральный закон от 29 декабря 2012 г. 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№ </a:t>
            </a:r>
            <a:r>
              <a:rPr lang="ru-RU" sz="3200" dirty="0">
                <a:solidFill>
                  <a:srgbClr val="C00000"/>
                </a:solidFill>
              </a:rPr>
              <a:t>273-ФЗ "Об образовании в 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Российской </a:t>
            </a:r>
            <a:r>
              <a:rPr lang="ru-RU" sz="3200" dirty="0">
                <a:solidFill>
                  <a:srgbClr val="C00000"/>
                </a:solidFill>
              </a:rPr>
              <a:t>Федерации"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916832"/>
            <a:ext cx="8291264" cy="410296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latin typeface="+mj-lt"/>
              </a:rPr>
              <a:t>«</a:t>
            </a:r>
            <a:r>
              <a:rPr lang="ru-RU" b="1" dirty="0" smtClean="0">
                <a:latin typeface="+mj-lt"/>
              </a:rPr>
              <a:t>Инклюзивное образование</a:t>
            </a:r>
            <a:r>
              <a:rPr lang="ru-RU" dirty="0" smtClean="0">
                <a:latin typeface="+mj-lt"/>
              </a:rPr>
              <a:t>» </a:t>
            </a:r>
            <a:r>
              <a:rPr lang="ru-RU" dirty="0">
                <a:latin typeface="+mj-lt"/>
              </a:rPr>
              <a:t>- обеспечение равного доступа к образованию для всех обучающихся с учетом разнообразия особых образовательных потребностей и индивидуальных </a:t>
            </a:r>
            <a:r>
              <a:rPr lang="ru-RU" dirty="0" smtClean="0">
                <a:latin typeface="+mj-lt"/>
              </a:rPr>
              <a:t>возможностей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11345"/>
            <a:ext cx="1645732" cy="234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0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Инклюзивное (включающее) образование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196752"/>
            <a:ext cx="7772400" cy="4823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– это образование, при котором все дети, несмотря на свои физические, интеллектуальные и иные особенности, включены в общую систему образования и обучаются в общеобразовательных школах 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вместе </a:t>
            </a:r>
            <a:r>
              <a:rPr lang="ru-RU" sz="2400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со своими 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сверстниками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1027" name="Picture 3" descr="C:\Users\Home\Desktop\inklus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24479"/>
            <a:ext cx="2955032" cy="295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48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27967323"/>
              </p:ext>
            </p:extLst>
          </p:nvPr>
        </p:nvGraphicFramePr>
        <p:xfrm>
          <a:off x="179512" y="1447800"/>
          <a:ext cx="871296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434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	A Fish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Calibri" pitchFamily="34" charset="0"/>
              </a:rPr>
              <a:t>One, two, three, four, five.  - </a:t>
            </a:r>
            <a:r>
              <a:rPr lang="ru-RU" dirty="0">
                <a:latin typeface="Calibri" pitchFamily="34" charset="0"/>
              </a:rPr>
              <a:t>Кончиками пальцев обеих рук ударяем на счет по столу.</a:t>
            </a:r>
          </a:p>
          <a:p>
            <a:r>
              <a:rPr lang="en-US" dirty="0">
                <a:latin typeface="Calibri" pitchFamily="34" charset="0"/>
              </a:rPr>
              <a:t>Once I caught a fish alive.  - </a:t>
            </a:r>
            <a:r>
              <a:rPr lang="ru-RU" dirty="0">
                <a:latin typeface="Calibri" pitchFamily="34" charset="0"/>
              </a:rPr>
              <a:t>Соединяем ладони, выполняем волнообразные движения вперед „Рыбка“. </a:t>
            </a:r>
          </a:p>
          <a:p>
            <a:r>
              <a:rPr lang="en-US" dirty="0">
                <a:latin typeface="Calibri" pitchFamily="34" charset="0"/>
              </a:rPr>
              <a:t>Six, seven, eight, nine, ten. - </a:t>
            </a:r>
            <a:r>
              <a:rPr lang="ru-RU" dirty="0">
                <a:latin typeface="Calibri" pitchFamily="34" charset="0"/>
              </a:rPr>
              <a:t>Кончиками пальцев обеих рук ударяем на счет по столу. </a:t>
            </a:r>
          </a:p>
          <a:p>
            <a:r>
              <a:rPr lang="ru-RU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Then I let it go again -  </a:t>
            </a:r>
            <a:r>
              <a:rPr lang="ru-RU" dirty="0">
                <a:latin typeface="Calibri" pitchFamily="34" charset="0"/>
              </a:rPr>
              <a:t>Соединяем ладони, выполняем волнообразные движения вперед   „Рыбка“.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8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Fingers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764704"/>
            <a:ext cx="7772400" cy="5616624"/>
          </a:xfrm>
        </p:spPr>
        <p:txBody>
          <a:bodyPr>
            <a:normAutofit/>
          </a:bodyPr>
          <a:lstStyle/>
          <a:p>
            <a:r>
              <a:rPr lang="en-US" dirty="0" err="1">
                <a:latin typeface="Calibri" pitchFamily="34" charset="0"/>
              </a:rPr>
              <a:t>Mr.Pointer</a:t>
            </a:r>
            <a:r>
              <a:rPr lang="en-US" dirty="0">
                <a:latin typeface="Calibri" pitchFamily="34" charset="0"/>
              </a:rPr>
              <a:t> —</a:t>
            </a:r>
            <a:r>
              <a:rPr lang="ru-RU" dirty="0">
                <a:latin typeface="Calibri" pitchFamily="34" charset="0"/>
              </a:rPr>
              <a:t>указательный палец.</a:t>
            </a:r>
          </a:p>
          <a:p>
            <a:r>
              <a:rPr lang="en-US" dirty="0" err="1">
                <a:latin typeface="Calibri" pitchFamily="34" charset="0"/>
              </a:rPr>
              <a:t>Mr.Tall</a:t>
            </a:r>
            <a:r>
              <a:rPr lang="en-US" dirty="0">
                <a:latin typeface="Calibri" pitchFamily="34" charset="0"/>
              </a:rPr>
              <a:t> —</a:t>
            </a:r>
            <a:r>
              <a:rPr lang="ru-RU" dirty="0">
                <a:latin typeface="Calibri" pitchFamily="34" charset="0"/>
              </a:rPr>
              <a:t>средний палец.</a:t>
            </a:r>
          </a:p>
          <a:p>
            <a:r>
              <a:rPr lang="en-US" dirty="0" err="1">
                <a:latin typeface="Calibri" pitchFamily="34" charset="0"/>
              </a:rPr>
              <a:t>Mr.Ring</a:t>
            </a:r>
            <a:r>
              <a:rPr lang="en-US" dirty="0">
                <a:latin typeface="Calibri" pitchFamily="34" charset="0"/>
              </a:rPr>
              <a:t> —</a:t>
            </a:r>
            <a:r>
              <a:rPr lang="ru-RU" dirty="0">
                <a:latin typeface="Calibri" pitchFamily="34" charset="0"/>
              </a:rPr>
              <a:t>безымянный</a:t>
            </a:r>
          </a:p>
          <a:p>
            <a:r>
              <a:rPr lang="en-US" dirty="0" err="1" smtClean="0">
                <a:latin typeface="Calibri" pitchFamily="34" charset="0"/>
              </a:rPr>
              <a:t>Mr.Small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— </a:t>
            </a:r>
            <a:r>
              <a:rPr lang="ru-RU" dirty="0">
                <a:latin typeface="Calibri" pitchFamily="34" charset="0"/>
              </a:rPr>
              <a:t>Малютка </a:t>
            </a:r>
          </a:p>
          <a:p>
            <a:r>
              <a:rPr lang="en-US" dirty="0" err="1">
                <a:latin typeface="Calibri" pitchFamily="34" charset="0"/>
              </a:rPr>
              <a:t>Mr.Thumb</a:t>
            </a:r>
            <a:r>
              <a:rPr lang="en-US" dirty="0">
                <a:latin typeface="Calibri" pitchFamily="34" charset="0"/>
              </a:rPr>
              <a:t> —</a:t>
            </a:r>
            <a:r>
              <a:rPr lang="ru-RU" dirty="0">
                <a:latin typeface="Calibri" pitchFamily="34" charset="0"/>
              </a:rPr>
              <a:t>большой палец </a:t>
            </a:r>
          </a:p>
          <a:p>
            <a:pPr marL="0" indent="0">
              <a:buNone/>
            </a:pPr>
            <a:r>
              <a:rPr lang="en-US" dirty="0" err="1" smtClean="0">
                <a:latin typeface="Calibri" pitchFamily="34" charset="0"/>
              </a:rPr>
              <a:t>Mr</a:t>
            </a:r>
            <a:r>
              <a:rPr lang="en-US" dirty="0" err="1">
                <a:latin typeface="Calibri" pitchFamily="34" charset="0"/>
              </a:rPr>
              <a:t>.</a:t>
            </a:r>
            <a:r>
              <a:rPr lang="en-US" dirty="0" err="1" smtClean="0">
                <a:latin typeface="Calibri" pitchFamily="34" charset="0"/>
              </a:rPr>
              <a:t>Pointer</a:t>
            </a:r>
            <a:r>
              <a:rPr lang="en-US" dirty="0">
                <a:latin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</a:rPr>
              <a:t>Mr.Pointer</a:t>
            </a:r>
            <a:r>
              <a:rPr lang="en-US" dirty="0">
                <a:latin typeface="Calibri" pitchFamily="34" charset="0"/>
              </a:rPr>
              <a:t>, </a:t>
            </a:r>
          </a:p>
          <a:p>
            <a:pPr marL="0" indent="0">
              <a:buNone/>
            </a:pPr>
            <a:r>
              <a:rPr lang="en-US" dirty="0">
                <a:latin typeface="Calibri" pitchFamily="34" charset="0"/>
              </a:rPr>
              <a:t>Where are you?</a:t>
            </a:r>
          </a:p>
          <a:p>
            <a:pPr marL="0" indent="0">
              <a:buNone/>
            </a:pPr>
            <a:r>
              <a:rPr lang="en-US" dirty="0">
                <a:latin typeface="Calibri" pitchFamily="34" charset="0"/>
              </a:rPr>
              <a:t>Here are I am, here are I am.</a:t>
            </a:r>
          </a:p>
          <a:p>
            <a:pPr marL="0" indent="0">
              <a:buNone/>
            </a:pPr>
            <a:r>
              <a:rPr lang="en-US" dirty="0">
                <a:latin typeface="Calibri" pitchFamily="34" charset="0"/>
              </a:rPr>
              <a:t>Nice to meet you!</a:t>
            </a:r>
          </a:p>
          <a:p>
            <a:pPr marL="0" indent="0">
              <a:buNone/>
            </a:pPr>
            <a:r>
              <a:rPr lang="en-US" dirty="0">
                <a:latin typeface="Calibri" pitchFamily="34" charset="0"/>
              </a:rPr>
              <a:t>- </a:t>
            </a:r>
            <a:r>
              <a:rPr lang="ru-RU" dirty="0">
                <a:latin typeface="Calibri" pitchFamily="34" charset="0"/>
              </a:rPr>
              <a:t>руки сцеплены в </a:t>
            </a:r>
            <a:r>
              <a:rPr lang="ru-RU" dirty="0" smtClean="0">
                <a:latin typeface="Calibri" pitchFamily="34" charset="0"/>
              </a:rPr>
              <a:t>«замок», </a:t>
            </a:r>
            <a:r>
              <a:rPr lang="ru-RU" dirty="0">
                <a:latin typeface="Calibri" pitchFamily="34" charset="0"/>
              </a:rPr>
              <a:t>пальцы поочередно поднимаются, </a:t>
            </a:r>
            <a:r>
              <a:rPr lang="ru-RU" dirty="0" smtClean="0">
                <a:latin typeface="Calibri" pitchFamily="34" charset="0"/>
              </a:rPr>
              <a:t>«обнимаются» </a:t>
            </a:r>
            <a:r>
              <a:rPr lang="ru-RU" dirty="0">
                <a:latin typeface="Calibri" pitchFamily="34" charset="0"/>
              </a:rPr>
              <a:t>и возвращаются в исходное положение.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05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Houses</a:t>
            </a:r>
            <a:br>
              <a:rPr lang="en-US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836712"/>
            <a:ext cx="7772400" cy="5183088"/>
          </a:xfrm>
        </p:spPr>
        <p:txBody>
          <a:bodyPr/>
          <a:lstStyle/>
          <a:p>
            <a:r>
              <a:rPr lang="en-US" sz="3200" dirty="0" smtClean="0">
                <a:latin typeface="Calibri" pitchFamily="34" charset="0"/>
              </a:rPr>
              <a:t>This </a:t>
            </a:r>
            <a:r>
              <a:rPr lang="en-US" sz="3200" dirty="0">
                <a:latin typeface="Calibri" pitchFamily="34" charset="0"/>
              </a:rPr>
              <a:t>is a nest for little bird. - </a:t>
            </a:r>
            <a:r>
              <a:rPr lang="ru-RU" sz="3200" dirty="0">
                <a:latin typeface="Calibri" pitchFamily="34" charset="0"/>
              </a:rPr>
              <a:t>Сложить ладошки чашечкой, изображая гнездо. </a:t>
            </a:r>
          </a:p>
          <a:p>
            <a:r>
              <a:rPr lang="en-US" sz="3200" dirty="0">
                <a:latin typeface="Calibri" pitchFamily="34" charset="0"/>
              </a:rPr>
              <a:t>This is a hive for little bee.-  </a:t>
            </a:r>
            <a:r>
              <a:rPr lang="ru-RU" sz="3200" dirty="0">
                <a:latin typeface="Calibri" pitchFamily="34" charset="0"/>
              </a:rPr>
              <a:t>Сложить кулачки вместе, изображая улей. </a:t>
            </a:r>
          </a:p>
          <a:p>
            <a:r>
              <a:rPr lang="en-US" sz="3200" dirty="0">
                <a:latin typeface="Calibri" pitchFamily="34" charset="0"/>
              </a:rPr>
              <a:t>This is a hole for little rabbit. -  </a:t>
            </a:r>
            <a:r>
              <a:rPr lang="ru-RU" sz="3200" dirty="0">
                <a:latin typeface="Calibri" pitchFamily="34" charset="0"/>
              </a:rPr>
              <a:t>Соединить кончики пальцев двух рук, изображая вход в норку для кролика.</a:t>
            </a:r>
          </a:p>
          <a:p>
            <a:r>
              <a:rPr lang="en-US" sz="3200" dirty="0">
                <a:latin typeface="Calibri" pitchFamily="34" charset="0"/>
              </a:rPr>
              <a:t>And this is a house for me. -  </a:t>
            </a:r>
            <a:r>
              <a:rPr lang="ru-RU" sz="3200" dirty="0">
                <a:latin typeface="Calibri" pitchFamily="34" charset="0"/>
              </a:rPr>
              <a:t>Сложить руки </a:t>
            </a:r>
            <a:r>
              <a:rPr lang="ru-RU" sz="3200" dirty="0" smtClean="0">
                <a:latin typeface="Calibri" pitchFamily="34" charset="0"/>
              </a:rPr>
              <a:t>«домиком» </a:t>
            </a:r>
            <a:r>
              <a:rPr lang="ru-RU" sz="3200" dirty="0">
                <a:latin typeface="Calibri" pitchFamily="34" charset="0"/>
              </a:rPr>
              <a:t>над головой.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18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404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Мастер - класс</vt:lpstr>
      <vt:lpstr>Презентация PowerPoint</vt:lpstr>
      <vt:lpstr>«Лучик Надежды», Сапожникова Мария, 7кл.</vt:lpstr>
      <vt:lpstr>Федеральный закон от 29 декабря 2012 г.  № 273-ФЗ "Об образовании в  Российской Федерации"</vt:lpstr>
      <vt:lpstr>Инклюзивное (включающее) образование</vt:lpstr>
      <vt:lpstr>Презентация PowerPoint</vt:lpstr>
      <vt:lpstr> A Fish</vt:lpstr>
      <vt:lpstr>Fingers</vt:lpstr>
      <vt:lpstr>Houses </vt:lpstr>
      <vt:lpstr>Презентация PowerPoint</vt:lpstr>
      <vt:lpstr>Примеры упражнений</vt:lpstr>
      <vt:lpstr>HELLO</vt:lpstr>
      <vt:lpstr>HELLO</vt:lpstr>
      <vt:lpstr>I LOVE YOU</vt:lpstr>
      <vt:lpstr>ILOVE YOU</vt:lpstr>
      <vt:lpstr>Рефлексия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Пользователь</cp:lastModifiedBy>
  <cp:revision>49</cp:revision>
  <dcterms:created xsi:type="dcterms:W3CDTF">2015-02-21T05:35:28Z</dcterms:created>
  <dcterms:modified xsi:type="dcterms:W3CDTF">2021-04-08T15:11:07Z</dcterms:modified>
</cp:coreProperties>
</file>