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0" r:id="rId2"/>
    <p:sldId id="256" r:id="rId3"/>
    <p:sldId id="257" r:id="rId4"/>
    <p:sldId id="263" r:id="rId5"/>
    <p:sldId id="261" r:id="rId6"/>
    <p:sldId id="264" r:id="rId7"/>
    <p:sldId id="262" r:id="rId8"/>
    <p:sldId id="258" r:id="rId9"/>
    <p:sldId id="260" r:id="rId10"/>
    <p:sldId id="265" r:id="rId11"/>
    <p:sldId id="259" r:id="rId12"/>
    <p:sldId id="266" r:id="rId13"/>
    <p:sldId id="268" r:id="rId14"/>
    <p:sldId id="269" r:id="rId15"/>
    <p:sldId id="271" r:id="rId16"/>
    <p:sldId id="274" r:id="rId17"/>
    <p:sldId id="273" r:id="rId18"/>
    <p:sldId id="272" r:id="rId19"/>
    <p:sldId id="267" r:id="rId20"/>
    <p:sldId id="270" r:id="rId21"/>
    <p:sldId id="276" r:id="rId22"/>
    <p:sldId id="277" r:id="rId23"/>
    <p:sldId id="275" r:id="rId24"/>
    <p:sldId id="279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D%D0%BA%D0%BE%D0%BD%D0%BE%D0%BC%D0%B8%D1%87%D0%B5%D1%81%D0%BA%D0%B8%D0%B5_%D0%BE%D1%82%D0%BD%D0%BE%D1%88%D0%B5%D0%BD%D0%B8%D1%8F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ru.wikipedia.org/wiki/%D0%94%D0%BE%D0%BB%D0%B3" TargetMode="External"/><Relationship Id="rId4" Type="http://schemas.openxmlformats.org/officeDocument/2006/relationships/hyperlink" Target="https://ru.wikipedia.org/wiki/%D0%94%D0%B5%D0%BD%D1%8C%D0%B3%D0%B8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" TargetMode="External"/><Relationship Id="rId2" Type="http://schemas.openxmlformats.org/officeDocument/2006/relationships/hyperlink" Target="https://yandex.ru/image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1700808"/>
            <a:ext cx="7543800" cy="2304256"/>
          </a:xfrm>
        </p:spPr>
        <p:txBody>
          <a:bodyPr/>
          <a:lstStyle/>
          <a:p>
            <a:pPr algn="ctr"/>
            <a:r>
              <a:rPr lang="ru-RU" sz="9600" b="1" dirty="0" smtClean="0"/>
              <a:t>КРЕДИТЫ</a:t>
            </a:r>
            <a:endParaRPr lang="ru-RU" sz="9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9485"/>
            <a:ext cx="3343671" cy="18808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2395"/>
            <a:ext cx="3377952" cy="18958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403" y="4149080"/>
            <a:ext cx="4265443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6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4" cy="5976664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altLang="ru-RU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Недостатки </a:t>
            </a:r>
            <a:r>
              <a:rPr lang="ru-RU" altLang="ru-RU" sz="36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товарного кредитования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Огромные переплаты.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Для сравнения — по обычным потребительским кредитам (и даже по кредитным картам) переплата может быть в 1,5-2 раза меньше;</a:t>
            </a:r>
            <a:b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Навязывание страховки.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altLang="ru-RU" sz="2400" dirty="0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Некомпетентность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кредитных специалистов</a:t>
            </a:r>
            <a:r>
              <a:rPr lang="ru-RU" altLang="ru-RU" sz="24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(кассиры магазинов )</a:t>
            </a:r>
            <a:b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altLang="ru-RU" sz="24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Трудности с погашением 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Очень часто банки, которые предлагают оформить кредит в магазине, не имеют офисов и банкоматов в таких населенных пунктах. Таким образом, произвести погашение мгновенно и без комиссий невозможно. </a:t>
            </a:r>
            <a:b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Сложности с обменом, возвратом купленного товара.  </a:t>
            </a:r>
            <a:r>
              <a:rPr lang="ru-RU" altLang="ru-RU" sz="5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5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5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340768"/>
            <a:ext cx="5976664" cy="403811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данный вид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потребительского кредита </a:t>
            </a: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также предусматривает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рассмотрение заявки на выдачу кредитной карты как собственно кредитный договор;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выдача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кредита происходит достаточно быстро, рассмотрение заявки упрощено, целевое использование, как правило, не предусматривается, в связи с чем процентная ставка по данному виду кредита одна из самых высоких.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43800" cy="914400"/>
          </a:xfrm>
        </p:spPr>
        <p:txBody>
          <a:bodyPr/>
          <a:lstStyle/>
          <a:p>
            <a:pPr algn="ctr"/>
            <a:r>
              <a:rPr lang="ru-RU" altLang="ru-RU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Кредитная карта</a:t>
            </a:r>
            <a:endParaRPr lang="ru-RU" b="1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149080"/>
            <a:ext cx="3081536" cy="24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3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6696744" cy="4824536"/>
          </a:xfrm>
        </p:spPr>
        <p:txBody>
          <a:bodyPr/>
          <a:lstStyle/>
          <a:p>
            <a:pPr>
              <a:lnSpc>
                <a:spcPct val="107000"/>
              </a:lnSpc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Кредитная карта наиболее опасный для клиента банка вид потребительского кредита, так как восстанавливающийся лимит по ней стимулирует клиента 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 гасить кредит, а постоянно поддерживать максимальную задолженность.</a:t>
            </a:r>
            <a:b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Обычно кредитные карты пролонгируются, то есть не гасятся в день окончания ее действия, а продолжают действовать дальше. </a:t>
            </a:r>
            <a:b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 конце концов, человек взяв 100 тысяч рублей кредит по кредитной карте рискует выплатить банку еще такую же, а иногда и больше.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725144"/>
            <a:ext cx="3024336" cy="189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6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385791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льготный период действия кредитной карты.</a:t>
            </a: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 можно пользоваться деньгами банка практически бесплатно). </a:t>
            </a:r>
            <a:r>
              <a:rPr lang="ru-RU" altLang="ru-RU" sz="32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 </a:t>
            </a:r>
            <a:r>
              <a:rPr lang="ru-RU" altLang="ru-RU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многократное использование кредитного лимита</a:t>
            </a: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то есть, погасив старый долг, вы можете тот час же брать новый.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- </a:t>
            </a:r>
            <a:r>
              <a:rPr lang="ru-RU" altLang="ru-RU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можно осуществлять различные операции</a:t>
            </a:r>
            <a:r>
              <a:rPr lang="ru-RU" altLang="ru-RU" sz="32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оплату услуг, покупок, снятие наличных, при этом банку отчитываться не нужно.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7543800" cy="914400"/>
          </a:xfrm>
        </p:spPr>
        <p:txBody>
          <a:bodyPr/>
          <a:lstStyle/>
          <a:p>
            <a:r>
              <a:rPr lang="ru-RU" altLang="ru-RU" sz="40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Достоинства </a:t>
            </a:r>
            <a: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кредитной карты.</a:t>
            </a:r>
            <a:b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388913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32859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более </a:t>
            </a:r>
            <a:r>
              <a:rPr lang="ru-RU" altLang="ru-RU" sz="36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высокий процент ставок </a:t>
            </a: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 кредиту, чем у потребительских </a:t>
            </a:r>
            <a:r>
              <a:rPr lang="ru-RU" alt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кредитов;</a:t>
            </a:r>
            <a:endParaRPr lang="ru-RU" altLang="ru-RU" sz="36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- комиссия за выпуск и обслуживание карты, плюс к этому </a:t>
            </a:r>
            <a:r>
              <a:rPr lang="ru-RU" altLang="ru-RU" sz="36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постоянное списание процентов </a:t>
            </a: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во время снятия денег в </a:t>
            </a:r>
            <a:r>
              <a:rPr lang="ru-RU" alt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банкомате</a:t>
            </a: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частые </a:t>
            </a:r>
            <a:r>
              <a:rPr lang="ru-RU" altLang="ru-RU" sz="36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случаи </a:t>
            </a:r>
            <a:r>
              <a:rPr lang="ru-RU" altLang="ru-RU" sz="36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мошенничества</a:t>
            </a:r>
            <a:r>
              <a:rPr lang="ru-RU" altLang="ru-RU" sz="3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43800" cy="1512168"/>
          </a:xfrm>
        </p:spPr>
        <p:txBody>
          <a:bodyPr/>
          <a:lstStyle/>
          <a:p>
            <a: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Недостатки кредитной карты.</a:t>
            </a:r>
            <a:b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286241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5904656" cy="33843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6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 это небольшие суммы (до 30 тыс. руб.), которые выдаются где угодно: стационарные точки продаж, мобильные точки продаж и т.д.</a:t>
            </a:r>
          </a:p>
          <a:p>
            <a:pPr>
              <a:spcBef>
                <a:spcPct val="0"/>
              </a:spcBef>
              <a:buSzTx/>
              <a:buNone/>
            </a:pP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это максимально дорогой кредит, ставка по которому может доходить до 90% годовых.</a:t>
            </a:r>
            <a:endParaRPr lang="ru-RU" altLang="ru-RU" sz="3600" dirty="0"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04664"/>
            <a:ext cx="7543800" cy="2016224"/>
          </a:xfrm>
        </p:spPr>
        <p:txBody>
          <a:bodyPr/>
          <a:lstStyle/>
          <a:p>
            <a:pPr algn="ctr"/>
            <a: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Экспресс-кредит  </a:t>
            </a:r>
            <a:b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(быстрые деньги)</a:t>
            </a:r>
            <a:r>
              <a:rPr lang="ru-RU" altLang="ru-RU" dirty="0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br>
              <a:rPr lang="ru-RU" altLang="ru-RU" dirty="0" smtClean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293096"/>
            <a:ext cx="3203848" cy="230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0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5040560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один из видов кредитов наличными. 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Он устанавливается только для владельцев зарплатных карт.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Овердрафт</a:t>
            </a: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 это кредитование при недостатке денежных средств на расчетном счете.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для определения суммы овердрафта необходимо учитывать какие обороты проходят по карте или по текущему счету клиента.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Т.е. если оборот составляет 50 тысяч рублей в месяц, то при недостатке средств и необходимости в деньгах можно предоставить кредит также в 50 тысяч. 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endParaRPr lang="ru-RU" altLang="ru-RU" sz="2400" dirty="0">
              <a:solidFill>
                <a:schemeClr val="accent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Но, если человек увольняется с работы, то он обязан погасить овердрафт.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43800" cy="648072"/>
          </a:xfrm>
        </p:spPr>
        <p:txBody>
          <a:bodyPr/>
          <a:lstStyle/>
          <a:p>
            <a:pPr algn="ctr"/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Овердрафт</a:t>
            </a:r>
            <a:endParaRPr lang="ru-RU" sz="4400" u="sng" dirty="0"/>
          </a:p>
        </p:txBody>
      </p:sp>
    </p:spTree>
    <p:extLst>
      <p:ext uri="{BB962C8B-B14F-4D97-AF65-F5344CB8AC3E}">
        <p14:creationId xmlns:p14="http://schemas.microsoft.com/office/powerpoint/2010/main" val="259269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4176464" cy="3960440"/>
          </a:xfrm>
        </p:spPr>
        <p:txBody>
          <a:bodyPr>
            <a:normAutofit fontScale="92500" lnSpcReduction="20000"/>
          </a:bodyPr>
          <a:lstStyle/>
          <a:p>
            <a:pPr marL="18288" indent="0">
              <a:buNone/>
            </a:pPr>
            <a:r>
              <a:rPr lang="ru-RU" altLang="ru-RU" sz="4000" b="1" dirty="0">
                <a:solidFill>
                  <a:srgbClr val="FF0000"/>
                </a:solidFill>
                <a:effectLst/>
              </a:rPr>
              <a:t>Ипотечный кредит </a:t>
            </a:r>
            <a:r>
              <a:rPr lang="ru-RU" altLang="ru-RU" sz="4000" dirty="0">
                <a:effectLst/>
              </a:rPr>
              <a:t>- представляется в виде  долгосрочных  ссуд  под залог  недвижимости (земли,  зданий).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43800" cy="914400"/>
          </a:xfrm>
        </p:spPr>
        <p:txBody>
          <a:bodyPr/>
          <a:lstStyle/>
          <a:p>
            <a:pPr algn="ctr"/>
            <a:r>
              <a:rPr lang="ru-RU" altLang="ru-RU" sz="4800" b="1" u="sng" dirty="0"/>
              <a:t>Ипотечный кредит </a:t>
            </a:r>
            <a:endParaRPr lang="ru-RU" sz="4800" b="1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076" y="2348880"/>
            <a:ext cx="422473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9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8352928" cy="4752528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Char char="-"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Возможность сразу начать жить в приобретаемой квартире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Char char="-"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Самому заемщику и членам его семьи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можно зарегистрироваться в приобретенном жилье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после подписания договора купли-продажи.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Почти во всех банках страхование жилья, приобретаемого по ипотеке, является обязательным. Оно обеспечивает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безопасность по рискам утраты права собственности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на квартиру, и потерю трудоспособности заемщиком.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заемщику предоставляется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льгота по подоходному налогу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на весь срок выплаты ипотечного </a:t>
            </a:r>
            <a:r>
              <a:rPr lang="ru-RU" alt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43800" cy="1152128"/>
          </a:xfrm>
        </p:spPr>
        <p:txBody>
          <a:bodyPr/>
          <a:lstStyle/>
          <a:p>
            <a:pPr algn="ctr"/>
            <a: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Положительные</a:t>
            </a:r>
            <a:b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стороны ипотеки</a:t>
            </a:r>
            <a:endParaRPr lang="ru-RU" sz="4400" u="sng" dirty="0"/>
          </a:p>
        </p:txBody>
      </p:sp>
    </p:spTree>
    <p:extLst>
      <p:ext uri="{BB962C8B-B14F-4D97-AF65-F5344CB8AC3E}">
        <p14:creationId xmlns:p14="http://schemas.microsoft.com/office/powerpoint/2010/main" val="232771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72816"/>
            <a:ext cx="8424936" cy="4737719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0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28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"переплата" за приобретенную квартиру</a:t>
            </a: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Зачастую она может достигать более 100% стоимости жилья. </a:t>
            </a:r>
            <a:r>
              <a:rPr lang="ru-RU" altLang="ru-RU" sz="28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28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суммы кредита ограничены</a:t>
            </a: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(учитывают величину первоначального взноса и величину доходов подтвержденных справкой).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</a:t>
            </a:r>
            <a:r>
              <a:rPr lang="ru-RU" altLang="ru-RU" sz="28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банк может выдвинуть дополнительные требования к заемщику</a:t>
            </a: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наличие регистрации, определенный стаж работы на одном месте, возможность предоставить поручителей.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04664"/>
            <a:ext cx="7543800" cy="1800200"/>
          </a:xfrm>
        </p:spPr>
        <p:txBody>
          <a:bodyPr/>
          <a:lstStyle/>
          <a:p>
            <a:pPr algn="ctr"/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Отрицательные </a:t>
            </a:r>
            <a: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стороны </a:t>
            </a:r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ипотеки</a:t>
            </a:r>
            <a:r>
              <a:rPr lang="ru-RU" altLang="ru-RU" sz="5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5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315332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404664"/>
            <a:ext cx="7543800" cy="5184576"/>
          </a:xfrm>
        </p:spPr>
        <p:txBody>
          <a:bodyPr/>
          <a:lstStyle/>
          <a:p>
            <a:r>
              <a:rPr lang="ru-RU" sz="2800" b="1" dirty="0" smtClean="0">
                <a:effectLst/>
              </a:rPr>
              <a:t>КРЕДИТ</a:t>
            </a:r>
            <a:r>
              <a:rPr lang="ru-RU" sz="2800" b="1" dirty="0">
                <a:effectLst/>
              </a:rPr>
              <a:t> (</a:t>
            </a:r>
            <a:r>
              <a:rPr lang="ru-RU" sz="2800" b="1" dirty="0">
                <a:effectLst/>
                <a:hlinkClick r:id="rId2" tooltip="Латинский язык"/>
              </a:rPr>
              <a:t>лат.</a:t>
            </a:r>
            <a:r>
              <a:rPr lang="ru-RU" sz="2800" b="1" dirty="0">
                <a:effectLst/>
              </a:rPr>
              <a:t> </a:t>
            </a:r>
            <a:r>
              <a:rPr lang="ru-RU" sz="2800" b="1" i="1" dirty="0" err="1">
                <a:effectLst/>
              </a:rPr>
              <a:t>creditum</a:t>
            </a:r>
            <a:r>
              <a:rPr lang="ru-RU" sz="2800" b="1" dirty="0">
                <a:effectLst/>
              </a:rPr>
              <a:t> — заём от </a:t>
            </a:r>
            <a:r>
              <a:rPr lang="ru-RU" sz="2800" b="1" dirty="0">
                <a:effectLst/>
                <a:hlinkClick r:id="rId2" tooltip="Латинский язык"/>
              </a:rPr>
              <a:t>лат.</a:t>
            </a:r>
            <a:r>
              <a:rPr lang="ru-RU" sz="2800" b="1" dirty="0">
                <a:effectLst/>
              </a:rPr>
              <a:t> </a:t>
            </a:r>
            <a:r>
              <a:rPr lang="ru-RU" sz="2800" b="1" i="1" dirty="0" err="1">
                <a:effectLst/>
              </a:rPr>
              <a:t>credere</a:t>
            </a:r>
            <a:r>
              <a:rPr lang="ru-RU" sz="2800" b="1" dirty="0">
                <a:effectLst/>
              </a:rPr>
              <a:t> — доверять) — </a:t>
            </a:r>
            <a:r>
              <a:rPr lang="ru-RU" sz="2800" b="1" dirty="0">
                <a:solidFill>
                  <a:schemeClr val="accent1"/>
                </a:solidFill>
                <a:effectLst/>
                <a:hlinkClick r:id="rId3" tooltip="Экономические отношения"/>
              </a:rPr>
              <a:t>экономические отношения</a:t>
            </a:r>
            <a:r>
              <a:rPr lang="ru-RU" sz="2800" b="1" dirty="0">
                <a:effectLst/>
              </a:rPr>
              <a:t>, при которых одна из сторон не возмещает немедленно полученные от другой стороны </a:t>
            </a:r>
            <a:r>
              <a:rPr lang="ru-RU" sz="2800" b="1" dirty="0">
                <a:effectLst/>
                <a:hlinkClick r:id="rId4" tooltip="Деньги"/>
              </a:rPr>
              <a:t>деньги</a:t>
            </a:r>
            <a:r>
              <a:rPr lang="ru-RU" sz="2800" b="1" dirty="0">
                <a:effectLst/>
              </a:rPr>
              <a:t> или другие ресурсы, но обещает предоставить возмещение (оплату) или вернуть ресурсы в будущем. Фактически, кредит является юридическим </a:t>
            </a:r>
            <a:r>
              <a:rPr lang="ru-RU" sz="2800" b="1" dirty="0" smtClean="0">
                <a:effectLst/>
              </a:rPr>
              <a:t>оформлением</a:t>
            </a:r>
            <a:r>
              <a:rPr lang="ru-RU" sz="2800" b="1" dirty="0">
                <a:effectLst/>
              </a:rPr>
              <a:t> </a:t>
            </a:r>
            <a:r>
              <a:rPr lang="ru-RU" sz="2800" b="1" dirty="0" smtClean="0">
                <a:effectLst/>
              </a:rPr>
              <a:t/>
            </a:r>
            <a:br>
              <a:rPr lang="ru-RU" sz="2800" b="1" dirty="0" smtClean="0">
                <a:effectLst/>
              </a:rPr>
            </a:br>
            <a:r>
              <a:rPr lang="ru-RU" sz="2800" b="1" dirty="0" smtClean="0">
                <a:effectLst/>
                <a:hlinkClick r:id="rId5" tooltip="Долг"/>
              </a:rPr>
              <a:t>экономического </a:t>
            </a:r>
            <a:r>
              <a:rPr lang="ru-RU" sz="2800" b="1" dirty="0">
                <a:effectLst/>
                <a:hlinkClick r:id="rId5" tooltip="Долг"/>
              </a:rPr>
              <a:t>обязательства</a:t>
            </a:r>
            <a:r>
              <a:rPr lang="ru-RU" sz="2800" b="1" dirty="0">
                <a:effectLst/>
              </a:rPr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8586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11352" y="1484783"/>
            <a:ext cx="5437112" cy="501757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одна из форм целевого кредита, подразумевающая выделение средств на покупку автомобиля.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Особенностью кредита является залог, которым выступает приобретаемое транспортное средство.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endParaRPr lang="ru-RU" altLang="ru-RU" sz="3200" b="1" dirty="0">
              <a:solidFill>
                <a:srgbClr val="00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2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дает покупателю возможность купить машину с первоначальным взносом или вообще без него.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76672"/>
            <a:ext cx="7543800" cy="914400"/>
          </a:xfrm>
        </p:spPr>
        <p:txBody>
          <a:bodyPr/>
          <a:lstStyle/>
          <a:p>
            <a:pPr algn="ctr"/>
            <a:r>
              <a:rPr lang="ru-RU" altLang="ru-RU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Автокредит</a:t>
            </a:r>
            <a:endParaRPr lang="ru-RU" u="sng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51" y="2708920"/>
            <a:ext cx="3059832" cy="20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2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340768"/>
            <a:ext cx="8136904" cy="5097759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Возможность купить машину в короткий срок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Главное, чтобы текущих доходов хватало на погашение полученного автокредита.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Льготное автокредитование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Государство стимулирует покупку машин, произведенных на территории России путем компенсации части процентов по кредиту. Максимальная цена машины ограничена 750 тыс. руб.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Большой период выплат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 на срок от 1 до 5 лет). Если выбрать большой срок, то ежемесячные платежи окажутся несущественными – это может быть удобным. 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Однако в таком случае возрастает общая стоимость кредита.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7543800" cy="1152128"/>
          </a:xfrm>
        </p:spPr>
        <p:txBody>
          <a:bodyPr/>
          <a:lstStyle/>
          <a:p>
            <a:pPr algn="ctr"/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Плюсы автокредита:</a:t>
            </a:r>
            <a:b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4400" u="sng" dirty="0"/>
          </a:p>
        </p:txBody>
      </p:sp>
    </p:spTree>
    <p:extLst>
      <p:ext uri="{BB962C8B-B14F-4D97-AF65-F5344CB8AC3E}">
        <p14:creationId xmlns:p14="http://schemas.microsoft.com/office/powerpoint/2010/main" val="393274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5241775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Жесткие требования к заёмщикам.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Автокредит не дают молодёжи и пенсионерам, обладателям плохих кредитных историй, отработавшим на текущем месте работы меньше трёх месяцев и т.д. 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Автомобиль становится залогом.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означает, что вы имеете риск потерять купленную машину.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Автострахование.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(полис КАСКО, что увеличивает расходы примерно на 10%). Иногда существует возможность и не приобретать данную страховку, но тогда дороже окажется кредит.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Первоначальный взнос.</a:t>
            </a:r>
            <a:r>
              <a:rPr lang="ru-RU" altLang="ru-RU" sz="24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( 10-30% от стоимости автомобиля).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43800" cy="1368152"/>
          </a:xfrm>
        </p:spPr>
        <p:txBody>
          <a:bodyPr/>
          <a:lstStyle/>
          <a:p>
            <a:pPr algn="ctr"/>
            <a:r>
              <a:rPr lang="ru-RU" altLang="ru-RU" sz="44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Минусы </a:t>
            </a:r>
            <a:r>
              <a:rPr lang="ru-RU" altLang="ru-RU" sz="4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автокредита </a:t>
            </a:r>
            <a:r>
              <a:rPr lang="ru-RU" altLang="ru-RU" sz="5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br>
              <a:rPr lang="ru-RU" altLang="ru-RU" sz="54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340658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352928" cy="4737719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Насколько стабильна ситуация на вашей работе, в вашей компании? </a:t>
            </a:r>
            <a:endParaRPr lang="ru-RU" altLang="ru-RU" sz="2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- Насколько 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стабильны ваши доходы?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Не 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грозит ли вам потеря работы?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Tx/>
              <a:buChar char="-"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Как обстоят дела с защитой вашей жизни и здоровья? 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Tx/>
              <a:buChar char="-"/>
            </a:pPr>
            <a:r>
              <a:rPr lang="ru-RU" alt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Есть ли у вас соответствующие страховки?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Есть ли у вас другие непогашенные кредиты?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18288" indent="0"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Если у вас возникают сомнения при ответе хотя бы на один из этих вопросов, остановитесь! Не берите кредит – сначала устраните ВСЕ причины этих сомнений.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1872208"/>
          </a:xfrm>
        </p:spPr>
        <p:txBody>
          <a:bodyPr/>
          <a:lstStyle/>
          <a:p>
            <a:pPr algn="ctr"/>
            <a: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Самое важное! Адекватно оцените текущую ситуацию:</a:t>
            </a:r>
            <a:br>
              <a:rPr lang="ru-RU" altLang="ru-RU" sz="40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4000" u="sng" dirty="0"/>
          </a:p>
        </p:txBody>
      </p:sp>
    </p:spTree>
    <p:extLst>
      <p:ext uri="{BB962C8B-B14F-4D97-AF65-F5344CB8AC3E}">
        <p14:creationId xmlns:p14="http://schemas.microsoft.com/office/powerpoint/2010/main" val="192858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836712"/>
            <a:ext cx="7543800" cy="3024336"/>
          </a:xfrm>
        </p:spPr>
        <p:txBody>
          <a:bodyPr/>
          <a:lstStyle/>
          <a:p>
            <a:pPr algn="ctr"/>
            <a:r>
              <a:rPr lang="ru-RU" b="1" dirty="0" smtClean="0"/>
              <a:t>Спасибо </a:t>
            </a:r>
            <a:br>
              <a:rPr lang="ru-RU" b="1" dirty="0" smtClean="0"/>
            </a:br>
            <a:r>
              <a:rPr lang="ru-RU" b="1" dirty="0" smtClean="0"/>
              <a:t>за внимание!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2875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628800"/>
            <a:ext cx="8280920" cy="4896544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hlinkClick r:id="rId2"/>
              </a:rPr>
              <a:t>https://yandex.ru/images</a:t>
            </a:r>
            <a:endParaRPr lang="ru-RU" sz="28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hlinkClick r:id="rId3"/>
              </a:rPr>
              <a:t>https://ru.wikipedia.org</a:t>
            </a:r>
            <a:r>
              <a:rPr lang="en-US" sz="2800" dirty="0" smtClean="0">
                <a:hlinkClick r:id="rId3"/>
              </a:rPr>
              <a:t>/</a:t>
            </a:r>
            <a:endParaRPr lang="ru-RU" sz="28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https://ru.wikipedia.org/wiki/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Кредит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800" dirty="0" smtClean="0"/>
              <a:t>Экономика</a:t>
            </a:r>
            <a:r>
              <a:rPr lang="ru-RU" sz="2800" dirty="0"/>
              <a:t>. Базовый и углубленный уровни. 10 класс: учебник / Р.И. Хасбулатов. – 3-е изд., стереотип. – М.: Дрофа, 2015. – 156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548680"/>
            <a:ext cx="7543800" cy="914400"/>
          </a:xfrm>
        </p:spPr>
        <p:txBody>
          <a:bodyPr/>
          <a:lstStyle/>
          <a:p>
            <a:r>
              <a:rPr lang="ru-RU" sz="4400" b="1" u="sng" dirty="0" smtClean="0"/>
              <a:t>Источники литературы</a:t>
            </a:r>
            <a:endParaRPr lang="ru-RU" sz="4400" b="1" u="sng" dirty="0"/>
          </a:p>
        </p:txBody>
      </p:sp>
    </p:spTree>
    <p:extLst>
      <p:ext uri="{BB962C8B-B14F-4D97-AF65-F5344CB8AC3E}">
        <p14:creationId xmlns:p14="http://schemas.microsoft.com/office/powerpoint/2010/main" val="4092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340768"/>
            <a:ext cx="8280920" cy="432048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Коммерческий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Банковский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Межхозяйственный   денежный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 Потребительский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 Ипотечный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 Государственный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3600" dirty="0" smtClean="0"/>
              <a:t> </a:t>
            </a:r>
            <a:r>
              <a:rPr lang="ru-RU" altLang="ru-RU" sz="3600" dirty="0"/>
              <a:t>Международный </a:t>
            </a: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260648"/>
            <a:ext cx="7543800" cy="1224136"/>
          </a:xfrm>
        </p:spPr>
        <p:txBody>
          <a:bodyPr/>
          <a:lstStyle/>
          <a:p>
            <a:pPr algn="ctr">
              <a:defRPr/>
            </a:pPr>
            <a:r>
              <a:rPr lang="ru-RU" altLang="ru-RU" sz="5400" b="1" dirty="0" smtClean="0">
                <a:effectLst/>
              </a:rPr>
              <a:t>:</a:t>
            </a:r>
            <a:br>
              <a:rPr lang="ru-RU" altLang="ru-RU" sz="5400" b="1" dirty="0" smtClean="0">
                <a:effectLst/>
              </a:rPr>
            </a:br>
            <a:r>
              <a:rPr lang="ru-RU" altLang="ru-RU" sz="4000" dirty="0" smtClean="0"/>
              <a:t> </a:t>
            </a:r>
            <a:r>
              <a:rPr lang="ru-RU" altLang="ru-RU" sz="4000" dirty="0"/>
              <a:t/>
            </a:r>
            <a:br>
              <a:rPr lang="ru-RU" altLang="ru-RU" sz="4000" dirty="0"/>
            </a:br>
            <a:r>
              <a:rPr lang="ru-RU" altLang="ru-RU" sz="6000" b="1" u="sng" dirty="0">
                <a:effectLst/>
              </a:rPr>
              <a:t>Виды </a:t>
            </a:r>
            <a:r>
              <a:rPr lang="ru-RU" altLang="ru-RU" sz="6000" b="1" u="sng" dirty="0" smtClean="0">
                <a:effectLst/>
              </a:rPr>
              <a:t>кредитов</a:t>
            </a:r>
            <a:r>
              <a:rPr lang="ru-RU" altLang="ru-RU" sz="4000" b="1" dirty="0" smtClean="0">
                <a:effectLst/>
              </a:rPr>
              <a:t>: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7566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84784"/>
            <a:ext cx="7690048" cy="5112568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кредит, выдаваемый банком физическим лицам на потребительские цели не связанные с предпринимательской деятельностью.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2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200" b="1" u="sng" dirty="0" smtClean="0">
                <a:solidFill>
                  <a:schemeClr val="accent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Общие характеристики</a:t>
            </a:r>
          </a:p>
          <a:p>
            <a:pPr algn="ctr"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3200" b="1" u="sng" dirty="0" smtClean="0">
                <a:solidFill>
                  <a:schemeClr val="accent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b="1" u="sng" dirty="0">
                <a:solidFill>
                  <a:schemeClr val="accent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потребительских кредитов: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Потребительский кредит выдается только банками;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 typeface="Arial" charset="0"/>
              <a:buChar char="•"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Потребительский кредит выдается только физическим </a:t>
            </a:r>
            <a:r>
              <a:rPr lang="ru-RU" alt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лицам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 typeface="Arial" charset="0"/>
              <a:buChar char="•"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Способ погашения – только ежемесячные платежи;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 typeface="Arial" charset="0"/>
              <a:buChar char="•"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Срок кредитования – не более 3-5 лет;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Font typeface="Arial" charset="0"/>
              <a:buChar char="•"/>
            </a:pP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Стандартный список документов.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b="1" dirty="0">
              <a:solidFill>
                <a:srgbClr val="000066"/>
              </a:solidFill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188640"/>
            <a:ext cx="7543800" cy="936104"/>
          </a:xfrm>
        </p:spPr>
        <p:txBody>
          <a:bodyPr/>
          <a:lstStyle/>
          <a:p>
            <a:r>
              <a:rPr lang="ru-RU" altLang="ru-RU" sz="4400" b="1" u="sng" dirty="0"/>
              <a:t>Потребительский  кредит</a:t>
            </a:r>
            <a:endParaRPr lang="ru-RU" sz="4400" b="1" u="sng" dirty="0"/>
          </a:p>
        </p:txBody>
      </p:sp>
    </p:spTree>
    <p:extLst>
      <p:ext uri="{BB962C8B-B14F-4D97-AF65-F5344CB8AC3E}">
        <p14:creationId xmlns:p14="http://schemas.microsoft.com/office/powerpoint/2010/main" val="328264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268760"/>
            <a:ext cx="8208912" cy="5256584"/>
          </a:xfrm>
        </p:spPr>
        <p:txBody>
          <a:bodyPr/>
          <a:lstStyle/>
          <a:p>
            <a:pPr marL="18288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188640"/>
            <a:ext cx="7543800" cy="1584176"/>
          </a:xfrm>
        </p:spPr>
        <p:txBody>
          <a:bodyPr/>
          <a:lstStyle/>
          <a:p>
            <a:pPr algn="ctr"/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Классификация потребительских кредитов:</a:t>
            </a:r>
            <a:r>
              <a:rPr lang="ru-RU" altLang="ru-RU" sz="3200" b="1" dirty="0">
                <a:latin typeface="Arial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Arial" charset="0"/>
                <a:ea typeface="Calibri" pitchFamily="34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509192"/>
            <a:ext cx="3096344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Bef>
                <a:spcPct val="0"/>
              </a:spcBef>
              <a:buFont typeface="Arial" charset="0"/>
              <a:buChar char="•"/>
            </a:pPr>
            <a:r>
              <a:rPr lang="ru-RU" altLang="ru-RU" sz="24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Потребительские</a:t>
            </a: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кредиты на неотложные нужды (на любые цели)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1484784"/>
            <a:ext cx="3096344" cy="18246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Bef>
                <a:spcPct val="0"/>
              </a:spcBef>
              <a:buFont typeface="Arial" charset="0"/>
              <a:buChar char="•"/>
            </a:pPr>
            <a:r>
              <a:rPr lang="ru-RU" altLang="ru-RU" sz="24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Товарный кредит </a:t>
            </a:r>
            <a:r>
              <a:rPr lang="ru-RU" altLang="ru-RU" sz="2400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altLang="ru-RU" sz="2400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приобретение бытовых товар</a:t>
            </a:r>
            <a:r>
              <a:rPr lang="ru-RU" altLang="ru-RU" sz="2400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ов)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4077072"/>
            <a:ext cx="3240360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Bef>
                <a:spcPct val="0"/>
              </a:spcBef>
              <a:buFont typeface="Arial" charset="0"/>
              <a:buChar char="•"/>
            </a:pPr>
            <a:r>
              <a:rPr lang="ru-RU" altLang="ru-RU" sz="24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Кредитная карта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4050284"/>
            <a:ext cx="3168352" cy="18269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Font typeface="Arial" charset="0"/>
              <a:buChar char="•"/>
            </a:pPr>
            <a:r>
              <a:rPr lang="ru-RU" altLang="ru-RU" sz="24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Экспресс кредитование</a:t>
            </a:r>
            <a:endParaRPr lang="ru-RU" altLang="ru-RU" sz="2400" b="1" u="sng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707904" y="1268760"/>
            <a:ext cx="576064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788024" y="1268760"/>
            <a:ext cx="576064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347864" y="1268760"/>
            <a:ext cx="1080120" cy="26642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644008" y="1268760"/>
            <a:ext cx="936104" cy="26642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07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6264696"/>
          </a:xfrm>
        </p:spPr>
        <p:txBody>
          <a:bodyPr/>
          <a:lstStyle/>
          <a:p>
            <a:pPr algn="ctr"/>
            <a:r>
              <a:rPr lang="ru-RU" altLang="ru-RU" sz="36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Потребительские кредиты </a:t>
            </a:r>
            <a: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alt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неотложные нужды (на любые цели)</a:t>
            </a:r>
            <a: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br>
              <a:rPr lang="ru-RU" altLang="ru-RU" sz="36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кредиты наличными, которые выдается через кассу банка или поступает на пластиковую карту. В данном случае заемщик никаким способом не подтверждает использование полученных денежных средств.</a:t>
            </a:r>
            <a:br>
              <a:rPr lang="ru-RU" alt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570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004048" y="1196752"/>
            <a:ext cx="3528392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1052736"/>
            <a:ext cx="3960440" cy="36724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332656"/>
            <a:ext cx="7543800" cy="864096"/>
          </a:xfrm>
        </p:spPr>
        <p:txBody>
          <a:bodyPr/>
          <a:lstStyle/>
          <a:p>
            <a:pPr algn="ctr"/>
            <a:r>
              <a:rPr lang="ru-RU" alt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Потребительские кредиты на неотложные нужды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83568" y="1196752"/>
            <a:ext cx="3934152" cy="3672408"/>
          </a:xfrm>
        </p:spPr>
        <p:txBody>
          <a:bodyPr/>
          <a:lstStyle/>
          <a:p>
            <a:pPr marL="18288" indent="0"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Обеспеченный кредит</a:t>
            </a:r>
            <a:r>
              <a:rPr lang="ru-RU" altLang="ru-RU" sz="28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выдается под обеспечение в виде поручительства другого физического лица или залог недвижимости/автокредита (так называемое ломбардное кредитование).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029200" y="1196752"/>
            <a:ext cx="3503240" cy="2232248"/>
          </a:xfrm>
        </p:spPr>
        <p:txBody>
          <a:bodyPr/>
          <a:lstStyle/>
          <a:p>
            <a:pPr marL="18288" indent="0"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Необеспеченный кредит</a:t>
            </a:r>
            <a:r>
              <a:rPr lang="ru-RU" altLang="ru-RU" sz="24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– соответственно без какого-либо обеспечения.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5085184"/>
            <a:ext cx="7920880" cy="1409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ct val="0"/>
              </a:spcBef>
            </a:pPr>
            <a:r>
              <a:rPr lang="ru-RU" alt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 на неотложные нужды имеет </a:t>
            </a:r>
            <a:r>
              <a:rPr lang="ru-RU" altLang="ru-RU" sz="20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наиболее низкую процентную ставку</a:t>
            </a:r>
            <a:r>
              <a:rPr lang="ru-RU" altLang="ru-RU" sz="20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 сравнению с другими видами потребительских кредитов, и  </a:t>
            </a:r>
            <a:r>
              <a:rPr lang="ru-RU" altLang="ru-RU" sz="20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максимальный срок кредитования</a:t>
            </a:r>
            <a:r>
              <a:rPr lang="ru-RU" altLang="ru-RU" sz="20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 сравнении с другими видами потребительских кредитов.</a:t>
            </a:r>
          </a:p>
        </p:txBody>
      </p:sp>
    </p:spTree>
    <p:extLst>
      <p:ext uri="{BB962C8B-B14F-4D97-AF65-F5344CB8AC3E}">
        <p14:creationId xmlns:p14="http://schemas.microsoft.com/office/powerpoint/2010/main" val="166203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ntr" presetSubtype="16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  <p:bldP spid="6" grpId="1" build="p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268760"/>
            <a:ext cx="7690048" cy="5256584"/>
          </a:xfrm>
        </p:spPr>
        <p:txBody>
          <a:bodyPr/>
          <a:lstStyle/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выдача кредита осуществляется в точке продаж бытовых товаров;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кредит предоставляется для приобретения определенного товара;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Быстрое оформление ( от нескольких минут до часа);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данный кредит более дорогой, т.к. ничем не обеспечен;</a:t>
            </a:r>
          </a:p>
          <a:p>
            <a:pPr>
              <a:lnSpc>
                <a:spcPct val="107000"/>
              </a:lnSpc>
              <a:spcBef>
                <a:spcPct val="0"/>
              </a:spcBef>
              <a:buSzTx/>
              <a:buNone/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- приобретаемый товар не выступает в качестве залогового обеспечения.</a:t>
            </a: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04664"/>
            <a:ext cx="7543800" cy="720080"/>
          </a:xfrm>
        </p:spPr>
        <p:txBody>
          <a:bodyPr/>
          <a:lstStyle/>
          <a:p>
            <a:pPr algn="ctr"/>
            <a:r>
              <a:rPr lang="ru-RU" altLang="ru-RU" sz="36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Товарный кредит </a:t>
            </a:r>
            <a: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altLang="ru-RU" sz="36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на приобретение бытовых товаров)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7584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09480" cy="6192688"/>
          </a:xfrm>
        </p:spPr>
        <p:txBody>
          <a:bodyPr/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</a:pP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</a:t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</a:t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ru-RU" altLang="ru-RU" sz="32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Главные преимущества </a:t>
            </a: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lang="ru-RU" altLang="ru-RU" sz="32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товарного кредита</a:t>
            </a:r>
            <a:r>
              <a:rPr lang="ru-RU" alt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Удобство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и скорость оформления;</a:t>
            </a:r>
            <a:b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2. Высокая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вероятность одобрения. </a:t>
            </a:r>
            <a:b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3. Лояльные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требования к заемщику</a:t>
            </a: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b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4. 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За счет того, что от клиента </a:t>
            </a: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     требуется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огромный комплект </a:t>
            </a: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документов.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alt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5. Снижен </a:t>
            </a:r>
            <a: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риск кражи, мошенничества, утери полученных средств.</a:t>
            </a:r>
            <a:br>
              <a:rPr lang="ru-RU" altLang="ru-RU" sz="3200" dirty="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747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386</TotalTime>
  <Words>746</Words>
  <Application>Microsoft Office PowerPoint</Application>
  <PresentationFormat>Экран (4:3)</PresentationFormat>
  <Paragraphs>105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Базовая</vt:lpstr>
      <vt:lpstr>КРЕДИТЫ</vt:lpstr>
      <vt:lpstr>КРЕДИТ (лат. creditum — заём от лат. credere — доверять) — экономические отношения, при которых одна из сторон не возмещает немедленно полученные от другой стороны деньги или другие ресурсы, но обещает предоставить возмещение (оплату) или вернуть ресурсы в будущем. Фактически, кредит является юридическим оформлением  экономического обязательства.</vt:lpstr>
      <vt:lpstr>:   Виды кредитов:</vt:lpstr>
      <vt:lpstr>Потребительский  кредит</vt:lpstr>
      <vt:lpstr>Классификация потребительских кредитов: </vt:lpstr>
      <vt:lpstr>Потребительские кредиты  на неотложные нужды (на любые цели)  Это кредиты наличными, которые выдается через кассу банка или поступает на пластиковую карту. В данном случае заемщик никаким способом не подтверждает использование полученных денежных средств. </vt:lpstr>
      <vt:lpstr>Потребительские кредиты на неотложные нужды</vt:lpstr>
      <vt:lpstr>Товарный кредит  (на приобретение бытовых товаров)</vt:lpstr>
      <vt:lpstr>                                                                    Главные преимущества                      товарного кредита  1. Удобство и скорость оформления; 2. Высокая вероятность одобрения.  3. Лояльные требования к заемщику. 4.  За счет того, что от клиента не     требуется огромный комплект документов.  5. Снижен риск кражи, мошенничества, утери полученных средств. </vt:lpstr>
      <vt:lpstr>   Недостатки товарного кредитования  - Огромные переплаты.  Для сравнения — по обычным потребительским кредитам (и даже по кредитным картам) переплата может быть в 1,5-2 раза меньше; - Навязывание страховки.  - Некомпетентность кредитных специалистов. (кассиры магазинов ) - Трудности с погашением . Очень часто банки, которые предлагают оформить кредит в магазине, не имеют офисов и банкоматов в таких населенных пунктах. Таким образом, произвести погашение мгновенно и без комиссий невозможно.  - Сложности с обменом, возвратом купленного товара.   </vt:lpstr>
      <vt:lpstr>Кредитная карта</vt:lpstr>
      <vt:lpstr>Кредитная карта наиболее опасный для клиента банка вид потребительского кредита, так как восстанавливающийся лимит по ней стимулирует клиента не гасить кредит, а постоянно поддерживать максимальную задолженность.  Обычно кредитные карты пролонгируются, то есть не гасятся в день окончания ее действия, а продолжают действовать дальше.  В конце концов, человек взяв 100 тысяч рублей кредит по кредитной карте рискует выплатить банку еще такую же, а иногда и больше. </vt:lpstr>
      <vt:lpstr>   Достоинства кредитной карты. </vt:lpstr>
      <vt:lpstr>Недостатки кредитной карты. </vt:lpstr>
      <vt:lpstr>Экспресс-кредит   (быстрые деньги)  </vt:lpstr>
      <vt:lpstr>Овердрафт</vt:lpstr>
      <vt:lpstr>Ипотечный кредит </vt:lpstr>
      <vt:lpstr>Положительные  стороны ипотеки</vt:lpstr>
      <vt:lpstr>Отрицательные  стороны ипотеки </vt:lpstr>
      <vt:lpstr>Автокредит</vt:lpstr>
      <vt:lpstr>Плюсы автокредита: </vt:lpstr>
      <vt:lpstr>Минусы автокредита : </vt:lpstr>
      <vt:lpstr>Самое важное! Адекватно оцените текущую ситуацию: </vt:lpstr>
      <vt:lpstr>Спасибо  за внимание!</vt:lpstr>
      <vt:lpstr>Источники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КРЕДИТЫ</dc:title>
  <dc:creator>www</dc:creator>
  <cp:lastModifiedBy>www</cp:lastModifiedBy>
  <cp:revision>62</cp:revision>
  <dcterms:created xsi:type="dcterms:W3CDTF">2019-01-16T13:58:51Z</dcterms:created>
  <dcterms:modified xsi:type="dcterms:W3CDTF">2019-01-20T12:36:09Z</dcterms:modified>
</cp:coreProperties>
</file>