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4" r:id="rId6"/>
    <p:sldId id="263" r:id="rId7"/>
    <p:sldId id="262" r:id="rId8"/>
    <p:sldId id="265" r:id="rId9"/>
    <p:sldId id="261" r:id="rId10"/>
    <p:sldId id="260" r:id="rId11"/>
    <p:sldId id="272" r:id="rId12"/>
    <p:sldId id="266" r:id="rId13"/>
    <p:sldId id="275" r:id="rId14"/>
    <p:sldId id="268" r:id="rId15"/>
    <p:sldId id="273" r:id="rId16"/>
    <p:sldId id="267" r:id="rId17"/>
    <p:sldId id="274" r:id="rId18"/>
    <p:sldId id="271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1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43" autoAdjust="0"/>
    <p:restoredTop sz="94660"/>
  </p:normalViewPr>
  <p:slideViewPr>
    <p:cSldViewPr>
      <p:cViewPr varScale="1">
        <p:scale>
          <a:sx n="87" d="100"/>
          <a:sy n="87" d="100"/>
        </p:scale>
        <p:origin x="-15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5C3B6-974D-447F-8F69-1E072EEF711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AEDB2-50FF-4F58-98EF-DC76DAFFF2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783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10" Type="http://schemas.openxmlformats.org/officeDocument/2006/relationships/image" Target="../media/image66.jpeg"/><Relationship Id="rId4" Type="http://schemas.openxmlformats.org/officeDocument/2006/relationships/image" Target="../media/image60.jpeg"/><Relationship Id="rId9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&#1050;&#1088;&#1080;&#1089;&#1090;&#1072;&#1083;&#1083;&#1099;%202.mp4" TargetMode="External"/><Relationship Id="rId7" Type="http://schemas.openxmlformats.org/officeDocument/2006/relationships/hyperlink" Target="&#1050;&#1088;&#1080;&#1089;&#1090;&#1072;&#1083;&#1083;&#1099;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85725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детский сад №43 « Малыш»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857364"/>
            <a:ext cx="8286808" cy="4643470"/>
          </a:xfrm>
        </p:spPr>
        <p:txBody>
          <a:bodyPr>
            <a:normAutofit fontScale="92500" lnSpcReduction="20000"/>
          </a:bodyPr>
          <a:lstStyle/>
          <a:p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 - 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</a:p>
          <a:p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«Кристаллы бывают разные»</a:t>
            </a: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Подготовили:   воспитатель Макарова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Светлана Витальевна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Сухой Лог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Кристаллы из раствора поваренной соли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G:\Камышлов\IMG_20200204_172139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571612"/>
            <a:ext cx="2284802" cy="17083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2" name="Рисунок 11" descr="G:\Камышлов\IMG_20200204_17244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571612"/>
            <a:ext cx="2286016" cy="169749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G:\Камышлов\IMG_20200204_180338_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3286124"/>
            <a:ext cx="2214578" cy="16909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4" name="Рисунок 13" descr="G:\Камышлов\IMG_20200204_18035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4643446"/>
            <a:ext cx="2244601" cy="167832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5" name="Рисунок 14" descr="G:\Камышлов\Camera\20200207_16233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926530" y="4216950"/>
            <a:ext cx="2361718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6" name="Стрелка вправо 15"/>
          <p:cNvSpPr/>
          <p:nvPr/>
        </p:nvSpPr>
        <p:spPr>
          <a:xfrm>
            <a:off x="3428992" y="2357430"/>
            <a:ext cx="64294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>
            <a:off x="3071802" y="5429264"/>
            <a:ext cx="928694" cy="1428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500166" y="3214686"/>
            <a:ext cx="1577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Насыпаем соль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чистую емкость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6248" y="3286124"/>
            <a:ext cx="2084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Заливаем горячей водой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размешиваем.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86578" y="5000636"/>
            <a:ext cx="1833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Готовим кольца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роста кристаллов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29058" y="6286520"/>
            <a:ext cx="2561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Опускаем кольца в раствор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4414" y="6286520"/>
            <a:ext cx="1783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Наш кристалл готов!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углом 24"/>
          <p:cNvSpPr/>
          <p:nvPr/>
        </p:nvSpPr>
        <p:spPr>
          <a:xfrm rot="5400000">
            <a:off x="6222545" y="2680678"/>
            <a:ext cx="917179" cy="290428"/>
          </a:xfrm>
          <a:prstGeom prst="bentArrow">
            <a:avLst>
              <a:gd name="adj1" fmla="val 34346"/>
              <a:gd name="adj2" fmla="val 22649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Стрелка углом 26"/>
          <p:cNvSpPr/>
          <p:nvPr/>
        </p:nvSpPr>
        <p:spPr>
          <a:xfrm rot="10800000">
            <a:off x="6500826" y="5072074"/>
            <a:ext cx="285752" cy="64294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Этапы роста кристаллов поваренной соли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43306" y="5214950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Дневник наблюдения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!\AppData\Local\Temp\7zO0F269965\IMG-20200210-WA000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2953111" y="618733"/>
            <a:ext cx="3289457" cy="562384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Кристаллы из раствора медного купороса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G:\Камышлов\IMG_20200204_164038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214422"/>
            <a:ext cx="1357322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G:\Камышлов\IMG_20200204_164243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214422"/>
            <a:ext cx="1285884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4" name="Рисунок 13" descr="G:\Камышлов\IMG_20200204_171103_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3357562"/>
            <a:ext cx="1285884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5" name="Рисунок 14" descr="G:\Камышлов\IMG_20200204_16592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3643314"/>
            <a:ext cx="1928826" cy="138544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7" name="Рисунок 16" descr="G:\Камышлов\Camera\20200207_16240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2951221" y="4692589"/>
            <a:ext cx="1812798" cy="142876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8" name="Стрелка вправо 17"/>
          <p:cNvSpPr/>
          <p:nvPr/>
        </p:nvSpPr>
        <p:spPr>
          <a:xfrm>
            <a:off x="2285984" y="2071678"/>
            <a:ext cx="150019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5214942" y="2071678"/>
            <a:ext cx="150019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714348" y="3000372"/>
            <a:ext cx="16085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Насыпаем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Порошок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медного купороса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G:\Камышлов\IMG_20200204_16414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7620" y="1214422"/>
            <a:ext cx="1285884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5000628" y="5000636"/>
            <a:ext cx="1803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Опускаем камешек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обмотанный ниткой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72396" y="5072075"/>
            <a:ext cx="1357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Опускаем кристалл на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ниточке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4348" y="6072206"/>
            <a:ext cx="14134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Какие красивые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кристаллики!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57488" y="6357958"/>
            <a:ext cx="1845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Наш кристалл вырос!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трелка углом 32"/>
          <p:cNvSpPr/>
          <p:nvPr/>
        </p:nvSpPr>
        <p:spPr>
          <a:xfrm rot="10800000">
            <a:off x="4572000" y="5715016"/>
            <a:ext cx="3714776" cy="214314"/>
          </a:xfrm>
          <a:prstGeom prst="bentArrow">
            <a:avLst>
              <a:gd name="adj1" fmla="val 48631"/>
              <a:gd name="adj2" fmla="val 25000"/>
              <a:gd name="adj3" fmla="val 25000"/>
              <a:gd name="adj4" fmla="val 528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Стрелка углом 33"/>
          <p:cNvSpPr/>
          <p:nvPr/>
        </p:nvSpPr>
        <p:spPr>
          <a:xfrm rot="5400000" flipV="1">
            <a:off x="2893207" y="2536025"/>
            <a:ext cx="392909" cy="375049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86182" y="3000372"/>
            <a:ext cx="1299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Заливаем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горячей водой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трелка вниз 34"/>
          <p:cNvSpPr/>
          <p:nvPr/>
        </p:nvSpPr>
        <p:spPr>
          <a:xfrm>
            <a:off x="6786578" y="3000372"/>
            <a:ext cx="14287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7858148" y="3071810"/>
            <a:ext cx="142876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429388" y="3000372"/>
            <a:ext cx="1905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Размешиваем раствор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" name="Рисунок 36" descr="G:\Камышлов\Camera\20200207_191835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4714884"/>
            <a:ext cx="1857388" cy="135732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Этапы роста кристаллов медного купороса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 descr="G:\Камышлов\IMG_20200209_103852.jpg"/>
          <p:cNvPicPr/>
          <p:nvPr/>
        </p:nvPicPr>
        <p:blipFill>
          <a:blip r:embed="rId3" cstate="print"/>
          <a:srcRect l="6124" t="3180" r="11974"/>
          <a:stretch>
            <a:fillRect/>
          </a:stretch>
        </p:blipFill>
        <p:spPr bwMode="auto">
          <a:xfrm>
            <a:off x="1785918" y="1643050"/>
            <a:ext cx="5929354" cy="33575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3643306" y="5214950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Дневник наблюдения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Кристаллы из раствора сахара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G:\Камышлов\Camera\20200207_162417.jpg"/>
          <p:cNvPicPr/>
          <p:nvPr/>
        </p:nvPicPr>
        <p:blipFill>
          <a:blip r:embed="rId3" cstate="print"/>
          <a:srcRect l="9527" t="19571"/>
          <a:stretch>
            <a:fillRect/>
          </a:stretch>
        </p:blipFill>
        <p:spPr bwMode="auto">
          <a:xfrm rot="5400000">
            <a:off x="5590347" y="3839416"/>
            <a:ext cx="2178148" cy="164307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2" name="Рисунок 11" descr="G:\Камышлов\Camera\20200205_14271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428736"/>
            <a:ext cx="2071702" cy="142876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G:\Камышлов\Camera\20200205_14273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1357298"/>
            <a:ext cx="1857388" cy="142876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4" name="Рисунок 13" descr="G:\Камышлов\Camera\20200205_142834.jpg"/>
          <p:cNvPicPr/>
          <p:nvPr/>
        </p:nvPicPr>
        <p:blipFill>
          <a:blip r:embed="rId6" cstate="print"/>
          <a:srcRect l="7808" t="6938" r="14116" b="23678"/>
          <a:stretch>
            <a:fillRect/>
          </a:stretch>
        </p:blipFill>
        <p:spPr bwMode="auto">
          <a:xfrm>
            <a:off x="6643702" y="1428736"/>
            <a:ext cx="2071702" cy="135732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42910" y="2857496"/>
            <a:ext cx="1470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Насыпаем сахар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43306" y="2857496"/>
            <a:ext cx="212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Заливаем горячей водой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72396" y="5072074"/>
            <a:ext cx="1571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Опускаем колечко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42976" y="6215082"/>
            <a:ext cx="2589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Выросли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самые маленькие кристаллики!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2643174" y="2071678"/>
            <a:ext cx="100013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5643570" y="2071678"/>
            <a:ext cx="92869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5400000" flipV="1">
            <a:off x="6750859" y="3107529"/>
            <a:ext cx="64294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143768" y="2857496"/>
            <a:ext cx="1304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Размешиваем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углом 26"/>
          <p:cNvSpPr/>
          <p:nvPr/>
        </p:nvSpPr>
        <p:spPr>
          <a:xfrm rot="10800000">
            <a:off x="3286116" y="5786454"/>
            <a:ext cx="3429024" cy="35719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8" name="Рисунок 27" descr="G:\Камышлов\IMG-20200209-WA001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71604" y="4000504"/>
            <a:ext cx="1717152" cy="22888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Этапы роста кристаллов сахара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43306" y="5214950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Дневник наблюдения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!\AppData\Local\Temp\7zO0F2599A7\IMG-20200210-WA000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643050"/>
            <a:ext cx="5429288" cy="35208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Кристаллы из раствора марганца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G:\Камышлов\IMG_20200205_075338_1.jpg"/>
          <p:cNvPicPr/>
          <p:nvPr/>
        </p:nvPicPr>
        <p:blipFill>
          <a:blip r:embed="rId3" cstate="print"/>
          <a:srcRect l="3846" t="12195" r="28846" b="21951"/>
          <a:stretch>
            <a:fillRect/>
          </a:stretch>
        </p:blipFill>
        <p:spPr bwMode="auto">
          <a:xfrm>
            <a:off x="2214546" y="1285860"/>
            <a:ext cx="1928826" cy="135732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098" name="Picture 2" descr="https://rtvi.com/upload/iblock/ca6/ca60f1918ec410a7e46f7c575e972667.png"/>
          <p:cNvPicPr>
            <a:picLocks noChangeAspect="1" noChangeArrowheads="1"/>
          </p:cNvPicPr>
          <p:nvPr/>
        </p:nvPicPr>
        <p:blipFill>
          <a:blip r:embed="rId4" cstate="print"/>
          <a:srcRect t="14712" r="17870"/>
          <a:stretch>
            <a:fillRect/>
          </a:stretch>
        </p:blipFill>
        <p:spPr bwMode="auto">
          <a:xfrm>
            <a:off x="5357818" y="1285860"/>
            <a:ext cx="1857389" cy="134598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2" name="Рисунок 11" descr="G:\Камышлов\IMG_20200205_075821_1.jpg"/>
          <p:cNvPicPr/>
          <p:nvPr/>
        </p:nvPicPr>
        <p:blipFill>
          <a:blip r:embed="rId5" cstate="print"/>
          <a:srcRect l="22229" b="19306"/>
          <a:stretch>
            <a:fillRect/>
          </a:stretch>
        </p:blipFill>
        <p:spPr bwMode="auto">
          <a:xfrm>
            <a:off x="7000892" y="3000372"/>
            <a:ext cx="1643074" cy="128588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G:\Камышлов\IMG_20200205_075146_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3000372"/>
            <a:ext cx="1643074" cy="128588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4214810" y="2000240"/>
            <a:ext cx="114300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2071678"/>
            <a:ext cx="20651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Наливаем  горячую воду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насыпаем порошок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марганца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00694" y="2643182"/>
            <a:ext cx="126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Размешиваем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000496" y="4286256"/>
            <a:ext cx="93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Опускаем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монетки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G:\Камышлов\IMG-20200209-WA0021.jpg"/>
          <p:cNvPicPr/>
          <p:nvPr/>
        </p:nvPicPr>
        <p:blipFill>
          <a:blip r:embed="rId7" cstate="print"/>
          <a:srcRect l="11892" t="12285" r="4867"/>
          <a:stretch>
            <a:fillRect/>
          </a:stretch>
        </p:blipFill>
        <p:spPr bwMode="auto">
          <a:xfrm>
            <a:off x="7429520" y="4857760"/>
            <a:ext cx="785818" cy="11430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6929454" y="6000768"/>
            <a:ext cx="1711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Вот что получилось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G:\Камышлов\IMG-20200209-WA0020.jpg"/>
          <p:cNvPicPr/>
          <p:nvPr/>
        </p:nvPicPr>
        <p:blipFill>
          <a:blip r:embed="rId8" cstate="print"/>
          <a:srcRect l="12469" t="29084" r="3369" b="12748"/>
          <a:stretch>
            <a:fillRect/>
          </a:stretch>
        </p:blipFill>
        <p:spPr bwMode="auto">
          <a:xfrm>
            <a:off x="3500430" y="4857760"/>
            <a:ext cx="1928826" cy="10001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3357554" y="5929330"/>
            <a:ext cx="2171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Какие малюсенькие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кристаллики на монетках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3786182" y="4357694"/>
            <a:ext cx="7143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7715272" y="4357694"/>
            <a:ext cx="7143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929454" y="4286256"/>
            <a:ext cx="1885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Опускаем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гвоздик на веревочке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углом 28"/>
          <p:cNvSpPr/>
          <p:nvPr/>
        </p:nvSpPr>
        <p:spPr>
          <a:xfrm rot="10800000">
            <a:off x="5286380" y="2714620"/>
            <a:ext cx="214314" cy="78581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Стрелка углом 29"/>
          <p:cNvSpPr/>
          <p:nvPr/>
        </p:nvSpPr>
        <p:spPr>
          <a:xfrm flipV="1">
            <a:off x="6715140" y="2714620"/>
            <a:ext cx="214314" cy="7143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Этапы роста кристаллов марганца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43306" y="5214950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Дневник наблюдения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!\AppData\Local\Temp\7zO0F2EB037\IMG-20200210-WA000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3105119" y="752477"/>
            <a:ext cx="3362392" cy="51435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Вот что у нас выросло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G:\Камышлов\Camera\20200207_190600.jpg"/>
          <p:cNvPicPr/>
          <p:nvPr/>
        </p:nvPicPr>
        <p:blipFill>
          <a:blip r:embed="rId3" cstate="print"/>
          <a:srcRect t="11270" r="8474"/>
          <a:stretch>
            <a:fillRect/>
          </a:stretch>
        </p:blipFill>
        <p:spPr bwMode="auto">
          <a:xfrm rot="5400000">
            <a:off x="7000892" y="1285860"/>
            <a:ext cx="2000264" cy="142876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G:\Камышлов\Camera\20200207_19183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3714752"/>
            <a:ext cx="1714512" cy="128588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7" name="Рисунок 16" descr="G:\Камышлов\IMG_20200209_104210.jpg"/>
          <p:cNvPicPr/>
          <p:nvPr/>
        </p:nvPicPr>
        <p:blipFill>
          <a:blip r:embed="rId5" cstate="print"/>
          <a:srcRect l="13297" r="9581"/>
          <a:stretch>
            <a:fillRect/>
          </a:stretch>
        </p:blipFill>
        <p:spPr bwMode="auto">
          <a:xfrm>
            <a:off x="3500430" y="5143512"/>
            <a:ext cx="2643206" cy="151043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" name="Рисунок 9" descr="G:\Камышлов\Camera\20200207_16233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455046" y="1187971"/>
            <a:ext cx="2075967" cy="15573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" name="Рисунок 15" descr="G:\Камышлов\IMG-20200209-WA0014.jpg"/>
          <p:cNvPicPr/>
          <p:nvPr/>
        </p:nvPicPr>
        <p:blipFill>
          <a:blip r:embed="rId7" cstate="print"/>
          <a:srcRect t="9364" r="12635"/>
          <a:stretch>
            <a:fillRect/>
          </a:stretch>
        </p:blipFill>
        <p:spPr bwMode="auto">
          <a:xfrm>
            <a:off x="5214942" y="1071546"/>
            <a:ext cx="1285884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" name="Рисунок 17" descr="G:\Камышлов\IMG-20200209-WA0016.jpg"/>
          <p:cNvPicPr/>
          <p:nvPr/>
        </p:nvPicPr>
        <p:blipFill>
          <a:blip r:embed="rId8" cstate="print"/>
          <a:srcRect t="15625" r="11484"/>
          <a:stretch>
            <a:fillRect/>
          </a:stretch>
        </p:blipFill>
        <p:spPr bwMode="auto">
          <a:xfrm rot="16200000">
            <a:off x="807211" y="3550451"/>
            <a:ext cx="1214446" cy="15430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9" name="Рисунок 18" descr="G:\Камышлов\IMG-20200209-WA0022.jpg"/>
          <p:cNvPicPr/>
          <p:nvPr/>
        </p:nvPicPr>
        <p:blipFill>
          <a:blip r:embed="rId9" cstate="print"/>
          <a:srcRect t="7151" r="14295"/>
          <a:stretch>
            <a:fillRect/>
          </a:stretch>
        </p:blipFill>
        <p:spPr bwMode="auto">
          <a:xfrm>
            <a:off x="3071802" y="1071546"/>
            <a:ext cx="1285884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" name="Рисунок 19" descr="G:\Камышлов\Camera\20200207_162812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7620" y="3357562"/>
            <a:ext cx="1897774" cy="14236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714348" y="5072074"/>
            <a:ext cx="1431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Кристаллы соли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Двойная стрелка вверх/вниз 21"/>
          <p:cNvSpPr/>
          <p:nvPr/>
        </p:nvSpPr>
        <p:spPr>
          <a:xfrm>
            <a:off x="1357290" y="3071810"/>
            <a:ext cx="142876" cy="5715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857488" y="2857496"/>
            <a:ext cx="1780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Кристаллы марганца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00628" y="2928934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Кристаллы сахара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43768" y="5072074"/>
            <a:ext cx="1624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Кристаллы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медного купороса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Двойная стрелка вверх/вниз 25"/>
          <p:cNvSpPr/>
          <p:nvPr/>
        </p:nvSpPr>
        <p:spPr>
          <a:xfrm>
            <a:off x="8001024" y="3071810"/>
            <a:ext cx="142876" cy="5715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3143273"/>
          </a:xfrm>
        </p:spPr>
        <p:txBody>
          <a:bodyPr>
            <a:normAutofit fontScale="55000" lnSpcReduction="20000"/>
          </a:bodyPr>
          <a:lstStyle/>
          <a:p>
            <a:pPr marL="339725" indent="-339725" algn="just">
              <a:spcBef>
                <a:spcPts val="450"/>
              </a:spcBef>
              <a:buClr>
                <a:srgbClr val="28BFEE"/>
              </a:buClr>
              <a:buFont typeface="Wingdings" charset="2"/>
              <a:buChar char=""/>
              <a:tabLst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9863" algn="l"/>
                <a:tab pos="10779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Наш эксперимент показал, что кристаллы можно вырастить самим в условиях группы. Кристаллы растут в насыщенном растворе при постепенном испарении жидкости. Мы увидели что в одних и тех же условиях Кристаллы медного купороса и соли растут быстрее, а сахара и марганца медленнее. Кристаллы мы выращивали в течении 5 дней.  </a:t>
            </a:r>
          </a:p>
          <a:p>
            <a:pPr marL="339725" indent="-339725" algn="just">
              <a:spcBef>
                <a:spcPts val="450"/>
              </a:spcBef>
              <a:buClr>
                <a:srgbClr val="28BFEE"/>
              </a:buClr>
              <a:buFont typeface="Wingdings" charset="2"/>
              <a:buChar char=""/>
              <a:tabLst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9863" algn="l"/>
                <a:tab pos="10779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Нам понравилось выращивать кристаллы - это очень увлекательное занятие.      </a:t>
            </a:r>
          </a:p>
          <a:p>
            <a:pPr marL="339725" indent="-339725" algn="just">
              <a:spcBef>
                <a:spcPts val="450"/>
              </a:spcBef>
              <a:buClr>
                <a:srgbClr val="28BFEE"/>
              </a:buClr>
              <a:buFont typeface="Wingdings" charset="2"/>
              <a:buChar char=""/>
              <a:tabLst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9863" algn="l"/>
                <a:tab pos="10779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 результате нашего эксперимента нам удалось вырастить кристаллы поваренной соли, медного купороса, сахара и марганца  в условиях нашей группы. Мы  решили создать мини коллекцию из кристаллов и подарить её в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Наноквантум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G:\Камышлов\Camera\20200207_162241.jpg"/>
          <p:cNvPicPr/>
          <p:nvPr/>
        </p:nvPicPr>
        <p:blipFill>
          <a:blip r:embed="rId3" cstate="print"/>
          <a:srcRect b="10803"/>
          <a:stretch>
            <a:fillRect/>
          </a:stretch>
        </p:blipFill>
        <p:spPr bwMode="auto">
          <a:xfrm>
            <a:off x="2643174" y="4000504"/>
            <a:ext cx="3786214" cy="250033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Встреча с интересными людьми</a:t>
            </a:r>
            <a:endParaRPr lang="ru-RU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1142984"/>
            <a:ext cx="4040188" cy="3643338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70000"/>
              </a:lnSpc>
            </a:pPr>
            <a:r>
              <a:rPr lang="ru-RU" sz="2600" i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В глубине планеты нашей Что таится он расскажет. Ищет злато, серебро, </a:t>
            </a:r>
          </a:p>
          <a:p>
            <a:pPr algn="ctr">
              <a:lnSpc>
                <a:spcPct val="170000"/>
              </a:lnSpc>
            </a:pPr>
            <a:r>
              <a:rPr lang="ru-RU" sz="2600" i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Все подземное добро. Труден путь его и долог, потому что он –Геолог.</a:t>
            </a:r>
            <a:endParaRPr lang="ru-RU" sz="2600" i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28596" y="5143512"/>
            <a:ext cx="8286807" cy="1500198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В рамках реализации проекта Уральская Инженерная Школа в нашей группе проходили встречи с интересными людьми.</a:t>
            </a:r>
          </a:p>
          <a:p>
            <a:pPr algn="ctr"/>
            <a:r>
              <a:rPr lang="ru-RU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К нам пришел папа Артема  и рассказал нам о своей профессии  Геолога</a:t>
            </a:r>
            <a:endParaRPr lang="ru-RU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Камышлов\Camera\20200207_16334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602096">
            <a:off x="4714876" y="1500174"/>
            <a:ext cx="4041775" cy="3031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Знакомство с полезными ископаемыми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5143512"/>
            <a:ext cx="4040188" cy="135732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Папа познакомил нас с разными видами полезны ископаемых которые добываются на территории Свердловской области.</a:t>
            </a:r>
            <a:endParaRPr lang="ru-RU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6314" y="5000636"/>
            <a:ext cx="4041775" cy="128588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Нас заинтересовал камушек необычной формы. </a:t>
            </a:r>
          </a:p>
          <a:p>
            <a:pPr algn="ctr"/>
            <a:r>
              <a:rPr lang="ru-RU" sz="2000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Оказалось это кристалл кварца.</a:t>
            </a:r>
            <a:endParaRPr lang="ru-RU" sz="2000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Камышлов\Camera\20200207_1634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4898901">
            <a:off x="524712" y="1943395"/>
            <a:ext cx="3365169" cy="2523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F:\Камышлов\Camera\20200207_16544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143116"/>
            <a:ext cx="3043230" cy="2282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Кристаллы бывают разные!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2143116"/>
            <a:ext cx="4040188" cy="64294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Природные</a:t>
            </a:r>
            <a:endParaRPr lang="ru-RU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929190" y="2143116"/>
            <a:ext cx="4041775" cy="64294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Искусственные </a:t>
            </a:r>
            <a:endParaRPr lang="ru-RU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45025" y="4286256"/>
            <a:ext cx="4041775" cy="428628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998624">
            <a:off x="2409428" y="1070424"/>
            <a:ext cx="484632" cy="11148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0091978">
            <a:off x="6181951" y="1033134"/>
            <a:ext cx="466547" cy="10611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57200" y="2928933"/>
            <a:ext cx="4040188" cy="31972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https://i0.wp.com/rainboway.info/wp-content/uploads/2013/03/9.8.jpg?resize=150%2C1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1284915" cy="12763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Рисунок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3071810"/>
            <a:ext cx="1285884" cy="10477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22" name="Picture 6" descr="https://avatars.mds.yandex.net/get-pdb/1221986/e74431c3-6ad9-4f33-a100-2443bd00f8d8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000636"/>
            <a:ext cx="1500198" cy="11251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" name="Рисунок 19" descr="http://geology.brsu.by/sites/default/files/images/347_k2_galitit_seryy_._donbass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5000636"/>
            <a:ext cx="1357322" cy="10089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4" name="Picture 7" descr="C:\Documents and Settings\Л.М. Пономарева\Рабочий стол\фото кристаллов\кристалл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4786322"/>
            <a:ext cx="1250176" cy="100014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5" name="Picture 6" descr="C:\Documents and Settings\Л.М. Пономарева\Рабочий стол\фото кристаллов\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4" y="4786322"/>
            <a:ext cx="1404924" cy="10583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357158" y="46434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85720" y="435769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Снежинка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643042" y="471488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Кварц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214678" y="4071942"/>
            <a:ext cx="108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Изумруд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2910" y="6215082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Иней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71736" y="6143644"/>
            <a:ext cx="1651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Каменная соль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43504" y="4214818"/>
            <a:ext cx="771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Сахар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15140" y="4000504"/>
            <a:ext cx="2036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Кристалл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медного купороса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29190" y="6000768"/>
            <a:ext cx="1786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Кристаллы соли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86578" y="5857892"/>
            <a:ext cx="2036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Кристалл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медного купороса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rot="10800000" flipV="1">
            <a:off x="1428728" y="2857496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571472" y="3571876"/>
            <a:ext cx="207170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1893075" y="317896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20" idx="0"/>
          </p:cNvCxnSpPr>
          <p:nvPr/>
        </p:nvCxnSpPr>
        <p:spPr>
          <a:xfrm rot="16200000" flipH="1">
            <a:off x="1875215" y="3482578"/>
            <a:ext cx="2143140" cy="89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2857488" y="2786058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0" name="Picture 4" descr="9.3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43042" y="3571876"/>
            <a:ext cx="1285884" cy="11230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cxnSp>
        <p:nvCxnSpPr>
          <p:cNvPr id="53" name="Прямая со стрелкой 52"/>
          <p:cNvCxnSpPr/>
          <p:nvPr/>
        </p:nvCxnSpPr>
        <p:spPr>
          <a:xfrm rot="5400000">
            <a:off x="6000760" y="2786058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5400000">
            <a:off x="5393537" y="3536157"/>
            <a:ext cx="192882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8" idx="2"/>
          </p:cNvCxnSpPr>
          <p:nvPr/>
        </p:nvCxnSpPr>
        <p:spPr>
          <a:xfrm rot="16200000" flipH="1">
            <a:off x="6118229" y="3617907"/>
            <a:ext cx="1928826" cy="265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16200000" flipH="1">
            <a:off x="7465239" y="2821777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6" name="Picture 10" descr="https://nn.by/photos/generated/fb213187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2066" y="3071810"/>
            <a:ext cx="1435875" cy="957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3" name="Picture 5" descr="C:\Documents and Settings\Л.М. Пономарева\Рабочий стол\фото кристаллов\2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72330" y="3071810"/>
            <a:ext cx="1428760" cy="9496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Мы знакомились с кристаллами: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714480" y="5143512"/>
            <a:ext cx="2754304" cy="1357322"/>
          </a:xfrm>
        </p:spPr>
        <p:txBody>
          <a:bodyPr>
            <a:normAutofit/>
          </a:bodyPr>
          <a:lstStyle/>
          <a:p>
            <a:pPr algn="ctr"/>
            <a:r>
              <a:rPr lang="ru-RU" sz="1800" b="0" dirty="0" smtClean="0">
                <a:solidFill>
                  <a:srgbClr val="2F11AF"/>
                </a:solidFill>
                <a:hlinkClick r:id="rId3" action="ppaction://hlinkfile"/>
              </a:rPr>
              <a:t>Кристаллы 2.</a:t>
            </a:r>
            <a:r>
              <a:rPr lang="en-US" sz="1800" b="0" dirty="0" smtClean="0">
                <a:solidFill>
                  <a:srgbClr val="2F11AF"/>
                </a:solidFill>
                <a:hlinkClick r:id="rId3" action="ppaction://hlinkfile"/>
              </a:rPr>
              <a:t>mp4</a:t>
            </a:r>
            <a:endParaRPr lang="ru-RU" sz="1800" b="0" dirty="0">
              <a:solidFill>
                <a:srgbClr val="2F11AF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6314" y="5000636"/>
            <a:ext cx="4041775" cy="1285884"/>
          </a:xfrm>
        </p:spPr>
        <p:txBody>
          <a:bodyPr>
            <a:normAutofit/>
          </a:bodyPr>
          <a:lstStyle/>
          <a:p>
            <a:pPr algn="ctr"/>
            <a:endParaRPr lang="ru-RU" sz="2000" dirty="0">
              <a:solidFill>
                <a:srgbClr val="2F11AF"/>
              </a:solidFill>
            </a:endParaRPr>
          </a:p>
        </p:txBody>
      </p:sp>
      <p:pic>
        <p:nvPicPr>
          <p:cNvPr id="4098" name="Picture 2" descr="https://p1.zoon.ru/a/2/5c004423a24fd914013d7b14_5e0606c4377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929066"/>
            <a:ext cx="1571636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2290" name="Picture 2" descr="https://ic.pics.livejournal.com/tashlive/21406074/441886/441886_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1500174"/>
            <a:ext cx="1857388" cy="14360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2" name="Picture 3" descr="G:\Камышлов\IMG_20200205_110533_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1500174"/>
            <a:ext cx="1857388" cy="13893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357290" y="3000372"/>
            <a:ext cx="1122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прогулке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9058" y="2857496"/>
            <a:ext cx="17145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экскурсии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кабинет географии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школы №17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39435" y="2857496"/>
            <a:ext cx="28045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экскурсии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кабинете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Наукоград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Наноквантум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1400" dirty="0" smtClean="0">
                <a:hlinkClick r:id="rId7" action="ppaction://hlinkfile"/>
              </a:rPr>
              <a:t>Кристаллы.</a:t>
            </a:r>
            <a:r>
              <a:rPr lang="en-US" sz="1400" dirty="0" smtClean="0">
                <a:hlinkClick r:id="rId7" action="ppaction://hlinkfile"/>
              </a:rPr>
              <a:t>mp4</a:t>
            </a:r>
            <a:endParaRPr lang="ru-RU" sz="1400" dirty="0" smtClean="0"/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429256" y="5643578"/>
            <a:ext cx="20568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родителями посетили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«Соляную пещеру»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57356" y="5286388"/>
            <a:ext cx="24735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Просмотр видеороликов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выращиванию кристаллов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лабораториях</a:t>
            </a:r>
          </a:p>
        </p:txBody>
      </p:sp>
      <p:pic>
        <p:nvPicPr>
          <p:cNvPr id="1229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00232" y="3929066"/>
            <a:ext cx="2214578" cy="124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2" name="Прямая со стрелкой 21"/>
          <p:cNvCxnSpPr/>
          <p:nvPr/>
        </p:nvCxnSpPr>
        <p:spPr>
          <a:xfrm rot="5400000">
            <a:off x="2143108" y="1142984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5" idx="2"/>
          </p:cNvCxnSpPr>
          <p:nvPr/>
        </p:nvCxnSpPr>
        <p:spPr>
          <a:xfrm rot="5400000">
            <a:off x="4393405" y="125014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7108049" y="1035827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2035951" y="2393149"/>
            <a:ext cx="278608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H="1">
            <a:off x="4893471" y="2321711"/>
            <a:ext cx="278608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5" name="Picture 7" descr="G:\Камышлов\Camera\20200207_15433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43702" y="1500174"/>
            <a:ext cx="1809763" cy="1357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 Узнали, что кристаллы растут.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5143512"/>
            <a:ext cx="4040188" cy="1357322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rgbClr val="2F11AF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6314" y="5000636"/>
            <a:ext cx="4041775" cy="1285884"/>
          </a:xfrm>
        </p:spPr>
        <p:txBody>
          <a:bodyPr>
            <a:normAutofit/>
          </a:bodyPr>
          <a:lstStyle/>
          <a:p>
            <a:pPr algn="ctr"/>
            <a:endParaRPr lang="ru-RU" sz="2000" dirty="0">
              <a:solidFill>
                <a:srgbClr val="2F11AF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" y="2000240"/>
            <a:ext cx="4040188" cy="412592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стало интересно,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сможем ли мы сами,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условиях нашей группы,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вырастить кристаллы.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 descr="G:\Камышлов\IMG_20200205_110623_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t="7232" r="22655" b="7794"/>
          <a:stretch>
            <a:fillRect/>
          </a:stretch>
        </p:blipFill>
        <p:spPr bwMode="auto">
          <a:xfrm>
            <a:off x="5429256" y="1643050"/>
            <a:ext cx="2928958" cy="43019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Мы решили попробовать вырастить кристаллы из: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5143512"/>
            <a:ext cx="4040188" cy="1357322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rgbClr val="2F11AF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6314" y="5000636"/>
            <a:ext cx="4041775" cy="1285884"/>
          </a:xfrm>
        </p:spPr>
        <p:txBody>
          <a:bodyPr>
            <a:normAutofit/>
          </a:bodyPr>
          <a:lstStyle/>
          <a:p>
            <a:pPr algn="ctr"/>
            <a:endParaRPr lang="ru-RU" sz="2000" dirty="0">
              <a:solidFill>
                <a:srgbClr val="2F11AF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4" name="Picture 4" descr="https://smartonby.cdn.182.by/r/1024x1024/items/2016/12/29/992989.jpg"/>
          <p:cNvPicPr>
            <a:picLocks noChangeAspect="1" noChangeArrowheads="1"/>
          </p:cNvPicPr>
          <p:nvPr/>
        </p:nvPicPr>
        <p:blipFill>
          <a:blip r:embed="rId3" cstate="print"/>
          <a:srcRect l="7705" t="2769" r="7535" b="5849"/>
          <a:stretch>
            <a:fillRect/>
          </a:stretch>
        </p:blipFill>
        <p:spPr bwMode="auto">
          <a:xfrm>
            <a:off x="1000100" y="1428736"/>
            <a:ext cx="1643074" cy="24646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46" name="Picture 6" descr="https://swlife-horeca.ru/image/cache/import_files/28343-518x478.jpg"/>
          <p:cNvPicPr>
            <a:picLocks noChangeAspect="1" noChangeArrowheads="1"/>
          </p:cNvPicPr>
          <p:nvPr/>
        </p:nvPicPr>
        <p:blipFill>
          <a:blip r:embed="rId4"/>
          <a:srcRect l="15122" r="12291"/>
          <a:stretch>
            <a:fillRect/>
          </a:stretch>
        </p:blipFill>
        <p:spPr bwMode="auto">
          <a:xfrm>
            <a:off x="6215074" y="1500174"/>
            <a:ext cx="1883094" cy="23939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50" name="Picture 10" descr="http://agr.ru/userfiles/001/389/images/48470c19ac2d427852f010da0585a051.jpg"/>
          <p:cNvPicPr>
            <a:picLocks noChangeAspect="1" noChangeArrowheads="1"/>
          </p:cNvPicPr>
          <p:nvPr/>
        </p:nvPicPr>
        <p:blipFill>
          <a:blip r:embed="rId5" cstate="print"/>
          <a:srcRect l="4442" r="4504"/>
          <a:stretch>
            <a:fillRect/>
          </a:stretch>
        </p:blipFill>
        <p:spPr bwMode="auto">
          <a:xfrm>
            <a:off x="4857752" y="4143380"/>
            <a:ext cx="2227971" cy="20434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52" name="Picture 12" descr="https://avatars.mds.yandex.net/get-pdb/872807/455f4e35-ef68-4fac-924b-bd78a7a6b74b/s1200"/>
          <p:cNvPicPr>
            <a:picLocks noChangeAspect="1" noChangeArrowheads="1"/>
          </p:cNvPicPr>
          <p:nvPr/>
        </p:nvPicPr>
        <p:blipFill>
          <a:blip r:embed="rId6"/>
          <a:srcRect l="22557" r="14284"/>
          <a:stretch>
            <a:fillRect/>
          </a:stretch>
        </p:blipFill>
        <p:spPr bwMode="auto">
          <a:xfrm>
            <a:off x="1714480" y="4143380"/>
            <a:ext cx="2237141" cy="2024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cxnSp>
        <p:nvCxnSpPr>
          <p:cNvPr id="15" name="Прямая со стрелкой 14"/>
          <p:cNvCxnSpPr/>
          <p:nvPr/>
        </p:nvCxnSpPr>
        <p:spPr>
          <a:xfrm rot="10800000" flipV="1">
            <a:off x="2428860" y="1071546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000232" y="2571744"/>
            <a:ext cx="292895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3964777" y="2536025"/>
            <a:ext cx="292895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072198" y="1142984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Для этого нам понадобилось: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5143512"/>
            <a:ext cx="4040188" cy="1357322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rgbClr val="2F11AF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429124" y="5000636"/>
            <a:ext cx="4041775" cy="785818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Мы готовы к эксперименту!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" y="1214422"/>
            <a:ext cx="4040188" cy="49117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Для выращивания кристаллов нам потребовалось: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истая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посуда</a:t>
            </a:r>
          </a:p>
          <a:p>
            <a:pPr lvl="0"/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карандаш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нитка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шерст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нная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)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поваренная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соль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медный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купор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</a:t>
            </a:r>
          </a:p>
          <a:p>
            <a:pPr lv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сахар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марганец</a:t>
            </a:r>
          </a:p>
          <a:p>
            <a:pPr lvl="0"/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салфетка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9217" name="Picture 1" descr="G:\Камышлов\20200204_1636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2827" t="7816"/>
          <a:stretch>
            <a:fillRect/>
          </a:stretch>
        </p:blipFill>
        <p:spPr bwMode="auto">
          <a:xfrm rot="10800000">
            <a:off x="3929058" y="1857364"/>
            <a:ext cx="4819442" cy="34290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!\Desktop\крист\s1200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F11AF"/>
                </a:solidFill>
                <a:latin typeface="Times New Roman" pitchFamily="18" charset="0"/>
                <a:cs typeface="Times New Roman" pitchFamily="18" charset="0"/>
              </a:rPr>
              <a:t>Ход нашего эксперимента </a:t>
            </a:r>
            <a:endParaRPr lang="ru-RU" sz="3600" b="1" dirty="0">
              <a:solidFill>
                <a:srgbClr val="2F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G:\Камышлов\IMG_20200209_103912.jpg"/>
          <p:cNvPicPr/>
          <p:nvPr/>
        </p:nvPicPr>
        <p:blipFill>
          <a:blip r:embed="rId3" cstate="print"/>
          <a:srcRect l="14554" r="14572"/>
          <a:stretch>
            <a:fillRect/>
          </a:stretch>
        </p:blipFill>
        <p:spPr bwMode="auto">
          <a:xfrm rot="5400000">
            <a:off x="320109" y="1608661"/>
            <a:ext cx="1785950" cy="128322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2" name="Содержимое 11" descr="G:\Камышлов\IMG_20200209_103936.jpg"/>
          <p:cNvPicPr>
            <a:picLocks noGrp="1"/>
          </p:cNvPicPr>
          <p:nvPr>
            <p:ph sz="half" idx="2"/>
          </p:nvPr>
        </p:nvPicPr>
        <p:blipFill>
          <a:blip r:embed="rId4" cstate="print"/>
          <a:srcRect l="19450" r="11591" b="11984"/>
          <a:stretch>
            <a:fillRect/>
          </a:stretch>
        </p:blipFill>
        <p:spPr bwMode="auto">
          <a:xfrm>
            <a:off x="2500298" y="1357298"/>
            <a:ext cx="1785950" cy="114300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G:\Камышлов\IMG_20200209_104001.jpg"/>
          <p:cNvPicPr/>
          <p:nvPr/>
        </p:nvPicPr>
        <p:blipFill>
          <a:blip r:embed="rId5" cstate="print"/>
          <a:srcRect l="7991"/>
          <a:stretch>
            <a:fillRect/>
          </a:stretch>
        </p:blipFill>
        <p:spPr bwMode="auto">
          <a:xfrm>
            <a:off x="4857752" y="1357298"/>
            <a:ext cx="1967426" cy="115073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4" name="Рисунок 13" descr="G:\Камышлов\IMG_20200209_104035.jpg"/>
          <p:cNvPicPr/>
          <p:nvPr/>
        </p:nvPicPr>
        <p:blipFill>
          <a:blip r:embed="rId6" cstate="print"/>
          <a:srcRect l="8003" r="9297"/>
          <a:stretch>
            <a:fillRect/>
          </a:stretch>
        </p:blipFill>
        <p:spPr bwMode="auto">
          <a:xfrm>
            <a:off x="6858016" y="2857496"/>
            <a:ext cx="1857388" cy="121995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5" name="Рисунок 14" descr="G:\Камышлов\IMG_20200209_104050.jpg"/>
          <p:cNvPicPr/>
          <p:nvPr/>
        </p:nvPicPr>
        <p:blipFill>
          <a:blip r:embed="rId7" cstate="print"/>
          <a:srcRect l="7599" r="13875"/>
          <a:stretch>
            <a:fillRect/>
          </a:stretch>
        </p:blipFill>
        <p:spPr bwMode="auto">
          <a:xfrm>
            <a:off x="5643570" y="4714884"/>
            <a:ext cx="2000264" cy="122854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6" name="Рисунок 15" descr="G:\Камышлов\IMG_20200209_104117.jpg"/>
          <p:cNvPicPr/>
          <p:nvPr/>
        </p:nvPicPr>
        <p:blipFill>
          <a:blip r:embed="rId8" cstate="print"/>
          <a:srcRect l="12022" r="9835"/>
          <a:stretch>
            <a:fillRect/>
          </a:stretch>
        </p:blipFill>
        <p:spPr bwMode="auto">
          <a:xfrm>
            <a:off x="3214678" y="4714884"/>
            <a:ext cx="1785950" cy="11936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7" name="Рисунок 16" descr="G:\Камышлов\IMG_20200209_104152.jpg"/>
          <p:cNvPicPr/>
          <p:nvPr/>
        </p:nvPicPr>
        <p:blipFill>
          <a:blip r:embed="rId9" cstate="print"/>
          <a:srcRect l="19750" t="5018" r="9715"/>
          <a:stretch>
            <a:fillRect/>
          </a:stretch>
        </p:blipFill>
        <p:spPr bwMode="auto">
          <a:xfrm>
            <a:off x="785786" y="4714884"/>
            <a:ext cx="1714512" cy="120937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8" name="Стрелка вправо 17"/>
          <p:cNvSpPr/>
          <p:nvPr/>
        </p:nvSpPr>
        <p:spPr>
          <a:xfrm>
            <a:off x="1928794" y="1928802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357686" y="185736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лево 22"/>
          <p:cNvSpPr/>
          <p:nvPr/>
        </p:nvSpPr>
        <p:spPr>
          <a:xfrm>
            <a:off x="5072066" y="5214950"/>
            <a:ext cx="500066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лево 23"/>
          <p:cNvSpPr/>
          <p:nvPr/>
        </p:nvSpPr>
        <p:spPr>
          <a:xfrm>
            <a:off x="2571736" y="5214950"/>
            <a:ext cx="571504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28596" y="3071810"/>
            <a:ext cx="146482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Насыпаем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сухое вещество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786050" y="2500306"/>
            <a:ext cx="1318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Заливаем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горячей водой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0628" y="2500306"/>
            <a:ext cx="18133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Размешиваем,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делаем насыщенный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раствор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15008" y="5857892"/>
            <a:ext cx="18449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Наблюдаем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ростом кристаллов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2 день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43240" y="5929330"/>
            <a:ext cx="183505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Наблюдаем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ростом кристаллов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3 день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4348" y="5929330"/>
            <a:ext cx="1845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 день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Наш кристалл вырос!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трелка углом 31"/>
          <p:cNvSpPr/>
          <p:nvPr/>
        </p:nvSpPr>
        <p:spPr>
          <a:xfrm rot="5400000">
            <a:off x="6728024" y="2235276"/>
            <a:ext cx="747142" cy="444505"/>
          </a:xfrm>
          <a:prstGeom prst="bentArrow">
            <a:avLst>
              <a:gd name="adj1" fmla="val 25000"/>
              <a:gd name="adj2" fmla="val 19054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Стрелка углом 32"/>
          <p:cNvSpPr/>
          <p:nvPr/>
        </p:nvSpPr>
        <p:spPr>
          <a:xfrm rot="10800000">
            <a:off x="7643834" y="4214818"/>
            <a:ext cx="357190" cy="100013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00892" y="4000504"/>
            <a:ext cx="1928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Опускаем в раствор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кольцо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обмотанное ниткой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день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559</Words>
  <Application>Microsoft Office PowerPoint</Application>
  <PresentationFormat>Экран (4:3)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автономное дошкольное образовательное учреждение детский сад №43 « Малыш»</vt:lpstr>
      <vt:lpstr>Встреча с интересными людьми</vt:lpstr>
      <vt:lpstr>Знакомство с полезными ископаемыми</vt:lpstr>
      <vt:lpstr> Кристаллы бывают разные!</vt:lpstr>
      <vt:lpstr>Мы знакомились с кристаллами:</vt:lpstr>
      <vt:lpstr> Узнали, что кристаллы растут.</vt:lpstr>
      <vt:lpstr>Мы решили попробовать вырастить кристаллы из:</vt:lpstr>
      <vt:lpstr>Для этого нам понадобилось:</vt:lpstr>
      <vt:lpstr>Ход нашего эксперимента </vt:lpstr>
      <vt:lpstr>Кристаллы из раствора поваренной соли</vt:lpstr>
      <vt:lpstr>Этапы роста кристаллов поваренной соли</vt:lpstr>
      <vt:lpstr>Кристаллы из раствора медного купороса</vt:lpstr>
      <vt:lpstr>Этапы роста кристаллов медного купороса</vt:lpstr>
      <vt:lpstr>Кристаллы из раствора сахара</vt:lpstr>
      <vt:lpstr>Этапы роста кристаллов сахара</vt:lpstr>
      <vt:lpstr>Кристаллы из раствора марганца</vt:lpstr>
      <vt:lpstr>Этапы роста кристаллов марганца</vt:lpstr>
      <vt:lpstr>Вот что у нас выросло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№43 « Малыш»</dc:title>
  <dc:creator>Мария</dc:creator>
  <cp:lastModifiedBy>User</cp:lastModifiedBy>
  <cp:revision>77</cp:revision>
  <dcterms:created xsi:type="dcterms:W3CDTF">2020-02-08T14:46:35Z</dcterms:created>
  <dcterms:modified xsi:type="dcterms:W3CDTF">2021-11-22T09:26:26Z</dcterms:modified>
</cp:coreProperties>
</file>