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60" r:id="rId7"/>
    <p:sldId id="263" r:id="rId8"/>
    <p:sldId id="259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605" autoAdjust="0"/>
    <p:restoredTop sz="86375" autoAdjust="0"/>
  </p:normalViewPr>
  <p:slideViewPr>
    <p:cSldViewPr>
      <p:cViewPr varScale="1">
        <p:scale>
          <a:sx n="69" d="100"/>
          <a:sy n="69" d="100"/>
        </p:scale>
        <p:origin x="-1196" y="-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audio" Target="file:///G:\&#1072;&#1090;&#1090;&#1077;&#1089;&#1090;&#1072;&#1094;&#1080;&#1103;%20&#1061;&#1072;&#1088;&#1080;&#1085;&#1072;%20&#1057;.&#1070;\&#1047;&#1040;&#1053;&#1071;&#1058;&#1048;&#1045;\zvuki-vesny-sounds-of-spring.mp3" TargetMode="External"/><Relationship Id="rId7" Type="http://schemas.openxmlformats.org/officeDocument/2006/relationships/image" Target="../media/image8.gif"/><Relationship Id="rId12" Type="http://schemas.openxmlformats.org/officeDocument/2006/relationships/image" Target="../media/image13.jpe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5" Type="http://schemas.openxmlformats.org/officeDocument/2006/relationships/image" Target="../media/image16.png"/><Relationship Id="rId10" Type="http://schemas.openxmlformats.org/officeDocument/2006/relationships/image" Target="../media/image11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jpeg"/><Relationship Id="rId1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259228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Лексико-грамматическое занятие для детей с ОНР </a:t>
            </a:r>
            <a:r>
              <a:rPr lang="en-US" dirty="0" smtClean="0"/>
              <a:t>I –II </a:t>
            </a:r>
            <a:r>
              <a:rPr lang="ru-RU" dirty="0" smtClean="0"/>
              <a:t>уровня </a:t>
            </a:r>
            <a:br>
              <a:rPr lang="ru-RU" dirty="0" smtClean="0"/>
            </a:br>
            <a:r>
              <a:rPr lang="ru-RU" dirty="0" smtClean="0"/>
              <a:t>«Весна. Признаки весны»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3886200"/>
            <a:ext cx="5544616" cy="1752600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и </a:t>
            </a:r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провела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–логопед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«Обозерская школа № 1» ДСП «Колокольчик» </a:t>
            </a: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Харина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Светлана Юрьевна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186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/>
              <a:t> </a:t>
            </a:r>
            <a:r>
              <a:rPr lang="ru-RU" b="1" i="1" dirty="0" smtClean="0"/>
              <a:t>   </a:t>
            </a:r>
            <a:r>
              <a:rPr lang="ru-RU" b="1" i="1" dirty="0"/>
              <a:t>Д</a:t>
            </a:r>
            <a:r>
              <a:rPr lang="ru-RU" b="1" i="1" dirty="0" smtClean="0"/>
              <a:t>ыхательная гимнастика</a:t>
            </a:r>
            <a:endParaRPr lang="ru-RU" b="1" i="1" dirty="0"/>
          </a:p>
          <a:p>
            <a:pPr marL="0" indent="0" algn="ctr">
              <a:buNone/>
            </a:pPr>
            <a:r>
              <a:rPr lang="ru-RU" dirty="0" smtClean="0"/>
              <a:t>  </a:t>
            </a:r>
            <a:r>
              <a:rPr lang="ru-RU" sz="3600" dirty="0" smtClean="0"/>
              <a:t>Соберём </a:t>
            </a:r>
            <a:r>
              <a:rPr lang="ru-RU" sz="3600" dirty="0"/>
              <a:t>цветы в </a:t>
            </a:r>
            <a:r>
              <a:rPr lang="ru-RU" sz="3600" dirty="0" smtClean="0"/>
              <a:t>ладошки            </a:t>
            </a:r>
            <a:br>
              <a:rPr lang="ru-RU" sz="3600" dirty="0" smtClean="0"/>
            </a:br>
            <a:r>
              <a:rPr lang="ru-RU" sz="3600" dirty="0" smtClean="0"/>
              <a:t>  Их понюхаем  немножко.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i="1" dirty="0" smtClean="0"/>
              <a:t>    </a:t>
            </a:r>
            <a:r>
              <a:rPr lang="ru-RU" b="1" i="1" dirty="0" smtClean="0"/>
              <a:t>Пальчиковая гимнастика</a:t>
            </a:r>
            <a:endParaRPr lang="ru-RU" b="1" dirty="0"/>
          </a:p>
          <a:p>
            <a:pPr marL="0" indent="0" algn="ctr">
              <a:buNone/>
            </a:pPr>
            <a:r>
              <a:rPr lang="ru-RU" i="1" dirty="0"/>
              <a:t> </a:t>
            </a: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3600" dirty="0" smtClean="0"/>
              <a:t>К </a:t>
            </a:r>
            <a:r>
              <a:rPr lang="ru-RU" sz="3600" dirty="0"/>
              <a:t>нам Весна лишь заглянула -                                   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 </a:t>
            </a:r>
            <a:r>
              <a:rPr lang="ru-RU" sz="3600" dirty="0"/>
              <a:t>снег ладошку окунула                                         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И </a:t>
            </a:r>
            <a:r>
              <a:rPr lang="ru-RU" sz="3600" dirty="0"/>
              <a:t>расцвел там нежный,                                        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Маленький </a:t>
            </a:r>
            <a:r>
              <a:rPr lang="ru-RU" sz="3600" dirty="0"/>
              <a:t>подснежник </a:t>
            </a:r>
          </a:p>
        </p:txBody>
      </p:sp>
    </p:spTree>
    <p:extLst>
      <p:ext uri="{BB962C8B-B14F-4D97-AF65-F5344CB8AC3E}">
        <p14:creationId xmlns:p14="http://schemas.microsoft.com/office/powerpoint/2010/main" val="22886468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аттестация Харина С.Ю\ЗАНЯТИЕ\раскраски\287e22757bdae3dab9663678bce00b10--art-project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2410100" cy="3214686"/>
          </a:xfrm>
          <a:prstGeom prst="rect">
            <a:avLst/>
          </a:prstGeom>
          <a:noFill/>
        </p:spPr>
      </p:pic>
      <p:pic>
        <p:nvPicPr>
          <p:cNvPr id="1027" name="Picture 3" descr="G:\аттестация Харина С.Ю\ЗАНЯТИЕ\раскраски\detskie-raskraski-lekarstvennye-rasteniia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1"/>
            <a:ext cx="2500330" cy="3286124"/>
          </a:xfrm>
          <a:prstGeom prst="rect">
            <a:avLst/>
          </a:prstGeom>
          <a:noFill/>
        </p:spPr>
      </p:pic>
      <p:pic>
        <p:nvPicPr>
          <p:cNvPr id="1028" name="Picture 4" descr="G:\аттестация Харина С.Ю\ЗАНЯТИЕ\раскраски\detskie-raskraski-tulpan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714752"/>
            <a:ext cx="2841732" cy="2571768"/>
          </a:xfrm>
          <a:prstGeom prst="rect">
            <a:avLst/>
          </a:prstGeom>
          <a:noFill/>
        </p:spPr>
      </p:pic>
      <p:pic>
        <p:nvPicPr>
          <p:cNvPr id="1029" name="Picture 5" descr="G:\аттестация Харина С.Ю\ЗАНЯТИЕ\раскраски\mimosa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1643050"/>
            <a:ext cx="2822773" cy="3857628"/>
          </a:xfrm>
          <a:prstGeom prst="rect">
            <a:avLst/>
          </a:prstGeom>
          <a:noFill/>
        </p:spPr>
      </p:pic>
      <p:pic>
        <p:nvPicPr>
          <p:cNvPr id="1031" name="Picture 7" descr="G:\аттестация Харина С.Ю\ЗАНЯТИЕ\раскраски\lily7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3357562"/>
            <a:ext cx="2428892" cy="329713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1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8640960" cy="6336704"/>
          </a:xfrm>
        </p:spPr>
      </p:pic>
    </p:spTree>
    <p:extLst>
      <p:ext uri="{BB962C8B-B14F-4D97-AF65-F5344CB8AC3E}">
        <p14:creationId xmlns:p14="http://schemas.microsoft.com/office/powerpoint/2010/main" val="6922976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Рыхлый снег на солнце тает,</a:t>
            </a:r>
          </a:p>
          <a:p>
            <a:pPr marL="0" indent="0" algn="ctr">
              <a:buNone/>
            </a:pPr>
            <a:r>
              <a:rPr lang="ru-RU" sz="3600" dirty="0"/>
              <a:t>Ветерок в ветвях играет,</a:t>
            </a:r>
          </a:p>
          <a:p>
            <a:pPr marL="0" indent="0" algn="ctr">
              <a:buNone/>
            </a:pPr>
            <a:r>
              <a:rPr lang="ru-RU" sz="3600" dirty="0"/>
              <a:t>Звонче птичьи голоса</a:t>
            </a:r>
          </a:p>
          <a:p>
            <a:pPr marL="0" indent="0" algn="ctr">
              <a:buNone/>
            </a:pPr>
            <a:r>
              <a:rPr lang="ru-RU" sz="3600" dirty="0"/>
              <a:t>Значит, к нам пришла</a:t>
            </a:r>
            <a:r>
              <a:rPr lang="ru-RU" sz="3600" dirty="0" smtClean="0"/>
              <a:t>...весна!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912155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Самомассаж лица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Если ярко солнце светит, </a:t>
            </a:r>
            <a:r>
              <a:rPr lang="ru-RU" sz="2800" dirty="0" smtClean="0"/>
              <a:t>                        </a:t>
            </a:r>
            <a:r>
              <a:rPr lang="ru-RU" sz="2400" i="1" dirty="0" smtClean="0">
                <a:solidFill>
                  <a:srgbClr val="0070C0"/>
                </a:solidFill>
              </a:rPr>
              <a:t>поглаживание  </a:t>
            </a:r>
            <a:r>
              <a:rPr lang="ru-RU" sz="2400" i="1" dirty="0">
                <a:solidFill>
                  <a:srgbClr val="0070C0"/>
                </a:solidFill>
              </a:rPr>
              <a:t>лица.</a:t>
            </a:r>
            <a:r>
              <a:rPr lang="ru-RU" sz="2400" dirty="0">
                <a:solidFill>
                  <a:srgbClr val="0070C0"/>
                </a:solidFill>
              </a:rPr>
              <a:t/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800" dirty="0" smtClean="0"/>
              <a:t>Если </a:t>
            </a:r>
            <a:r>
              <a:rPr lang="ru-RU" sz="2800" dirty="0"/>
              <a:t>тает снег и лёд,       </a:t>
            </a:r>
            <a:r>
              <a:rPr lang="ru-RU" sz="2800" dirty="0" smtClean="0"/>
              <a:t> </a:t>
            </a:r>
            <a:r>
              <a:rPr lang="ru-RU" sz="2400" i="1" dirty="0" smtClean="0">
                <a:solidFill>
                  <a:srgbClr val="0070C0"/>
                </a:solidFill>
              </a:rPr>
              <a:t>постукивание </a:t>
            </a:r>
            <a:r>
              <a:rPr lang="ru-RU" sz="2400" i="1" dirty="0">
                <a:solidFill>
                  <a:srgbClr val="0070C0"/>
                </a:solidFill>
              </a:rPr>
              <a:t>подушечками пальцев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Если дует теплый ветер,                         </a:t>
            </a:r>
            <a:r>
              <a:rPr lang="ru-RU" sz="2800" dirty="0" smtClean="0"/>
              <a:t> </a:t>
            </a:r>
            <a:r>
              <a:rPr lang="ru-RU" sz="2400" i="1" dirty="0">
                <a:solidFill>
                  <a:srgbClr val="0070C0"/>
                </a:solidFill>
              </a:rPr>
              <a:t>поглаживание  лица.</a:t>
            </a:r>
            <a:r>
              <a:rPr lang="ru-RU" sz="2400" dirty="0">
                <a:solidFill>
                  <a:srgbClr val="0070C0"/>
                </a:solidFill>
              </a:rPr>
              <a:t/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800" dirty="0"/>
              <a:t>Звонкий ручеёк течёт,           </a:t>
            </a:r>
            <a:r>
              <a:rPr lang="ru-RU" sz="2800" dirty="0" smtClean="0"/>
              <a:t>                    </a:t>
            </a:r>
            <a:r>
              <a:rPr lang="ru-RU" sz="2400" i="1" dirty="0">
                <a:solidFill>
                  <a:srgbClr val="0070C0"/>
                </a:solidFill>
              </a:rPr>
              <a:t>пощипывание 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800" dirty="0"/>
              <a:t>                           </a:t>
            </a:r>
            <a:br>
              <a:rPr lang="ru-RU" sz="2800" dirty="0"/>
            </a:br>
            <a:r>
              <a:rPr lang="ru-RU" sz="2800" dirty="0"/>
              <a:t>Распускается листва -</a:t>
            </a:r>
            <a:r>
              <a:rPr lang="ru-RU" sz="2800" i="1" dirty="0"/>
              <a:t> </a:t>
            </a:r>
            <a:r>
              <a:rPr lang="ru-RU" sz="2800" i="1" dirty="0" smtClean="0"/>
              <a:t>      </a:t>
            </a:r>
            <a:r>
              <a:rPr lang="ru-RU" sz="2400" i="1" dirty="0" smtClean="0">
                <a:solidFill>
                  <a:srgbClr val="0070C0"/>
                </a:solidFill>
              </a:rPr>
              <a:t>постукивание </a:t>
            </a:r>
            <a:r>
              <a:rPr lang="ru-RU" sz="2400" i="1" dirty="0">
                <a:solidFill>
                  <a:srgbClr val="0070C0"/>
                </a:solidFill>
              </a:rPr>
              <a:t>подушечками пальцев</a:t>
            </a:r>
            <a:r>
              <a:rPr lang="ru-RU" sz="2800" i="1" dirty="0">
                <a:solidFill>
                  <a:srgbClr val="0070C0"/>
                </a:solidFill>
              </a:rPr>
              <a:t> </a:t>
            </a:r>
            <a:r>
              <a:rPr lang="ru-RU" sz="2800" dirty="0" smtClean="0"/>
              <a:t>Значит </a:t>
            </a:r>
            <a:r>
              <a:rPr lang="ru-RU" sz="2800" dirty="0"/>
              <a:t>к нам пришла весна.</a:t>
            </a:r>
            <a:r>
              <a:rPr lang="ru-RU" sz="2800" i="1" dirty="0"/>
              <a:t> </a:t>
            </a:r>
            <a:r>
              <a:rPr lang="ru-RU" sz="2800" i="1" dirty="0" smtClean="0"/>
              <a:t>                   </a:t>
            </a:r>
            <a:r>
              <a:rPr lang="ru-RU" sz="2400" i="1" dirty="0" smtClean="0">
                <a:solidFill>
                  <a:srgbClr val="0070C0"/>
                </a:solidFill>
              </a:rPr>
              <a:t>поглаживание </a:t>
            </a:r>
            <a:r>
              <a:rPr lang="ru-RU" sz="2400" i="1" dirty="0">
                <a:solidFill>
                  <a:srgbClr val="0070C0"/>
                </a:solidFill>
              </a:rPr>
              <a:t>лица</a:t>
            </a:r>
            <a:endParaRPr lang="ru-RU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800" i="1" dirty="0" smtClean="0"/>
              <a:t>                                                                  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5855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392488" cy="2880320"/>
          </a:xfrm>
          <a:ln w="38100">
            <a:solidFill>
              <a:srgbClr val="00B0F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" t="5149" r="4501" b="9318"/>
          <a:stretch/>
        </p:blipFill>
        <p:spPr>
          <a:xfrm>
            <a:off x="4716016" y="260649"/>
            <a:ext cx="4095460" cy="2919104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29" y="3426426"/>
            <a:ext cx="4104456" cy="2808312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357166"/>
            <a:ext cx="4121607" cy="2843908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39522428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78" y="357166"/>
            <a:ext cx="8833678" cy="6292083"/>
          </a:xfrm>
          <a:ln w="38100">
            <a:solidFill>
              <a:srgbClr val="00B0F0"/>
            </a:solidFill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  Игра «Поймай слово»</a:t>
            </a:r>
          </a:p>
          <a:p>
            <a:r>
              <a:rPr lang="ru-RU" dirty="0"/>
              <a:t>Слова: пригревает, листопад, тает, вьюга, журчит, тёплое, ярче, холодно, набухают, снежинки, половодье, прилетают, проталины, мороз, капель, ледоход, метель, снегопад, солнышко.</a:t>
            </a:r>
          </a:p>
          <a:p>
            <a:pPr marL="0" indent="0">
              <a:buNone/>
            </a:pPr>
            <a:r>
              <a:rPr lang="ru-RU" i="1" dirty="0"/>
              <a:t> </a:t>
            </a:r>
            <a:r>
              <a:rPr lang="ru-RU" i="1" dirty="0" smtClean="0"/>
              <a:t>    Объяснить </a:t>
            </a:r>
            <a:r>
              <a:rPr lang="ru-RU" i="1" dirty="0"/>
              <a:t>слова: проталины, капель, </a:t>
            </a:r>
            <a:r>
              <a:rPr lang="ru-RU" i="1" dirty="0" smtClean="0"/>
              <a:t>  ледоход</a:t>
            </a:r>
            <a:r>
              <a:rPr lang="ru-RU" i="1" dirty="0"/>
              <a:t>, первоцветы. </a:t>
            </a:r>
            <a:r>
              <a:rPr lang="ru-RU" i="1" dirty="0" smtClean="0"/>
              <a:t>)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</a:t>
            </a:r>
            <a:r>
              <a:rPr lang="ru-RU" dirty="0"/>
              <a:t> </a:t>
            </a:r>
            <a:r>
              <a:rPr lang="ru-RU" dirty="0" smtClean="0"/>
              <a:t>Игра </a:t>
            </a:r>
            <a:r>
              <a:rPr lang="ru-RU" dirty="0"/>
              <a:t>«Назови ласково». </a:t>
            </a:r>
            <a:br>
              <a:rPr lang="ru-RU" dirty="0"/>
            </a:br>
            <a:r>
              <a:rPr lang="ru-RU" dirty="0"/>
              <a:t> Ветер - ветерок, вода - водичка, цветок- цветочек, капля-капелька, трава -травка, птица - птичка, солнце - солнышко,  облако-облачко, ручей- ручеек, </a:t>
            </a:r>
            <a:r>
              <a:rPr lang="ru-RU" dirty="0" smtClean="0"/>
              <a:t>ветка-веточка.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14840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01" y="365633"/>
            <a:ext cx="8642979" cy="634047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884" y="4643446"/>
            <a:ext cx="3028447" cy="20340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0806" flipH="1">
            <a:off x="3192577" y="-100467"/>
            <a:ext cx="2444948" cy="3175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8624" flipH="1">
            <a:off x="4919779" y="1357542"/>
            <a:ext cx="2444948" cy="3175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2074" flipH="1">
            <a:off x="3770476" y="2217046"/>
            <a:ext cx="2444948" cy="3175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4765" flipH="1">
            <a:off x="6187460" y="-100467"/>
            <a:ext cx="2444948" cy="3175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0806">
            <a:off x="7068926" y="1492063"/>
            <a:ext cx="2125369" cy="3175000"/>
          </a:xfrm>
          <a:prstGeom prst="rect">
            <a:avLst/>
          </a:prstGeom>
        </p:spPr>
      </p:pic>
      <p:pic>
        <p:nvPicPr>
          <p:cNvPr id="16" name="zvuki-vesny-sounds-of-spri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467544" y="6264226"/>
            <a:ext cx="406400" cy="406400"/>
          </a:xfrm>
          <a:prstGeom prst="rect">
            <a:avLst/>
          </a:prstGeom>
        </p:spPr>
      </p:pic>
      <p:pic>
        <p:nvPicPr>
          <p:cNvPr id="11" name="Рисунок 10" descr="flower5723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44" y="4857760"/>
            <a:ext cx="2193583" cy="1785926"/>
          </a:xfrm>
          <a:prstGeom prst="rect">
            <a:avLst/>
          </a:prstGeom>
        </p:spPr>
      </p:pic>
      <p:pic>
        <p:nvPicPr>
          <p:cNvPr id="17" name="Рисунок 16" descr="art-prazdnik-vesna-mimoza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971" t="4166" r="4687"/>
          <a:stretch>
            <a:fillRect/>
          </a:stretch>
        </p:blipFill>
        <p:spPr>
          <a:xfrm>
            <a:off x="285720" y="3140757"/>
            <a:ext cx="1357322" cy="3429030"/>
          </a:xfrm>
          <a:prstGeom prst="rect">
            <a:avLst/>
          </a:prstGeom>
        </p:spPr>
      </p:pic>
      <p:pic>
        <p:nvPicPr>
          <p:cNvPr id="18" name="Объект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42" y="1257838"/>
            <a:ext cx="2143140" cy="1571636"/>
          </a:xfrm>
          <a:prstGeom prst="rect">
            <a:avLst/>
          </a:prstGeom>
        </p:spPr>
      </p:pic>
      <p:pic>
        <p:nvPicPr>
          <p:cNvPr id="20" name="Рисунок 19" descr="c5afca44406593.5811c479eeccf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04" y="4429108"/>
            <a:ext cx="2428892" cy="242889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5720" y="260648"/>
            <a:ext cx="5572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«ВОЛШЕБНАЯ ПОЛЯНА»</a:t>
            </a:r>
            <a:endParaRPr lang="ru-RU" sz="3200" dirty="0"/>
          </a:p>
        </p:txBody>
      </p:sp>
      <p:pic>
        <p:nvPicPr>
          <p:cNvPr id="19" name="zvuki-vesny-sounds-of-sprin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1" name="zvuki-vesny-sounds-of-sprin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2" name="zvuki-vesny-sounds-of-sprin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3" name="zvuki-vesny-sounds-of-sprin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4" name="zvuki-vesny-sounds-of-sprin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5" name="zvuki-vesny-sounds-of-sprin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7764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560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7500">
                <p:cTn id="4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4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>
                <p:cTn id="4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0561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139</Words>
  <Application>Microsoft Office PowerPoint</Application>
  <PresentationFormat>Экран (4:3)</PresentationFormat>
  <Paragraphs>21</Paragraphs>
  <Slides>11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Лексико-грамматическое занятие для детей с ОНР I –II уровня  «Весна. Признаки весны»</vt:lpstr>
      <vt:lpstr>Презентация PowerPoint</vt:lpstr>
      <vt:lpstr>Презентация PowerPoint</vt:lpstr>
      <vt:lpstr>Самомассаж лица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Лексико-грамматическое занятие для детей с ОНР I –II уровня  «Весна. Признаки весны»</dc:title>
  <dc:creator>светлана харина</dc:creator>
  <cp:lastModifiedBy>светлана харина</cp:lastModifiedBy>
  <cp:revision>14</cp:revision>
  <dcterms:created xsi:type="dcterms:W3CDTF">2021-02-24T16:16:21Z</dcterms:created>
  <dcterms:modified xsi:type="dcterms:W3CDTF">2021-03-13T09:49:04Z</dcterms:modified>
</cp:coreProperties>
</file>