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slideLayouts/slideLayout10.xml" ContentType="application/vnd.openxmlformats-officedocument.presentationml.slideLayout+xml"/>
  <Default Extension="gif" ContentType="image/gif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17"/>
  </p:notesMasterIdLst>
  <p:sldIdLst>
    <p:sldId id="280" r:id="rId2"/>
    <p:sldId id="281" r:id="rId3"/>
    <p:sldId id="271" r:id="rId4"/>
    <p:sldId id="279" r:id="rId5"/>
    <p:sldId id="275" r:id="rId6"/>
    <p:sldId id="292" r:id="rId7"/>
    <p:sldId id="276" r:id="rId8"/>
    <p:sldId id="265" r:id="rId9"/>
    <p:sldId id="270" r:id="rId10"/>
    <p:sldId id="291" r:id="rId11"/>
    <p:sldId id="266" r:id="rId12"/>
    <p:sldId id="284" r:id="rId13"/>
    <p:sldId id="288" r:id="rId14"/>
    <p:sldId id="285" r:id="rId15"/>
    <p:sldId id="286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26AF5FC-4DA8-4EB3-92D3-E3349D4A1C76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ADF9C3-AD13-44BB-BF1C-E3404C917642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DF9C3-AD13-44BB-BF1C-E3404C917642}" type="slidenum">
              <a:rPr lang="ru-RU" smtClean="0"/>
              <a:pPr/>
              <a:t>1</a:t>
            </a:fld>
            <a:endParaRPr lang="ru-RU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Познакомили детей с термометром, уточнили что термометры бывают разные. 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DF9C3-AD13-44BB-BF1C-E3404C917642}" type="slidenum">
              <a:rPr lang="ru-RU" smtClean="0"/>
              <a:pPr/>
              <a:t>11</a:t>
            </a:fld>
            <a:endParaRPr lang="ru-RU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DF9C3-AD13-44BB-BF1C-E3404C917642}" type="slidenum">
              <a:rPr lang="ru-RU" smtClean="0"/>
              <a:pPr/>
              <a:t>12</a:t>
            </a:fld>
            <a:endParaRPr lang="ru-RU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Учились пользоваться солнечными часами, компасом,  зонт и мерный</a:t>
            </a:r>
            <a:r>
              <a:rPr lang="ru-RU" baseline="0" dirty="0" smtClean="0"/>
              <a:t> стаканчик использовали как дождемер.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DF9C3-AD13-44BB-BF1C-E3404C917642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Наблюдения отмечаем в календаре природы, делаем зарисовки.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DF9C3-AD13-44BB-BF1C-E3404C917642}" type="slidenum">
              <a:rPr lang="ru-RU" smtClean="0"/>
              <a:pPr/>
              <a:t>14</a:t>
            </a:fld>
            <a:endParaRPr lang="ru-RU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Планируем провести квест</a:t>
            </a:r>
            <a:r>
              <a:rPr lang="ru-RU" baseline="0" dirty="0" smtClean="0"/>
              <a:t> игру «</a:t>
            </a:r>
            <a:r>
              <a:rPr lang="ru-RU" baseline="0" smtClean="0"/>
              <a:t>Знатоки природы».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DF9C3-AD13-44BB-BF1C-E3404C917642}" type="slidenum">
              <a:rPr lang="ru-RU" smtClean="0"/>
              <a:pPr/>
              <a:t>15</a:t>
            </a:fld>
            <a:endParaRPr lang="ru-RU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DF9C3-AD13-44BB-BF1C-E3404C917642}" type="slidenum">
              <a:rPr lang="ru-RU" smtClean="0"/>
              <a:pPr/>
              <a:t>2</a:t>
            </a:fld>
            <a:endParaRPr lang="ru-RU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Познакомили родителей с проектом, распределили</a:t>
            </a:r>
            <a:r>
              <a:rPr lang="ru-RU" baseline="0" dirty="0" smtClean="0"/>
              <a:t> обязанности.  Пока родители  готовили приборы, мы  начали изучать, что такое погода, как за ней наблюдать.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DF9C3-AD13-44BB-BF1C-E3404C917642}" type="slidenum">
              <a:rPr lang="ru-RU" smtClean="0"/>
              <a:pPr/>
              <a:t>3</a:t>
            </a:fld>
            <a:endParaRPr lang="ru-RU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Узнали как называется наука о погоде, познакомились с профессией метеоролог. Использовали дидактическую игру «Какой бывает погода ?»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DF9C3-AD13-44BB-BF1C-E3404C917642}" type="slidenum">
              <a:rPr lang="ru-RU" smtClean="0"/>
              <a:pPr/>
              <a:t>4</a:t>
            </a:fld>
            <a:endParaRPr lang="ru-RU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Семья Фадеевых</a:t>
            </a:r>
            <a:r>
              <a:rPr lang="ru-RU" baseline="0" dirty="0" smtClean="0"/>
              <a:t> сделали макет метеостанции. Дети  познакомились с приборами.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DF9C3-AD13-44BB-BF1C-E3404C917642}" type="slidenum">
              <a:rPr lang="ru-RU" smtClean="0"/>
              <a:pPr/>
              <a:t>5</a:t>
            </a:fld>
            <a:endParaRPr lang="ru-RU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Изучали какие бывают облака,  изготовили игру «Ловец облаков»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DF9C3-AD13-44BB-BF1C-E3404C917642}" type="slidenum">
              <a:rPr lang="ru-RU" smtClean="0"/>
              <a:pPr/>
              <a:t>6</a:t>
            </a:fld>
            <a:endParaRPr lang="ru-RU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dirty="0" smtClean="0"/>
              <a:t>Приготовили для детей презентацию «Явления природы»  «Приметы».</a:t>
            </a:r>
            <a:r>
              <a:rPr lang="ru-RU" baseline="0" dirty="0" smtClean="0"/>
              <a:t>  Ребятам очень понравилось , ведь не зря говорят                                     </a:t>
            </a:r>
            <a:r>
              <a:rPr lang="ru-RU" sz="1200" b="0" i="1" kern="1200" cap="all" baseline="0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«</a:t>
            </a:r>
            <a:r>
              <a:rPr lang="ru-RU" sz="1200" b="0" i="1" kern="1200" cap="all" baseline="0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с</a:t>
            </a:r>
            <a:r>
              <a:rPr lang="ru-RU" sz="1200" b="0" i="1" kern="1200" cap="all" dirty="0" err="1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КАЖИ</a:t>
            </a:r>
            <a:r>
              <a:rPr lang="ru-RU" sz="1200" b="0" i="1" kern="1200" cap="all" dirty="0" smtClean="0">
                <a:solidFill>
                  <a:schemeClr val="tx1"/>
                </a:solidFill>
                <a:latin typeface="+mn-lt"/>
                <a:ea typeface="+mn-ea"/>
                <a:cs typeface="+mn-cs"/>
              </a:rPr>
              <a:t>  МНЕ — И Я ЗАБУДУ, ПОКАЖИ МНЕ — И Я ЗАПОМНЮ»</a:t>
            </a:r>
            <a:endParaRPr lang="ru-RU" sz="1200" b="1" i="0" kern="1200" cap="all" dirty="0" smtClean="0">
              <a:solidFill>
                <a:schemeClr val="tx1"/>
              </a:solidFill>
              <a:latin typeface="+mn-lt"/>
              <a:ea typeface="+mn-ea"/>
              <a:cs typeface="+mn-cs"/>
            </a:endParaRPr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DF9C3-AD13-44BB-BF1C-E3404C917642}" type="slidenum">
              <a:rPr lang="ru-RU" smtClean="0"/>
              <a:pPr/>
              <a:t>7</a:t>
            </a:fld>
            <a:endParaRPr lang="ru-RU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DF9C3-AD13-44BB-BF1C-E3404C917642}" type="slidenum">
              <a:rPr lang="ru-RU" smtClean="0"/>
              <a:pPr/>
              <a:t>9</a:t>
            </a:fld>
            <a:endParaRPr lang="ru-RU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Для метеостанции</a:t>
            </a:r>
            <a:r>
              <a:rPr lang="ru-RU" baseline="0" dirty="0" smtClean="0"/>
              <a:t> был выбран старый чемодан, его расписали, он легкий, удобно выносить на прогулку. С ребятами сделали карту нашего участка и распределили где у нас будут находиться приборы.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5ADF9C3-AD13-44BB-BF1C-E3404C917642}" type="slidenum">
              <a:rPr lang="ru-RU" smtClean="0"/>
              <a:pPr/>
              <a:t>10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13.11.2020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0.jpeg"/><Relationship Id="rId5" Type="http://schemas.openxmlformats.org/officeDocument/2006/relationships/image" Target="../media/image29.jpeg"/><Relationship Id="rId4" Type="http://schemas.openxmlformats.org/officeDocument/2006/relationships/image" Target="../media/image2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7" Type="http://schemas.openxmlformats.org/officeDocument/2006/relationships/image" Target="../media/image35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4.jpeg"/><Relationship Id="rId5" Type="http://schemas.openxmlformats.org/officeDocument/2006/relationships/image" Target="../media/image33.jpeg"/><Relationship Id="rId4" Type="http://schemas.openxmlformats.org/officeDocument/2006/relationships/image" Target="../media/image3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7" Type="http://schemas.openxmlformats.org/officeDocument/2006/relationships/image" Target="../media/image40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9.jpeg"/><Relationship Id="rId5" Type="http://schemas.openxmlformats.org/officeDocument/2006/relationships/image" Target="../media/image38.jpeg"/><Relationship Id="rId4" Type="http://schemas.openxmlformats.org/officeDocument/2006/relationships/image" Target="../media/image37.jpe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6.jpeg"/><Relationship Id="rId3" Type="http://schemas.openxmlformats.org/officeDocument/2006/relationships/image" Target="../media/image41.jpe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4.jpeg"/><Relationship Id="rId5" Type="http://schemas.openxmlformats.org/officeDocument/2006/relationships/image" Target="../media/image43.jpeg"/><Relationship Id="rId4" Type="http://schemas.openxmlformats.org/officeDocument/2006/relationships/image" Target="../media/image42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7" Type="http://schemas.openxmlformats.org/officeDocument/2006/relationships/image" Target="../media/image50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9.jpeg"/><Relationship Id="rId5" Type="http://schemas.openxmlformats.org/officeDocument/2006/relationships/image" Target="../media/image2.jpeg"/><Relationship Id="rId4" Type="http://schemas.openxmlformats.org/officeDocument/2006/relationships/image" Target="../media/image48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8.gif"/><Relationship Id="rId3" Type="http://schemas.openxmlformats.org/officeDocument/2006/relationships/image" Target="../media/image3.png"/><Relationship Id="rId7" Type="http://schemas.openxmlformats.org/officeDocument/2006/relationships/image" Target="../media/image7.gif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gif"/><Relationship Id="rId11" Type="http://schemas.openxmlformats.org/officeDocument/2006/relationships/image" Target="../media/image1.jpeg"/><Relationship Id="rId5" Type="http://schemas.openxmlformats.org/officeDocument/2006/relationships/image" Target="../media/image5.gif"/><Relationship Id="rId10" Type="http://schemas.openxmlformats.org/officeDocument/2006/relationships/image" Target="../media/image10.gif"/><Relationship Id="rId4" Type="http://schemas.openxmlformats.org/officeDocument/2006/relationships/image" Target="../media/image4.png"/><Relationship Id="rId9" Type="http://schemas.openxmlformats.org/officeDocument/2006/relationships/image" Target="../media/image9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e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gif"/><Relationship Id="rId7" Type="http://schemas.openxmlformats.org/officeDocument/2006/relationships/image" Target="../media/image1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gif"/><Relationship Id="rId4" Type="http://schemas.openxmlformats.org/officeDocument/2006/relationships/image" Target="../media/image8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7" Type="http://schemas.openxmlformats.org/officeDocument/2006/relationships/image" Target="../media/image24.png"/><Relationship Id="rId2" Type="http://schemas.openxmlformats.org/officeDocument/2006/relationships/image" Target="../media/image19.gif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gif"/><Relationship Id="rId5" Type="http://schemas.openxmlformats.org/officeDocument/2006/relationships/image" Target="../media/image22.gif"/><Relationship Id="rId4" Type="http://schemas.openxmlformats.org/officeDocument/2006/relationships/image" Target="../media/image21.gi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gif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gif"/><Relationship Id="rId5" Type="http://schemas.openxmlformats.org/officeDocument/2006/relationships/image" Target="../media/image26.gif"/><Relationship Id="rId4" Type="http://schemas.openxmlformats.org/officeDocument/2006/relationships/image" Target="../media/image2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ebaaefc6916b1700759637cbcd10bd5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2787434" y="0"/>
            <a:ext cx="9501222" cy="685800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642910" y="142852"/>
            <a:ext cx="800105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         Муниципальное автономное дошкольное  образовательное учреждение                   </a:t>
            </a:r>
          </a:p>
          <a:p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   «Детский сад №111»   г. Перми 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23" name="Прямоугольник 22"/>
          <p:cNvSpPr/>
          <p:nvPr/>
        </p:nvSpPr>
        <p:spPr>
          <a:xfrm>
            <a:off x="500034" y="928671"/>
            <a:ext cx="8501122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</a:rPr>
              <a:t>Педагогический стартап </a:t>
            </a:r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«Погода в чемодане»</a:t>
            </a:r>
            <a:endParaRPr lang="ru-RU" sz="2800" dirty="0"/>
          </a:p>
        </p:txBody>
      </p:sp>
      <p:pic>
        <p:nvPicPr>
          <p:cNvPr id="24" name="Picture 2" descr="C:\Users\user\Desktop\погода в чемодане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2143108" y="1785926"/>
            <a:ext cx="4500594" cy="3714776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</p:pic>
      <p:sp>
        <p:nvSpPr>
          <p:cNvPr id="25" name="Прямоугольник 24"/>
          <p:cNvSpPr/>
          <p:nvPr/>
        </p:nvSpPr>
        <p:spPr>
          <a:xfrm>
            <a:off x="3286116" y="6072206"/>
            <a:ext cx="571504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Воспитатель высшей квалификационной категории Алексеева Ирина Викторовна  </a:t>
            </a:r>
          </a:p>
          <a:p>
            <a:r>
              <a:rPr lang="ru-RU" sz="12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Воспитатель первой квалификационной категории  Шилова Наталья Владиславовна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4" name="Picture 2" descr="C:\Users\user\Desktop\игра ловец облаков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71472" y="571480"/>
            <a:ext cx="2786064" cy="4786322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</p:pic>
      <p:pic>
        <p:nvPicPr>
          <p:cNvPr id="6" name="Picture 4" descr="C:\Users\user\Desktop\дидактический материал.jpg"/>
          <p:cNvPicPr>
            <a:picLocks noChangeAspect="1" noChangeArrowheads="1"/>
          </p:cNvPicPr>
          <p:nvPr/>
        </p:nvPicPr>
        <p:blipFill>
          <a:blip r:embed="rId4"/>
          <a:srcRect l="8823" t="4959" r="14707"/>
          <a:stretch>
            <a:fillRect/>
          </a:stretch>
        </p:blipFill>
        <p:spPr bwMode="auto">
          <a:xfrm>
            <a:off x="357158" y="357166"/>
            <a:ext cx="3929090" cy="6143668"/>
          </a:xfrm>
          <a:prstGeom prst="rect">
            <a:avLst/>
          </a:prstGeom>
          <a:noFill/>
        </p:spPr>
      </p:pic>
      <p:pic>
        <p:nvPicPr>
          <p:cNvPr id="7" name="Picture 1" descr="C:\Users\user\Desktop\IMG-20201028-WA000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72000" y="214290"/>
            <a:ext cx="3929090" cy="2928906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</p:pic>
      <p:pic>
        <p:nvPicPr>
          <p:cNvPr id="9" name="Picture 2" descr="C:\Users\user\Desktop\IMG-20201029-WA0001 (2).jpg"/>
          <p:cNvPicPr>
            <a:picLocks noChangeAspect="1" noChangeArrowheads="1"/>
          </p:cNvPicPr>
          <p:nvPr/>
        </p:nvPicPr>
        <p:blipFill>
          <a:blip r:embed="rId6"/>
          <a:srcRect t="4166"/>
          <a:stretch>
            <a:fillRect/>
          </a:stretch>
        </p:blipFill>
        <p:spPr bwMode="auto">
          <a:xfrm>
            <a:off x="4929190" y="3500438"/>
            <a:ext cx="3786214" cy="2714644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3428992" y="285728"/>
            <a:ext cx="201061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Основной этап</a:t>
            </a:r>
            <a:endParaRPr lang="ru-RU" b="1" dirty="0">
              <a:solidFill>
                <a:srgbClr val="0070C0"/>
              </a:solidFill>
            </a:endParaRPr>
          </a:p>
        </p:txBody>
      </p:sp>
      <p:sp>
        <p:nvSpPr>
          <p:cNvPr id="5122" name="AutoShape 2" descr="https://apf.mail.ru/cgi-bin/readmsg?id=16038852462053034441;0;1&amp;exif=1&amp;full=1&amp;x-email=alekseevair63%40mail.ru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8" name="Picture 4" descr="https://cdn2.static1-sima-land.com/items/4204624/0/700-nw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1472" y="4214818"/>
            <a:ext cx="1928826" cy="2024054"/>
          </a:xfrm>
          <a:prstGeom prst="rect">
            <a:avLst/>
          </a:prstGeom>
          <a:noFill/>
        </p:spPr>
      </p:pic>
      <p:pic>
        <p:nvPicPr>
          <p:cNvPr id="1030" name="Picture 6" descr="https://s.leroymerlin.ru/upload/catalog/img/6/e/82007815/800x800/82007815.jpg?v=1503"/>
          <p:cNvPicPr>
            <a:picLocks noChangeAspect="1" noChangeArrowheads="1"/>
          </p:cNvPicPr>
          <p:nvPr/>
        </p:nvPicPr>
        <p:blipFill>
          <a:blip r:embed="rId4"/>
          <a:srcRect l="42021" r="44854"/>
          <a:stretch>
            <a:fillRect/>
          </a:stretch>
        </p:blipFill>
        <p:spPr bwMode="auto">
          <a:xfrm>
            <a:off x="2928926" y="4357694"/>
            <a:ext cx="1000132" cy="2143140"/>
          </a:xfrm>
          <a:prstGeom prst="rect">
            <a:avLst/>
          </a:prstGeom>
          <a:noFill/>
        </p:spPr>
      </p:pic>
      <p:pic>
        <p:nvPicPr>
          <p:cNvPr id="1032" name="Picture 8" descr="https://static.my-shop.ru/product/3/266/2654541.jpg"/>
          <p:cNvPicPr>
            <a:picLocks noChangeAspect="1" noChangeArrowheads="1"/>
          </p:cNvPicPr>
          <p:nvPr/>
        </p:nvPicPr>
        <p:blipFill>
          <a:blip r:embed="rId5"/>
          <a:srcRect l="29703" r="25742"/>
          <a:stretch>
            <a:fillRect/>
          </a:stretch>
        </p:blipFill>
        <p:spPr bwMode="auto">
          <a:xfrm>
            <a:off x="3357554" y="642918"/>
            <a:ext cx="1357322" cy="3495670"/>
          </a:xfrm>
          <a:prstGeom prst="rect">
            <a:avLst/>
          </a:prstGeom>
          <a:noFill/>
        </p:spPr>
      </p:pic>
      <p:pic>
        <p:nvPicPr>
          <p:cNvPr id="8195" name="Picture 3" descr="C:\Users\user\Desktop\IMG_20200908_115235 (1).jpg"/>
          <p:cNvPicPr>
            <a:picLocks noChangeAspect="1" noChangeArrowheads="1"/>
          </p:cNvPicPr>
          <p:nvPr/>
        </p:nvPicPr>
        <p:blipFill>
          <a:blip r:embed="rId6" cstate="print"/>
          <a:srcRect t="20833" b="14294"/>
          <a:stretch>
            <a:fillRect/>
          </a:stretch>
        </p:blipFill>
        <p:spPr bwMode="auto">
          <a:xfrm>
            <a:off x="5000628" y="1285860"/>
            <a:ext cx="3857652" cy="3857652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</p:pic>
      <p:pic>
        <p:nvPicPr>
          <p:cNvPr id="8196" name="Picture 4" descr="C:\Users\user\Desktop\IMG-20201028-WA0007 (2).jpg"/>
          <p:cNvPicPr>
            <a:picLocks noChangeAspect="1" noChangeArrowheads="1"/>
          </p:cNvPicPr>
          <p:nvPr/>
        </p:nvPicPr>
        <p:blipFill>
          <a:blip r:embed="rId7"/>
          <a:srcRect l="2343" t="12500" r="56250" b="8333"/>
          <a:stretch>
            <a:fillRect/>
          </a:stretch>
        </p:blipFill>
        <p:spPr bwMode="auto">
          <a:xfrm>
            <a:off x="857224" y="142852"/>
            <a:ext cx="2071702" cy="3857652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</p:pic>
      <p:sp>
        <p:nvSpPr>
          <p:cNvPr id="9" name="Прямоугольник 8"/>
          <p:cNvSpPr/>
          <p:nvPr/>
        </p:nvSpPr>
        <p:spPr>
          <a:xfrm>
            <a:off x="3214678" y="3982998"/>
            <a:ext cx="222493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Уличный термометр</a:t>
            </a:r>
            <a:endParaRPr lang="ru-RU" sz="1200" b="1" dirty="0">
              <a:solidFill>
                <a:srgbClr val="0070C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857620" y="6143644"/>
            <a:ext cx="2500330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Термометр для почвы</a:t>
            </a:r>
            <a:endParaRPr lang="ru-RU" sz="1200" b="1" dirty="0">
              <a:solidFill>
                <a:srgbClr val="0070C0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42911" y="6204352"/>
            <a:ext cx="221457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Термометр для воды</a:t>
            </a:r>
            <a:endParaRPr lang="ru-RU" sz="1200" b="1" dirty="0">
              <a:solidFill>
                <a:srgbClr val="0070C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C:\Users\user\Desktop\вертушки.jpg"/>
          <p:cNvPicPr>
            <a:picLocks noChangeAspect="1" noChangeArrowheads="1"/>
          </p:cNvPicPr>
          <p:nvPr/>
        </p:nvPicPr>
        <p:blipFill>
          <a:blip r:embed="rId3"/>
          <a:srcRect t="3846"/>
          <a:stretch>
            <a:fillRect/>
          </a:stretch>
        </p:blipFill>
        <p:spPr bwMode="auto">
          <a:xfrm>
            <a:off x="142844" y="214290"/>
            <a:ext cx="2357454" cy="2857520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</p:pic>
      <p:pic>
        <p:nvPicPr>
          <p:cNvPr id="14341" name="Picture 5" descr="C:\Users\user\Desktop\флюгер.jpg"/>
          <p:cNvPicPr>
            <a:picLocks noChangeAspect="1" noChangeArrowheads="1"/>
          </p:cNvPicPr>
          <p:nvPr/>
        </p:nvPicPr>
        <p:blipFill>
          <a:blip r:embed="rId4"/>
          <a:srcRect l="15384" t="3125" r="22115" b="1682"/>
          <a:stretch>
            <a:fillRect/>
          </a:stretch>
        </p:blipFill>
        <p:spPr bwMode="auto">
          <a:xfrm>
            <a:off x="6500826" y="142852"/>
            <a:ext cx="2214578" cy="3429024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</p:pic>
      <p:sp>
        <p:nvSpPr>
          <p:cNvPr id="13" name="Прямоугольник 12"/>
          <p:cNvSpPr/>
          <p:nvPr/>
        </p:nvSpPr>
        <p:spPr>
          <a:xfrm>
            <a:off x="6572264" y="3500438"/>
            <a:ext cx="235745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Флюгер</a:t>
            </a:r>
            <a:endParaRPr lang="ru-RU" sz="1400" b="1" dirty="0">
              <a:solidFill>
                <a:srgbClr val="0070C0"/>
              </a:solidFill>
            </a:endParaRPr>
          </a:p>
        </p:txBody>
      </p:sp>
      <p:pic>
        <p:nvPicPr>
          <p:cNvPr id="10" name="Picture 2" descr="http://aerosky63.ru/wp-content/uploads/2019/06/vuma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500826" y="4000504"/>
            <a:ext cx="2286016" cy="2247908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</p:pic>
      <p:sp>
        <p:nvSpPr>
          <p:cNvPr id="11" name="Прямоугольник 10"/>
          <p:cNvSpPr/>
          <p:nvPr/>
        </p:nvSpPr>
        <p:spPr>
          <a:xfrm>
            <a:off x="6786578" y="6357958"/>
            <a:ext cx="1785950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Ветряной</a:t>
            </a:r>
            <a:r>
              <a:rPr lang="ru-RU" altLang="ru-RU" sz="1400" b="1" i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рукав</a:t>
            </a:r>
            <a:endParaRPr lang="ru-RU" sz="1400" b="1" dirty="0">
              <a:solidFill>
                <a:srgbClr val="0070C0"/>
              </a:solidFill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71472" y="3286124"/>
            <a:ext cx="347713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Вертушки</a:t>
            </a:r>
            <a:endParaRPr lang="ru-RU" sz="1400" b="1" dirty="0">
              <a:solidFill>
                <a:srgbClr val="0070C0"/>
              </a:solidFill>
            </a:endParaRPr>
          </a:p>
        </p:txBody>
      </p:sp>
      <p:pic>
        <p:nvPicPr>
          <p:cNvPr id="7170" name="Picture 2" descr="https://www.maam.ru/upload/blogs/detsad-220609-1485805177.jpg"/>
          <p:cNvPicPr>
            <a:picLocks noChangeAspect="1" noChangeArrowheads="1"/>
          </p:cNvPicPr>
          <p:nvPr/>
        </p:nvPicPr>
        <p:blipFill>
          <a:blip r:embed="rId6"/>
          <a:srcRect t="10000" b="19999"/>
          <a:stretch>
            <a:fillRect/>
          </a:stretch>
        </p:blipFill>
        <p:spPr bwMode="auto">
          <a:xfrm>
            <a:off x="285720" y="4071942"/>
            <a:ext cx="1857388" cy="2357454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</p:pic>
      <p:sp>
        <p:nvSpPr>
          <p:cNvPr id="17" name="Прямоугольник 16"/>
          <p:cNvSpPr/>
          <p:nvPr/>
        </p:nvSpPr>
        <p:spPr>
          <a:xfrm>
            <a:off x="1285852" y="6429396"/>
            <a:ext cx="785814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Султанчики</a:t>
            </a:r>
            <a:endParaRPr lang="ru-RU" sz="1400" b="1" dirty="0">
              <a:solidFill>
                <a:srgbClr val="0070C0"/>
              </a:solidFill>
            </a:endParaRPr>
          </a:p>
        </p:txBody>
      </p:sp>
      <p:pic>
        <p:nvPicPr>
          <p:cNvPr id="7171" name="Picture 3" descr="C:\Users\user\Desktop\вертушки (2).jpg"/>
          <p:cNvPicPr>
            <a:picLocks noChangeAspect="1" noChangeArrowheads="1"/>
          </p:cNvPicPr>
          <p:nvPr/>
        </p:nvPicPr>
        <p:blipFill>
          <a:blip r:embed="rId7"/>
          <a:srcRect t="28000"/>
          <a:stretch>
            <a:fillRect/>
          </a:stretch>
        </p:blipFill>
        <p:spPr bwMode="auto">
          <a:xfrm>
            <a:off x="2714612" y="1714488"/>
            <a:ext cx="3357586" cy="3786190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85720" y="2857496"/>
            <a:ext cx="2714644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</a:t>
            </a:r>
            <a:endParaRPr lang="ru-RU" sz="1400" b="1" dirty="0">
              <a:solidFill>
                <a:srgbClr val="0070C0"/>
              </a:solidFill>
            </a:endParaRPr>
          </a:p>
        </p:txBody>
      </p:sp>
      <p:pic>
        <p:nvPicPr>
          <p:cNvPr id="6" name="Picture 2" descr="C:\Users\user\AppData\Local\Temp\Rar$DI03.133\IMG-20201028-WA0027.jpg"/>
          <p:cNvPicPr>
            <a:picLocks noChangeAspect="1" noChangeArrowheads="1"/>
          </p:cNvPicPr>
          <p:nvPr/>
        </p:nvPicPr>
        <p:blipFill>
          <a:blip r:embed="rId3"/>
          <a:srcRect t="22916" b="31250"/>
          <a:stretch>
            <a:fillRect/>
          </a:stretch>
        </p:blipFill>
        <p:spPr bwMode="auto">
          <a:xfrm>
            <a:off x="5857884" y="214290"/>
            <a:ext cx="3071834" cy="2143140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</p:pic>
      <p:sp>
        <p:nvSpPr>
          <p:cNvPr id="8" name="Прямоугольник 7"/>
          <p:cNvSpPr/>
          <p:nvPr/>
        </p:nvSpPr>
        <p:spPr>
          <a:xfrm>
            <a:off x="7215206" y="2428868"/>
            <a:ext cx="1500198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Компас</a:t>
            </a:r>
            <a:endParaRPr lang="ru-RU" sz="1400" b="1" dirty="0">
              <a:solidFill>
                <a:srgbClr val="0070C0"/>
              </a:solidFill>
            </a:endParaRPr>
          </a:p>
        </p:txBody>
      </p:sp>
      <p:pic>
        <p:nvPicPr>
          <p:cNvPr id="1027" name="Picture 3" descr="C:\Users\user\Desktop\узучаем компас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572132" y="2857496"/>
            <a:ext cx="3071834" cy="3714776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</p:pic>
      <p:pic>
        <p:nvPicPr>
          <p:cNvPr id="10" name="Picture 3" descr="C:\Users\user\Desktop\солнечные часы.jpg"/>
          <p:cNvPicPr>
            <a:picLocks noChangeAspect="1" noChangeArrowheads="1"/>
          </p:cNvPicPr>
          <p:nvPr/>
        </p:nvPicPr>
        <p:blipFill>
          <a:blip r:embed="rId5"/>
          <a:srcRect l="14062" t="6730" r="4688" b="21031"/>
          <a:stretch>
            <a:fillRect/>
          </a:stretch>
        </p:blipFill>
        <p:spPr bwMode="auto">
          <a:xfrm>
            <a:off x="3000364" y="214290"/>
            <a:ext cx="2214578" cy="2714644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</p:pic>
      <p:sp>
        <p:nvSpPr>
          <p:cNvPr id="11" name="Прямоугольник 10"/>
          <p:cNvSpPr/>
          <p:nvPr/>
        </p:nvSpPr>
        <p:spPr>
          <a:xfrm>
            <a:off x="3214678" y="3071810"/>
            <a:ext cx="192882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Солнечные часы</a:t>
            </a:r>
            <a:endParaRPr lang="ru-RU" sz="1400" b="1" dirty="0">
              <a:solidFill>
                <a:srgbClr val="0070C0"/>
              </a:solidFill>
            </a:endParaRPr>
          </a:p>
        </p:txBody>
      </p:sp>
      <p:pic>
        <p:nvPicPr>
          <p:cNvPr id="13" name="Picture 2" descr="C:\Users\user\Desktop\игра.jpg"/>
          <p:cNvPicPr>
            <a:picLocks noChangeAspect="1" noChangeArrowheads="1"/>
          </p:cNvPicPr>
          <p:nvPr/>
        </p:nvPicPr>
        <p:blipFill>
          <a:blip r:embed="rId6"/>
          <a:srcRect l="14925" t="3017" r="19403"/>
          <a:stretch>
            <a:fillRect/>
          </a:stretch>
        </p:blipFill>
        <p:spPr bwMode="auto">
          <a:xfrm>
            <a:off x="500034" y="357166"/>
            <a:ext cx="2000232" cy="3214710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</p:pic>
      <p:sp>
        <p:nvSpPr>
          <p:cNvPr id="14" name="Прямоугольник 13"/>
          <p:cNvSpPr/>
          <p:nvPr/>
        </p:nvSpPr>
        <p:spPr>
          <a:xfrm>
            <a:off x="214282" y="3714752"/>
            <a:ext cx="3000395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2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Игра «круговорот воды в природе»</a:t>
            </a:r>
            <a:endParaRPr lang="ru-RU" sz="1200" b="1" dirty="0" smtClean="0"/>
          </a:p>
        </p:txBody>
      </p:sp>
      <p:sp>
        <p:nvSpPr>
          <p:cNvPr id="15" name="Прямоугольник 14"/>
          <p:cNvSpPr/>
          <p:nvPr/>
        </p:nvSpPr>
        <p:spPr>
          <a:xfrm>
            <a:off x="2071670" y="5929330"/>
            <a:ext cx="121444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altLang="ru-RU" sz="14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Дождемер</a:t>
            </a:r>
            <a:endParaRPr lang="ru-RU" sz="1400" b="1" dirty="0">
              <a:solidFill>
                <a:srgbClr val="0070C0"/>
              </a:solidFill>
            </a:endParaRPr>
          </a:p>
        </p:txBody>
      </p:sp>
      <p:pic>
        <p:nvPicPr>
          <p:cNvPr id="1034" name="Picture 10" descr="https://avatanplus.com/files/resources/original/578b6ceda1e20155f8a1805f.pn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3143240" y="4286256"/>
            <a:ext cx="1714512" cy="2000264"/>
          </a:xfrm>
          <a:prstGeom prst="rect">
            <a:avLst/>
          </a:prstGeom>
          <a:noFill/>
        </p:spPr>
      </p:pic>
      <p:pic>
        <p:nvPicPr>
          <p:cNvPr id="1035" name="Picture 11" descr="C:\Users\user\AppData\Local\Temp\Rar$DI00.037\IMG-20201028-WA0012.jpg"/>
          <p:cNvPicPr>
            <a:picLocks noChangeAspect="1" noChangeArrowheads="1"/>
          </p:cNvPicPr>
          <p:nvPr/>
        </p:nvPicPr>
        <p:blipFill>
          <a:blip r:embed="rId8"/>
          <a:srcRect t="42708" r="34722"/>
          <a:stretch>
            <a:fillRect/>
          </a:stretch>
        </p:blipFill>
        <p:spPr bwMode="auto">
          <a:xfrm>
            <a:off x="571472" y="4429132"/>
            <a:ext cx="1357322" cy="192880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6" name="Picture 4" descr="C:\Users\user\Desktop\календарь природы.jpg"/>
          <p:cNvPicPr>
            <a:picLocks noChangeAspect="1" noChangeArrowheads="1"/>
          </p:cNvPicPr>
          <p:nvPr/>
        </p:nvPicPr>
        <p:blipFill>
          <a:blip r:embed="rId3"/>
          <a:srcRect t="4211" b="9474"/>
          <a:stretch>
            <a:fillRect/>
          </a:stretch>
        </p:blipFill>
        <p:spPr bwMode="auto">
          <a:xfrm>
            <a:off x="5429256" y="214290"/>
            <a:ext cx="3167050" cy="2428892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</p:pic>
      <p:sp>
        <p:nvSpPr>
          <p:cNvPr id="33798" name="Rectangle 6"/>
          <p:cNvSpPr>
            <a:spLocks noChangeArrowheads="1"/>
          </p:cNvSpPr>
          <p:nvPr/>
        </p:nvSpPr>
        <p:spPr bwMode="auto">
          <a:xfrm>
            <a:off x="0" y="0"/>
            <a:ext cx="729687" cy="369332"/>
          </a:xfrm>
          <a:prstGeom prst="rect">
            <a:avLst/>
          </a:prstGeom>
          <a:solidFill>
            <a:srgbClr val="FFFFFF"/>
          </a:solidFill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53975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142844" y="6143644"/>
            <a:ext cx="8715436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Метеорологические приборы, вызвали большой интерес со стороны, как детей, так и их родителей. </a:t>
            </a:r>
            <a:br>
              <a:rPr lang="ru-RU" b="1" dirty="0" smtClean="0">
                <a:solidFill>
                  <a:srgbClr val="0070C0"/>
                </a:solidFill>
              </a:rPr>
            </a:b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3074" name="Picture 2" descr="https://main-cdn.goods.ru/hlr-system/1573360414/100024291035b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57158" y="285728"/>
            <a:ext cx="3357586" cy="2357454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</p:pic>
      <p:pic>
        <p:nvPicPr>
          <p:cNvPr id="8" name="Picture 2" descr="C:\Users\user\Desktop\погода в чемодане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285720" y="2786058"/>
            <a:ext cx="3714776" cy="3071834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</p:pic>
      <p:pic>
        <p:nvPicPr>
          <p:cNvPr id="3076" name="Picture 4" descr="http://dou-berez-zdv.ucoz.ru/_ph/3/825081263.jpg"/>
          <p:cNvPicPr>
            <a:picLocks noChangeAspect="1" noChangeArrowheads="1"/>
          </p:cNvPicPr>
          <p:nvPr/>
        </p:nvPicPr>
        <p:blipFill>
          <a:blip r:embed="rId6" cstate="print"/>
          <a:srcRect l="3704" t="4348" b="10870"/>
          <a:stretch>
            <a:fillRect/>
          </a:stretch>
        </p:blipFill>
        <p:spPr bwMode="auto">
          <a:xfrm>
            <a:off x="4286248" y="2857496"/>
            <a:ext cx="2143140" cy="1785950"/>
          </a:xfrm>
          <a:prstGeom prst="rect">
            <a:avLst/>
          </a:prstGeom>
          <a:noFill/>
          <a:ln w="38100">
            <a:solidFill>
              <a:srgbClr val="00B0F0"/>
            </a:solidFill>
          </a:ln>
        </p:spPr>
      </p:pic>
      <p:pic>
        <p:nvPicPr>
          <p:cNvPr id="3078" name="Picture 6" descr="https://www.maam.ru/images/users/photos/medium/2b01816f245b66a50928f00df7365f02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6715140" y="3500438"/>
            <a:ext cx="1785949" cy="2333608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4071942"/>
            <a:ext cx="8229600" cy="2357454"/>
          </a:xfrm>
          <a:ln w="57150">
            <a:solidFill>
              <a:srgbClr val="00B0F0"/>
            </a:solidFill>
          </a:ln>
        </p:spPr>
        <p:txBody>
          <a:bodyPr>
            <a:normAutofit/>
          </a:bodyPr>
          <a:lstStyle/>
          <a:p>
            <a:pPr fontAlgn="base">
              <a:buNone/>
            </a:pPr>
            <a:r>
              <a:rPr lang="ru-RU" sz="1700" b="1" dirty="0" smtClean="0">
                <a:solidFill>
                  <a:srgbClr val="0070C0"/>
                </a:solidFill>
              </a:rPr>
              <a:t>Результат</a:t>
            </a:r>
            <a:endParaRPr lang="ru-RU" sz="1700" dirty="0">
              <a:solidFill>
                <a:srgbClr val="0070C0"/>
              </a:solidFill>
            </a:endParaRPr>
          </a:p>
          <a:p>
            <a:pPr fontAlgn="base">
              <a:buNone/>
            </a:pPr>
            <a:r>
              <a:rPr lang="ru-RU" sz="1800" dirty="0" smtClean="0">
                <a:solidFill>
                  <a:srgbClr val="0070C0"/>
                </a:solidFill>
              </a:rPr>
              <a:t>1. Создана переносная метеостанция в ДОУ.</a:t>
            </a:r>
          </a:p>
          <a:p>
            <a:pPr fontAlgn="base">
              <a:buNone/>
            </a:pPr>
            <a:r>
              <a:rPr lang="ru-RU" sz="1800" dirty="0" smtClean="0">
                <a:solidFill>
                  <a:srgbClr val="0070C0"/>
                </a:solidFill>
              </a:rPr>
              <a:t>2. Дети имеют элементарные представления о погоде и ее значении в жизни  человека.</a:t>
            </a:r>
          </a:p>
          <a:p>
            <a:pPr fontAlgn="base">
              <a:buNone/>
            </a:pPr>
            <a:r>
              <a:rPr lang="ru-RU" sz="1800" dirty="0" smtClean="0">
                <a:solidFill>
                  <a:srgbClr val="0070C0"/>
                </a:solidFill>
              </a:rPr>
              <a:t> 3.У детей в ходе реализации проекта развиваются исследовательские умения (умение выявлять проблему, наблюдать, проводить эксперимент, анализировать, обобщать)</a:t>
            </a:r>
          </a:p>
          <a:p>
            <a:pPr>
              <a:buNone/>
            </a:pPr>
            <a:endParaRPr lang="ru-RU" dirty="0"/>
          </a:p>
        </p:txBody>
      </p:sp>
      <p:pic>
        <p:nvPicPr>
          <p:cNvPr id="5" name="Picture 1" descr="C:\Users\user\Desktop\IMG_20201016_113552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57224" y="214290"/>
            <a:ext cx="2714644" cy="3643338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</p:pic>
      <p:pic>
        <p:nvPicPr>
          <p:cNvPr id="6" name="Picture 2" descr="C:\Users\user\Desktop\IMG_20201016_113456 (1).jpg"/>
          <p:cNvPicPr>
            <a:picLocks noChangeAspect="1" noChangeArrowheads="1"/>
          </p:cNvPicPr>
          <p:nvPr/>
        </p:nvPicPr>
        <p:blipFill>
          <a:blip r:embed="rId4" cstate="print"/>
          <a:srcRect t="17708"/>
          <a:stretch>
            <a:fillRect/>
          </a:stretch>
        </p:blipFill>
        <p:spPr bwMode="auto">
          <a:xfrm>
            <a:off x="4786314" y="285728"/>
            <a:ext cx="2643206" cy="3500438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Рисунок 16" descr="ebaaefc6916b1700759637cbcd10bd5c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-12787434" y="0"/>
            <a:ext cx="9501222" cy="6858000"/>
          </a:xfrm>
          <a:prstGeom prst="rect">
            <a:avLst/>
          </a:prstGeom>
        </p:spPr>
      </p:pic>
      <p:sp>
        <p:nvSpPr>
          <p:cNvPr id="20" name="Прямоугольник 19"/>
          <p:cNvSpPr/>
          <p:nvPr/>
        </p:nvSpPr>
        <p:spPr>
          <a:xfrm>
            <a:off x="642910" y="142852"/>
            <a:ext cx="8001056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                         </a:t>
            </a:r>
            <a:endParaRPr lang="ru-RU" sz="1400" dirty="0">
              <a:solidFill>
                <a:srgbClr val="0070C0"/>
              </a:solidFill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571472" y="357166"/>
            <a:ext cx="7715304" cy="31393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</a:rPr>
              <a:t>Актуальность:</a:t>
            </a:r>
            <a:r>
              <a:rPr lang="ru-RU" sz="1600" b="1" dirty="0" smtClean="0"/>
              <a:t> 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П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Почему мы считаем, что такой способ взаимодействия с детьми, как наблюдение за погодой, актуален? Во-первых, знакомый старшим дошкольникам процесс наблюдения за явлениями погоды можно сделать интересным, оборудовав  переносную  метеорологическую станцию. Во-вторых, занятия юных метеорологов, которые дети воспринимают как новую интересную ролевую игру, помогут познакомить их с метеорологическими приборами и способами их применения на практике; В-третьих, у детей в ходе организованной деятельности будут развиваться умения выявлять проблему, наблюдать, проводить эксперимент, анализировать, обобщать. </a:t>
            </a:r>
            <a:r>
              <a:rPr lang="ru-RU" sz="1400" dirty="0" err="1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очемй</a:t>
            </a:r>
            <a:r>
              <a:rPr lang="ru-RU" sz="1400" dirty="0" smtClean="0">
                <a:solidFill>
                  <a:schemeClr val="bg1"/>
                </a:solidFill>
                <a:latin typeface="Times New Roman" pitchFamily="18" charset="0"/>
                <a:cs typeface="Times New Roman" pitchFamily="18" charset="0"/>
              </a:rPr>
              <a:t>, актуален? Во-первых, знакомый старшим дошкольникам процесс наблюдения за явлениями погоды можно сделать интересным, оборудовав  переносную  метеорологическую станцию. Во-вторых, занятия юных метеорологов, которые дети воспринимают как новую интересную ролевую игру, помогут познакомить их с метеорологическими приборами и способами их применения на практике; В-третьих, у детей в ходе организованной деятельности будут развиваться умения выявлять проблему, наблюдать, проводить эксперимент, анализировать, обобщать.</a:t>
            </a:r>
            <a:endParaRPr lang="ru-RU" sz="1400" dirty="0">
              <a:solidFill>
                <a:schemeClr val="bg1"/>
              </a:solidFill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71472" y="2357430"/>
            <a:ext cx="807249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ru-RU" sz="1400" b="1" dirty="0" smtClean="0">
                <a:solidFill>
                  <a:srgbClr val="0070C0"/>
                </a:solidFill>
              </a:rPr>
              <a:t>Цель: 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Создание условии,  для формирования у детей старшего дошкольного возраста элементарных представлений о погоде и ее значении в жизни человека посредствам организации работы с приборами переносной метеостанции.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571472" y="3105835"/>
            <a:ext cx="1357322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600" b="1" dirty="0" smtClean="0">
                <a:solidFill>
                  <a:srgbClr val="0070C0"/>
                </a:solidFill>
              </a:rPr>
              <a:t>Задачи:</a:t>
            </a:r>
            <a:br>
              <a:rPr lang="ru-RU" sz="1600" b="1" dirty="0" smtClean="0">
                <a:solidFill>
                  <a:srgbClr val="0070C0"/>
                </a:solidFill>
              </a:rPr>
            </a:br>
            <a:endParaRPr lang="ru-RU" sz="1600" b="1" dirty="0">
              <a:solidFill>
                <a:srgbClr val="0070C0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42910" y="3500438"/>
            <a:ext cx="7143800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fontAlgn="base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1.Разработать план (карту-схему) переносной метеостанции.</a:t>
            </a: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2.Привлечь законных представителей к изготовлению приборов метеостанции.</a:t>
            </a: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3.Провести ознакомительную работу с детьми о профессии метеоролога и работе метеостанции.</a:t>
            </a: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4.Обучить детей снятию показаний приборов, сравнению их между собой.</a:t>
            </a: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5.Разработать (карточки с правилами работы с приборами для педагогов и детей) методическое обеспечение приборов переносной метеостанции.</a:t>
            </a:r>
            <a:endParaRPr lang="ru-RU" sz="1400" dirty="0" smtClean="0"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lvl="0" algn="just" eaLnBrk="0" fontAlgn="base" hangingPunct="0">
              <a:spcBef>
                <a:spcPct val="0"/>
              </a:spcBef>
              <a:spcAft>
                <a:spcPct val="0"/>
              </a:spcAft>
            </a:pPr>
            <a:r>
              <a:rPr lang="ru-RU" sz="1400" dirty="0" smtClean="0">
                <a:solidFill>
                  <a:srgbClr val="000000"/>
                </a:solidFill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6. Представить переносную метеостанцию на ярмарке педагогических инноваций.</a:t>
            </a:r>
            <a:endParaRPr lang="ru-RU" sz="1400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67544" y="1916832"/>
            <a:ext cx="489654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Для начала, вы знаете, что такое погода?</a:t>
            </a:r>
            <a:endParaRPr lang="ru-RU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500034" y="2636912"/>
            <a:ext cx="835824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i="1" u="sng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Погода — это состояние атмосферы в данное время в данном месте.</a:t>
            </a:r>
            <a:endParaRPr lang="ru-RU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928926" y="3429000"/>
            <a:ext cx="600079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Погода очень переменчива. Она различна не только в разные сезоны года, но может меняться в течении  одного дня и даже часа. Учёные ведут постоянные наблюдения за погодой. Они составляют прогнозы – то есть предсказания погоды на завтра, на несколько дней или недель вперёд.</a:t>
            </a:r>
            <a:endParaRPr lang="ru-RU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428860" y="142852"/>
            <a:ext cx="3929090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 Подготовительный этап.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8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2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3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9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TextBox 8"/>
          <p:cNvSpPr txBox="1"/>
          <p:nvPr/>
        </p:nvSpPr>
        <p:spPr>
          <a:xfrm>
            <a:off x="179512" y="188640"/>
            <a:ext cx="517830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Наука о погоде называется метеорология.   </a:t>
            </a:r>
          </a:p>
          <a:p>
            <a:pPr algn="just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Во многих местах на земле есть метеостанции, где ведутся наблюдения за погодой.                                    </a:t>
            </a:r>
          </a:p>
          <a:p>
            <a:pPr algn="just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космосе метеорологические спутники работают. </a:t>
            </a:r>
          </a:p>
          <a:p>
            <a:pPr algn="just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 море устанавливают специальные метеобуи, на которых находятся приборы для наблюдения за погодой. </a:t>
            </a:r>
          </a:p>
          <a:p>
            <a:pPr algn="just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Есть даже специальные метеорологические самолёты и корабли, оснащённые необходимым оборудованием. </a:t>
            </a:r>
          </a:p>
          <a:p>
            <a:pPr algn="just"/>
            <a:r>
              <a:rPr lang="ru-RU" sz="16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Все собранные сведения учёные обрабатывают с помощью компьютеров и составляют прогнозы погоды.</a:t>
            </a:r>
            <a:endParaRPr lang="ru-RU" sz="16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1" name="Рисунок 10" descr="kisspng-royalty-free-umbrella-stock-photography-clip-art-the-girl-in-the-rain-5a988d194be130.2452934615199470333108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500694" y="500042"/>
            <a:ext cx="3355212" cy="2808312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>
          <a:xfrm>
            <a:off x="0" y="4509120"/>
            <a:ext cx="46440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Метеоролог </a:t>
            </a:r>
            <a:r>
              <a:rPr lang="ru-RU" dirty="0" smtClean="0">
                <a:solidFill>
                  <a:srgbClr val="FF0000"/>
                </a:solidFill>
              </a:rPr>
              <a:t>– </a:t>
            </a:r>
            <a:r>
              <a:rPr lang="ru-RU" dirty="0" smtClean="0">
                <a:solidFill>
                  <a:srgbClr val="0070C0"/>
                </a:solidFill>
              </a:rPr>
              <a:t>человек изучающий признаки погоды, её изменения.</a:t>
            </a:r>
            <a:endParaRPr lang="ru-RU" dirty="0">
              <a:solidFill>
                <a:srgbClr val="0070C0"/>
              </a:solidFill>
            </a:endParaRPr>
          </a:p>
        </p:txBody>
      </p:sp>
      <p:pic>
        <p:nvPicPr>
          <p:cNvPr id="14" name="Рисунок 13" descr="85730_picture_49f49a3e7ed34af7235b3133e989f4c33b2ef867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5429256" y="3286124"/>
            <a:ext cx="3219589" cy="3022873"/>
          </a:xfrm>
          <a:prstGeom prst="rect">
            <a:avLst/>
          </a:prstGeom>
        </p:spPr>
      </p:pic>
      <p:pic>
        <p:nvPicPr>
          <p:cNvPr id="15" name="Рисунок 14" descr="23556512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4919284" y="4149080"/>
            <a:ext cx="1368804" cy="2325638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>
          <a:xfrm>
            <a:off x="857224" y="571480"/>
            <a:ext cx="6811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Какой может быть погода?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357158" y="2214554"/>
            <a:ext cx="557216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Ясной, солнечной, теплой, холодной, дождливой, сырой, сухой, осенней, ветряной, радостной, изменчивой, переменчивой, облачной, пасмурной, морозной.</a:t>
            </a:r>
            <a:endParaRPr lang="ru-RU" b="1" dirty="0">
              <a:solidFill>
                <a:srgbClr val="0070C0"/>
              </a:solidFill>
            </a:endParaRPr>
          </a:p>
        </p:txBody>
      </p:sp>
      <p:pic>
        <p:nvPicPr>
          <p:cNvPr id="16" name="Рисунок 15" descr="7ad4de156776b6c06e96b72209528c40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1571604" y="3429000"/>
            <a:ext cx="4286250" cy="2543175"/>
          </a:xfrm>
          <a:prstGeom prst="rect">
            <a:avLst/>
          </a:prstGeom>
        </p:spPr>
      </p:pic>
      <p:pic>
        <p:nvPicPr>
          <p:cNvPr id="18" name="Рисунок 17" descr="780958_1457687388.gif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43636" y="3429000"/>
            <a:ext cx="1936233" cy="2053580"/>
          </a:xfrm>
          <a:prstGeom prst="rect">
            <a:avLst/>
          </a:prstGeom>
        </p:spPr>
      </p:pic>
      <p:pic>
        <p:nvPicPr>
          <p:cNvPr id="19" name="Рисунок 18" descr="23115793.gif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143372" y="571480"/>
            <a:ext cx="1008112" cy="1318300"/>
          </a:xfrm>
          <a:prstGeom prst="rect">
            <a:avLst/>
          </a:prstGeom>
        </p:spPr>
      </p:pic>
      <p:pic>
        <p:nvPicPr>
          <p:cNvPr id="21" name="Рисунок 20" descr="AggravatingGraciousAmericangoldfinch-size_restricted.gif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-571536" y="2714620"/>
            <a:ext cx="3379837" cy="3651310"/>
          </a:xfrm>
          <a:prstGeom prst="rect">
            <a:avLst/>
          </a:prstGeom>
        </p:spPr>
      </p:pic>
      <p:pic>
        <p:nvPicPr>
          <p:cNvPr id="22" name="Рисунок 21" descr="snow-cloud.gif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884368" y="3717032"/>
            <a:ext cx="696552" cy="696552"/>
          </a:xfrm>
          <a:prstGeom prst="rect">
            <a:avLst/>
          </a:prstGeom>
        </p:spPr>
      </p:pic>
      <p:pic>
        <p:nvPicPr>
          <p:cNvPr id="17" name="Рисунок 16" descr="ebaaefc6916b1700759637cbcd10bd5c.jpg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-12787434" y="0"/>
            <a:ext cx="9501222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7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7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1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6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61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000"/>
                            </p:stCondLst>
                            <p:childTnLst>
                              <p:par>
                                <p:cTn id="64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000"/>
                            </p:stCondLst>
                            <p:childTnLst>
                              <p:par>
                                <p:cTn id="71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3000"/>
                            </p:stCondLst>
                            <p:childTnLst>
                              <p:par>
                                <p:cTn id="78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4000"/>
                            </p:stCondLst>
                            <p:childTnLst>
                              <p:par>
                                <p:cTn id="85" presetID="34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9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13" grpId="0"/>
      <p:bldP spid="13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9" name="Picture 5" descr="https://sun9-47.userapi.com/fTzgojJve57G9baLHLFZEVtWvYzrBiyexWa5gg/zbouuZRVeww.jpg"/>
          <p:cNvPicPr>
            <a:picLocks noChangeAspect="1" noChangeArrowheads="1"/>
          </p:cNvPicPr>
          <p:nvPr/>
        </p:nvPicPr>
        <p:blipFill>
          <a:blip r:embed="rId3"/>
          <a:srcRect l="9630" r="18146"/>
          <a:stretch>
            <a:fillRect/>
          </a:stretch>
        </p:blipFill>
        <p:spPr bwMode="auto">
          <a:xfrm>
            <a:off x="500034" y="428604"/>
            <a:ext cx="5286412" cy="4357718"/>
          </a:xfrm>
          <a:prstGeom prst="rect">
            <a:avLst/>
          </a:prstGeom>
          <a:noFill/>
        </p:spPr>
      </p:pic>
      <p:pic>
        <p:nvPicPr>
          <p:cNvPr id="6" name="Содержимое 5" descr="3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029193">
            <a:off x="5082930" y="2376309"/>
            <a:ext cx="3798456" cy="4525963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1000" decel="5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1000" decel="10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1000" decel="10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2882 -0.02222 C -0.51875 -0.01852 -0.50555 -0.02037 -0.50399 -0.00556 C -0.50521 -0.00162 -0.50694 0.01759 -0.51476 0.00255 C -0.51562 0.00046 -0.51337 -0.00162 -0.51232 -0.00324 C -0.50885 -0.0081 -0.50486 -0.00972 -0.50017 -0.01088 C -0.49462 -0.0125 -0.48906 -0.01412 -0.48368 -0.01528 C -0.47222 -0.01829 -0.46215 -0.01574 -0.45087 -0.02222 C -0.43142 -0.01435 -0.44045 -0.02153 -0.43455 -0.00347 C -0.43628 -0.00232 -0.43785 1.11111E-6 -0.43958 -0.00046 C -0.45364 -0.0037 -0.43767 -0.02431 -0.43576 -0.02917 C -0.43472 -0.03171 -0.43194 -0.03218 -0.43021 -0.03403 C -0.42812 -0.03611 -0.42673 -0.03982 -0.42448 -0.0412 C -0.42153 -0.04306 -0.41476 -0.04306 -0.41476 -0.04283 C -0.40833 -0.05857 -0.39062 -0.04306 -0.38194 -0.03935 C -0.38021 -0.03681 -0.37795 -0.03449 -0.37656 -0.03171 C -0.37465 -0.02732 -0.37205 -0.01783 -0.37222 -0.01759 C -0.37291 -0.01597 -0.37291 -0.0125 -0.37448 -0.01204 C -0.38125 -0.01019 -0.38073 -0.01759 -0.38107 -0.02222 C -0.37986 -0.02755 -0.37899 -0.0331 -0.37726 -0.0382 C -0.375 -0.04445 -0.37014 -0.04468 -0.36632 -0.04815 C -0.36476 -0.04977 -0.36423 -0.05278 -0.3625 -0.05347 C -0.35347 -0.05764 -0.34149 -0.0544 -0.33212 -0.05463 C -0.31059 -0.04769 -0.30069 -0.05208 -0.29288 -0.02801 C -0.29462 -0.01945 -0.29219 -0.00625 -0.29809 -0.00185 C -0.30399 0.00255 -0.3151 -0.00046 -0.31771 -0.0088 C -0.32222 -0.02222 -0.31215 -0.0382 -0.30469 -0.04583 C -0.28403 -0.06736 -0.2691 -0.05648 -0.24444 -0.05648 C -0.23038 -0.05671 -0.21771 -0.05671 -0.20347 -0.05509 C -0.1934 -0.05671 -0.18854 -0.05509 -0.17847 -0.05093 C -0.17101 -0.06458 -0.17187 -0.09537 -0.15746 -0.10093 C -0.15486 -0.10185 -0.15208 -0.10116 -0.14948 -0.10116 C -0.14392 -0.09908 -0.13802 -0.09838 -0.13281 -0.09491 C -0.1309 -0.09375 -0.13003 -0.09028 -0.12899 -0.08773 C -0.12413 -0.07616 -0.12326 -0.06065 -0.12187 -0.04769 C -0.12326 -0.04097 -0.12326 -0.03357 -0.12621 -0.02778 C -0.12708 -0.02546 -0.12882 -0.03195 -0.12847 -0.03449 C -0.12743 -0.04167 -0.12482 -0.04815 -0.12257 -0.0544 C -0.1158 -0.07292 -0.10139 -0.07639 -0.0875 -0.07755 C -0.0868 -0.07732 -0.06875 -0.07315 -0.06354 -0.06736 C -0.06059 -0.06412 -0.05538 -0.05695 -0.05538 -0.05671 " pathEditMode="relative" rAng="623331" ptsTypes="fffffffffffffffffffffffffffffffffffffffA">
                                      <p:cBhvr>
                                        <p:cTn id="13" dur="5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" y="-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user\AppData\Local\Temp\Rar$DI01.679\27eb1e3a9d05293aef9320248aa48f4a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00562" y="571480"/>
            <a:ext cx="4357718" cy="3786214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</p:pic>
      <p:pic>
        <p:nvPicPr>
          <p:cNvPr id="10" name="Содержимое 5" descr="38.pn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1029193">
            <a:off x="5012063" y="2888344"/>
            <a:ext cx="3798456" cy="4525963"/>
          </a:xfrm>
          <a:prstGeom prst="rect">
            <a:avLst/>
          </a:prstGeom>
        </p:spPr>
      </p:pic>
      <p:pic>
        <p:nvPicPr>
          <p:cNvPr id="13314" name="Picture 2" descr="C:\Users\user\Desktop\игра ловец облаков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28596" y="1000108"/>
            <a:ext cx="3286130" cy="4929198"/>
          </a:xfrm>
          <a:prstGeom prst="rect">
            <a:avLst/>
          </a:prstGeom>
          <a:noFill/>
          <a:ln w="57150">
            <a:solidFill>
              <a:srgbClr val="00B0F0"/>
            </a:solidFill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3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1000" decel="5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1000" decel="10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1000" decel="100000" autoRev="1" fill="hold">
                                          <p:stCondLst>
                                            <p:cond delay="30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0"/>
                            </p:stCondLst>
                            <p:childTnLst>
                              <p:par>
                                <p:cTn id="12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52882 -0.02222 C -0.51875 -0.01852 -0.50555 -0.02037 -0.50399 -0.00556 C -0.50521 -0.00162 -0.50694 0.01759 -0.51476 0.00255 C -0.51562 0.00046 -0.51337 -0.00162 -0.51232 -0.00324 C -0.50885 -0.0081 -0.50486 -0.00972 -0.50017 -0.01088 C -0.49462 -0.0125 -0.48906 -0.01412 -0.48368 -0.01528 C -0.47222 -0.01829 -0.46215 -0.01574 -0.45087 -0.02222 C -0.43142 -0.01435 -0.44045 -0.02153 -0.43455 -0.00347 C -0.43628 -0.00232 -0.43785 1.11111E-6 -0.43958 -0.00046 C -0.45364 -0.0037 -0.43767 -0.02431 -0.43576 -0.02917 C -0.43472 -0.03171 -0.43194 -0.03218 -0.43021 -0.03403 C -0.42812 -0.03611 -0.42673 -0.03982 -0.42448 -0.0412 C -0.42153 -0.04306 -0.41476 -0.04306 -0.41476 -0.04283 C -0.40833 -0.05857 -0.39062 -0.04306 -0.38194 -0.03935 C -0.38021 -0.03681 -0.37795 -0.03449 -0.37656 -0.03171 C -0.37465 -0.02732 -0.37205 -0.01783 -0.37222 -0.01759 C -0.37291 -0.01597 -0.37291 -0.0125 -0.37448 -0.01204 C -0.38125 -0.01019 -0.38073 -0.01759 -0.38107 -0.02222 C -0.37986 -0.02755 -0.37899 -0.0331 -0.37726 -0.0382 C -0.375 -0.04445 -0.37014 -0.04468 -0.36632 -0.04815 C -0.36476 -0.04977 -0.36423 -0.05278 -0.3625 -0.05347 C -0.35347 -0.05764 -0.34149 -0.0544 -0.33212 -0.05463 C -0.31059 -0.04769 -0.30069 -0.05208 -0.29288 -0.02801 C -0.29462 -0.01945 -0.29219 -0.00625 -0.29809 -0.00185 C -0.30399 0.00255 -0.3151 -0.00046 -0.31771 -0.0088 C -0.32222 -0.02222 -0.31215 -0.0382 -0.30469 -0.04583 C -0.28403 -0.06736 -0.2691 -0.05648 -0.24444 -0.05648 C -0.23038 -0.05671 -0.21771 -0.05671 -0.20347 -0.05509 C -0.1934 -0.05671 -0.18854 -0.05509 -0.17847 -0.05093 C -0.17101 -0.06458 -0.17187 -0.09537 -0.15746 -0.10093 C -0.15486 -0.10185 -0.15208 -0.10116 -0.14948 -0.10116 C -0.14392 -0.09908 -0.13802 -0.09838 -0.13281 -0.09491 C -0.1309 -0.09375 -0.13003 -0.09028 -0.12899 -0.08773 C -0.12413 -0.07616 -0.12326 -0.06065 -0.12187 -0.04769 C -0.12326 -0.04097 -0.12326 -0.03357 -0.12621 -0.02778 C -0.12708 -0.02546 -0.12882 -0.03195 -0.12847 -0.03449 C -0.12743 -0.04167 -0.12482 -0.04815 -0.12257 -0.0544 C -0.1158 -0.07292 -0.10139 -0.07639 -0.0875 -0.07755 C -0.0868 -0.07732 -0.06875 -0.07315 -0.06354 -0.06736 C -0.06059 -0.06412 -0.05538 -0.05695 -0.05538 -0.05671 " pathEditMode="relative" rAng="623331" ptsTypes="fffffffffffffffffffffffffffffffffffffffA">
                                      <p:cBhvr>
                                        <p:cTn id="13" dur="5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6" y="-1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1" name="Содержимое 10" descr="22024137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876256" y="1196752"/>
            <a:ext cx="2445480" cy="2262982"/>
          </a:xfrm>
        </p:spPr>
      </p:pic>
      <p:sp>
        <p:nvSpPr>
          <p:cNvPr id="5" name="TextBox 4"/>
          <p:cNvSpPr txBox="1"/>
          <p:nvPr/>
        </p:nvSpPr>
        <p:spPr>
          <a:xfrm>
            <a:off x="357158" y="285728"/>
            <a:ext cx="5400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FF0000"/>
                </a:solidFill>
              </a:rPr>
              <a:t>Отгадайте загадки и узнаете какие атмосферные явления в погоде бывают.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124744"/>
            <a:ext cx="3347864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 smtClean="0">
                <a:solidFill>
                  <a:srgbClr val="0070C0"/>
                </a:solidFill>
              </a:rPr>
              <a:t>Пушистая вата</a:t>
            </a:r>
          </a:p>
          <a:p>
            <a:r>
              <a:rPr lang="ru-RU" sz="2000" b="1" dirty="0" smtClean="0">
                <a:solidFill>
                  <a:srgbClr val="0070C0"/>
                </a:solidFill>
              </a:rPr>
              <a:t>Плывёт куда-то.</a:t>
            </a:r>
          </a:p>
          <a:p>
            <a:r>
              <a:rPr lang="ru-RU" sz="2000" b="1" dirty="0" smtClean="0">
                <a:solidFill>
                  <a:srgbClr val="0070C0"/>
                </a:solidFill>
              </a:rPr>
              <a:t>Чем вата ниже,</a:t>
            </a:r>
          </a:p>
          <a:p>
            <a:r>
              <a:rPr lang="ru-RU" sz="2000" b="1" dirty="0" smtClean="0">
                <a:solidFill>
                  <a:srgbClr val="0070C0"/>
                </a:solidFill>
              </a:rPr>
              <a:t>Тем дождик ближе.</a:t>
            </a:r>
          </a:p>
          <a:p>
            <a:endParaRPr lang="ru-RU" sz="2000" b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95536" y="242088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Облако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8" name="Рисунок 7" descr="23115793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11760" y="1052736"/>
            <a:ext cx="1008112" cy="13183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4283968" y="1000108"/>
            <a:ext cx="3096344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Молоко над речкой плыло —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Ничего не видно было.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Растворилось молоко —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Стало видно далеко.</a:t>
            </a:r>
          </a:p>
          <a:p>
            <a:endParaRPr lang="ru-RU" dirty="0"/>
          </a:p>
        </p:txBody>
      </p:sp>
      <p:sp>
        <p:nvSpPr>
          <p:cNvPr id="10" name="TextBox 9"/>
          <p:cNvSpPr txBox="1"/>
          <p:nvPr/>
        </p:nvSpPr>
        <p:spPr>
          <a:xfrm>
            <a:off x="4860032" y="2714620"/>
            <a:ext cx="237626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Туман 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0" y="3501008"/>
            <a:ext cx="313184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Приказало солнце: стой,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Семицветный мост крутой!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Тучка скрыла солнца свет —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Рухнул мост, и щепок нет.</a:t>
            </a:r>
          </a:p>
          <a:p>
            <a:endParaRPr lang="ru-RU" dirty="0"/>
          </a:p>
        </p:txBody>
      </p:sp>
      <p:sp>
        <p:nvSpPr>
          <p:cNvPr id="13" name="TextBox 12"/>
          <p:cNvSpPr txBox="1"/>
          <p:nvPr/>
        </p:nvSpPr>
        <p:spPr>
          <a:xfrm>
            <a:off x="2928926" y="4929198"/>
            <a:ext cx="278608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Радуга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4" name="Рисунок 13" descr="0465f07f9cc74b805476b8d0ef6b0986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39752" y="3356992"/>
            <a:ext cx="3374846" cy="1900609"/>
          </a:xfrm>
          <a:prstGeom prst="rect">
            <a:avLst/>
          </a:prstGeom>
        </p:spPr>
      </p:pic>
      <p:sp>
        <p:nvSpPr>
          <p:cNvPr id="15" name="TextBox 14"/>
          <p:cNvSpPr txBox="1"/>
          <p:nvPr/>
        </p:nvSpPr>
        <p:spPr>
          <a:xfrm>
            <a:off x="6084168" y="3000372"/>
            <a:ext cx="3600400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Утром бусы засверкали,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Всю траву собой заткали.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А пошли искать их днём,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Ищем, ищем — не найдём.</a:t>
            </a:r>
            <a:r>
              <a:rPr lang="ru-RU" b="1" dirty="0" smtClean="0"/>
              <a:t> </a:t>
            </a:r>
          </a:p>
          <a:p>
            <a:endParaRPr lang="ru-RU" dirty="0"/>
          </a:p>
        </p:txBody>
      </p:sp>
      <p:sp>
        <p:nvSpPr>
          <p:cNvPr id="16" name="TextBox 15"/>
          <p:cNvSpPr txBox="1"/>
          <p:nvPr/>
        </p:nvSpPr>
        <p:spPr>
          <a:xfrm>
            <a:off x="7092280" y="4581128"/>
            <a:ext cx="1584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Роса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17" name="Рисунок 16" descr="bokor06.pn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6156176" y="5062772"/>
            <a:ext cx="2232248" cy="1568154"/>
          </a:xfrm>
          <a:prstGeom prst="rect">
            <a:avLst/>
          </a:prstGeom>
        </p:spPr>
      </p:pic>
      <p:sp>
        <p:nvSpPr>
          <p:cNvPr id="18" name="TextBox 17"/>
          <p:cNvSpPr txBox="1"/>
          <p:nvPr/>
        </p:nvSpPr>
        <p:spPr>
          <a:xfrm>
            <a:off x="2411760" y="5445224"/>
            <a:ext cx="28083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70C0"/>
                </a:solidFill>
              </a:rPr>
              <a:t>Живёт без тела,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Языка не имеет,</a:t>
            </a:r>
          </a:p>
          <a:p>
            <a:r>
              <a:rPr lang="ru-RU" b="1" dirty="0" smtClean="0">
                <a:solidFill>
                  <a:srgbClr val="0070C0"/>
                </a:solidFill>
              </a:rPr>
              <a:t>А всем ответит.</a:t>
            </a:r>
          </a:p>
          <a:p>
            <a:endParaRPr lang="ru-RU" dirty="0"/>
          </a:p>
        </p:txBody>
      </p:sp>
      <p:sp>
        <p:nvSpPr>
          <p:cNvPr id="19" name="TextBox 18"/>
          <p:cNvSpPr txBox="1"/>
          <p:nvPr/>
        </p:nvSpPr>
        <p:spPr>
          <a:xfrm>
            <a:off x="3131840" y="6309320"/>
            <a:ext cx="16561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Эхо </a:t>
            </a:r>
            <a:endParaRPr lang="ru-RU" dirty="0">
              <a:solidFill>
                <a:srgbClr val="FF0000"/>
              </a:solidFill>
            </a:endParaRPr>
          </a:p>
        </p:txBody>
      </p:sp>
      <p:pic>
        <p:nvPicPr>
          <p:cNvPr id="20" name="Рисунок 19" descr="sm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611560" y="5157192"/>
            <a:ext cx="1484784" cy="1484784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23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2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8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9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42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4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5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0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1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64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6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7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770" decel="100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75" dur="770" decel="100000"/>
                                        <p:tgtEl>
                                          <p:spTgt spid="15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7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77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7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79" dur="77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8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9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9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9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9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0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0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0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1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9" presetClass="exit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3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3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4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6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4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49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2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5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6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8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5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61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6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7" grpId="0"/>
      <p:bldP spid="7" grpId="1"/>
      <p:bldP spid="9" grpId="0"/>
      <p:bldP spid="9" grpId="1"/>
      <p:bldP spid="10" grpId="0"/>
      <p:bldP spid="10" grpId="1"/>
      <p:bldP spid="12" grpId="0"/>
      <p:bldP spid="12" grpId="1"/>
      <p:bldP spid="13" grpId="0"/>
      <p:bldP spid="13" grpId="1"/>
      <p:bldP spid="15" grpId="0"/>
      <p:bldP spid="15" grpId="1"/>
      <p:bldP spid="16" grpId="0"/>
      <p:bldP spid="16" grpId="1"/>
      <p:bldP spid="18" grpId="0"/>
      <p:bldP spid="18" grpId="1"/>
      <p:bldP spid="19" grpId="0"/>
      <p:bldP spid="19" grpId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" name="Содержимое 11" descr="prev.gif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4932040" y="1412776"/>
            <a:ext cx="1080120" cy="1080120"/>
          </a:xfrm>
        </p:spPr>
      </p:pic>
      <p:pic>
        <p:nvPicPr>
          <p:cNvPr id="4" name="Рисунок 3" descr="h4KvJ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67544" y="260648"/>
            <a:ext cx="813690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А вы знали, что животные и птицы, и даже растения могут предсказывать погоду? Вы знаете какие-нибудь приметы, по которым можно предсказать погоду? Давайте разберем некоторые.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628800"/>
            <a:ext cx="4572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Ласточки низко летают – к дождю.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0" y="2132856"/>
            <a:ext cx="39239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Ясная луна зимой – к морозу.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2708920"/>
            <a:ext cx="752432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Если днём соцветия одуванчиков закрылись – будет дождь.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0" y="3140968"/>
            <a:ext cx="8244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Если солнце садится в облака – жди дождя.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3573016"/>
            <a:ext cx="867645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Цветы ноготки - Перед дождем ноготки всегда закрывают свои ярко-оранжевые соцветия.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1691680" y="4221088"/>
            <a:ext cx="7452320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</a:rPr>
              <a:t>Гигрометр или шишки – служат для определения влажности на улице, если сосновая шишка раскрыта, то на улице достаточно сухо, при влажности чешуйки шишки начинают складываться.</a:t>
            </a: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13" name="Рисунок 12" descr="ласточки.gif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95536" y="1268760"/>
            <a:ext cx="5238750" cy="3810000"/>
          </a:xfrm>
          <a:prstGeom prst="rect">
            <a:avLst/>
          </a:prstGeom>
        </p:spPr>
      </p:pic>
      <p:pic>
        <p:nvPicPr>
          <p:cNvPr id="14" name="Рисунок 13" descr="солнце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6228184" y="2282044"/>
            <a:ext cx="1224136" cy="1179351"/>
          </a:xfrm>
          <a:prstGeom prst="rect">
            <a:avLst/>
          </a:prstGeom>
        </p:spPr>
      </p:pic>
      <p:pic>
        <p:nvPicPr>
          <p:cNvPr id="15" name="Рисунок 14" descr="шишки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2915816" y="5229200"/>
            <a:ext cx="1314450" cy="1133475"/>
          </a:xfrm>
          <a:prstGeom prst="rect">
            <a:avLst/>
          </a:prstGeom>
        </p:spPr>
      </p:pic>
      <p:pic>
        <p:nvPicPr>
          <p:cNvPr id="16" name="Рисунок 15" descr="ноготки.pn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7452320" y="1124744"/>
            <a:ext cx="1495926" cy="15562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770" decel="100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8" dur="770" decel="100000"/>
                                        <p:tgtEl>
                                          <p:spTgt spid="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0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1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2" dur="77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3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4" presetID="5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77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770" decel="100000"/>
                                        <p:tgtEl>
                                          <p:spTgt spid="12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8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9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40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41" dur="77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4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5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1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8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8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8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8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8" name="Содержимое 7" descr="кот.gif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671887" y="3482181"/>
            <a:ext cx="1800225" cy="762000"/>
          </a:xfrm>
        </p:spPr>
      </p:pic>
      <p:pic>
        <p:nvPicPr>
          <p:cNvPr id="4" name="Рисунок 3" descr="h4KvJ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179512" y="692696"/>
            <a:ext cx="6264696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alt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Ветер поворачивает листья на деревьях верхней стороной вниз - к дождю.</a:t>
            </a:r>
            <a:endParaRPr lang="ru-RU" b="1" dirty="0">
              <a:solidFill>
                <a:srgbClr val="00206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79512" y="1556792"/>
            <a:ext cx="7056784" cy="178510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Подсолнух – помогает определить сторону света.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Соцветия подсолнечника поворачиваются вслед за солнцем в течение дня, а ночью снова меняют свое положение, чтобы с рассветом «смотреть» на восток. После того как подсолнухи отцветают, они прекращают поворачиваться в сторону солнца.</a:t>
            </a:r>
          </a:p>
          <a:p>
            <a:endParaRPr lang="ru-RU" dirty="0"/>
          </a:p>
        </p:txBody>
      </p:sp>
      <p:sp>
        <p:nvSpPr>
          <p:cNvPr id="7" name="TextBox 6"/>
          <p:cNvSpPr txBox="1"/>
          <p:nvPr/>
        </p:nvSpPr>
        <p:spPr>
          <a:xfrm>
            <a:off x="0" y="3068960"/>
            <a:ext cx="8208912" cy="42473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Кошка начинает скрести когтями всё, что подвернётся под лапу: пол, стены, входную дверь? Летом примета предвещает сильный ветер, зимой — метель.</a:t>
            </a:r>
          </a:p>
          <a:p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      Животные закрывает лапами нос </a:t>
            </a:r>
          </a:p>
          <a:p>
            <a:pPr algn="ctr"/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– быть морозу.</a:t>
            </a:r>
          </a:p>
          <a:p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Кошка лежит брюхом вверх – к теплу.</a:t>
            </a:r>
          </a:p>
          <a:p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Кошка приводит в порядок лапки – к хорошей погоде.</a:t>
            </a:r>
          </a:p>
          <a:p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Собака катается по траве – будет дождливо и ветрено.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Валяющийся в снегу пес предупреждает о метели.</a:t>
            </a:r>
          </a:p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Если пес лезет в воду – возможен ливень. </a:t>
            </a:r>
          </a:p>
          <a:p>
            <a:endParaRPr lang="ru-RU" b="1" dirty="0" smtClean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  <a:p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9" name="Рисунок 8" descr="пес.gif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5594226" y="3501008"/>
            <a:ext cx="3549774" cy="3549774"/>
          </a:xfrm>
          <a:prstGeom prst="rect">
            <a:avLst/>
          </a:prstGeom>
        </p:spPr>
      </p:pic>
      <p:pic>
        <p:nvPicPr>
          <p:cNvPr id="10" name="Рисунок 9" descr="подсолнух.gif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7236296" y="692696"/>
            <a:ext cx="1240532" cy="1947635"/>
          </a:xfrm>
          <a:prstGeom prst="rect">
            <a:avLst/>
          </a:prstGeom>
        </p:spPr>
      </p:pic>
      <p:pic>
        <p:nvPicPr>
          <p:cNvPr id="11" name="Рисунок 10" descr="кот.gif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683568" y="3861048"/>
            <a:ext cx="1800225" cy="762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1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17" presetID="34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1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  <p:par>
                                <p:cTn id="37" presetID="3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680</TotalTime>
  <Words>803</Words>
  <Application>Microsoft Office PowerPoint</Application>
  <PresentationFormat>Экран (4:3)</PresentationFormat>
  <Paragraphs>117</Paragraphs>
  <Slides>15</Slides>
  <Notes>14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Нася</dc:creator>
  <cp:lastModifiedBy>Ефимова Елена Андреевна</cp:lastModifiedBy>
  <cp:revision>76</cp:revision>
  <dcterms:created xsi:type="dcterms:W3CDTF">2019-05-26T18:30:07Z</dcterms:created>
  <dcterms:modified xsi:type="dcterms:W3CDTF">2020-11-13T11:58:26Z</dcterms:modified>
</cp:coreProperties>
</file>