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8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3" r:id="rId12"/>
    <p:sldId id="266" r:id="rId13"/>
    <p:sldId id="271" r:id="rId14"/>
    <p:sldId id="275" r:id="rId15"/>
    <p:sldId id="276" r:id="rId16"/>
    <p:sldId id="280" r:id="rId17"/>
    <p:sldId id="285" r:id="rId18"/>
    <p:sldId id="267" r:id="rId19"/>
    <p:sldId id="274" r:id="rId20"/>
    <p:sldId id="281" r:id="rId21"/>
    <p:sldId id="282" r:id="rId22"/>
    <p:sldId id="268" r:id="rId23"/>
    <p:sldId id="272" r:id="rId24"/>
    <p:sldId id="269" r:id="rId25"/>
    <p:sldId id="277" r:id="rId26"/>
    <p:sldId id="278" r:id="rId27"/>
    <p:sldId id="283" r:id="rId28"/>
    <p:sldId id="284" r:id="rId29"/>
    <p:sldId id="270" r:id="rId30"/>
    <p:sldId id="286" r:id="rId31"/>
    <p:sldId id="27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739" autoAdjust="0"/>
    <p:restoredTop sz="94660"/>
  </p:normalViewPr>
  <p:slideViewPr>
    <p:cSldViewPr>
      <p:cViewPr>
        <p:scale>
          <a:sx n="64" d="100"/>
          <a:sy n="64" d="100"/>
        </p:scale>
        <p:origin x="-126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Лист1!$A$2:$A$5</c:f>
              <c:strCache>
                <c:ptCount val="3"/>
                <c:pt idx="0">
                  <c:v>Низкий</c:v>
                </c:pt>
                <c:pt idx="1">
                  <c:v>Средний</c:v>
                </c:pt>
                <c:pt idx="2">
                  <c:v>Высокий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</c:v>
                </c:pt>
                <c:pt idx="1">
                  <c:v>0.30000000000000032</c:v>
                </c:pt>
                <c:pt idx="2">
                  <c:v>0.2</c:v>
                </c:pt>
              </c:numCache>
            </c:numRef>
          </c:val>
        </c:ser>
        <c:firstSliceAng val="0"/>
      </c:pieChart>
    </c:plotArea>
    <c:legend>
      <c:legendPos val="r"/>
      <c:legendEntry>
        <c:idx val="3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DE6F7E-268F-408E-9D20-DE392B892B1C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F05B49-8896-4669-AA1C-BA7150275A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DE6F7E-268F-408E-9D20-DE392B892B1C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F05B49-8896-4669-AA1C-BA7150275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DE6F7E-268F-408E-9D20-DE392B892B1C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F05B49-8896-4669-AA1C-BA7150275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DE6F7E-268F-408E-9D20-DE392B892B1C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F05B49-8896-4669-AA1C-BA7150275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DE6F7E-268F-408E-9D20-DE392B892B1C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F05B49-8896-4669-AA1C-BA7150275A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DE6F7E-268F-408E-9D20-DE392B892B1C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F05B49-8896-4669-AA1C-BA7150275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DE6F7E-268F-408E-9D20-DE392B892B1C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F05B49-8896-4669-AA1C-BA7150275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DE6F7E-268F-408E-9D20-DE392B892B1C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F05B49-8896-4669-AA1C-BA7150275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DE6F7E-268F-408E-9D20-DE392B892B1C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F05B49-8896-4669-AA1C-BA7150275A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DE6F7E-268F-408E-9D20-DE392B892B1C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F05B49-8896-4669-AA1C-BA7150275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DE6F7E-268F-408E-9D20-DE392B892B1C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F05B49-8896-4669-AA1C-BA7150275A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4DE6F7E-268F-408E-9D20-DE392B892B1C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AF05B49-8896-4669-AA1C-BA7150275A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937282" cy="2071702"/>
          </a:xfrm>
        </p:spPr>
        <p:txBody>
          <a:bodyPr/>
          <a:lstStyle/>
          <a:p>
            <a:r>
              <a:rPr lang="ru-RU" dirty="0" smtClean="0"/>
              <a:t>Семейный театр «</a:t>
            </a:r>
            <a:r>
              <a:rPr lang="ru-RU" dirty="0" err="1" smtClean="0"/>
              <a:t>Клюковка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4429132"/>
            <a:ext cx="3857652" cy="171451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Воспитатели: Кокарева А.Н.</a:t>
            </a:r>
          </a:p>
          <a:p>
            <a:r>
              <a:rPr lang="ru-RU" sz="1800" dirty="0" smtClean="0"/>
              <a:t>                        Рыбакова М.Е.</a:t>
            </a:r>
            <a:endParaRPr lang="ru-RU" sz="1800" dirty="0"/>
          </a:p>
        </p:txBody>
      </p:sp>
      <p:sp>
        <p:nvSpPr>
          <p:cNvPr id="23554" name="AutoShape 2" descr="http://ru.stockfresh.com/thumbs/lenm/547777_%D0%B4%D0%B5%D1%82%D0%B8-%D0%B8%D0%B3%D1%80%D0%B0%D0%B5%D1%82-%D0%B4%D0%B5%D0%B2%D1%83%D1%88%D0%BA%D0%B8-%D0%BC%D0%B0%D0%BB%D1%8C%D1%87%D0%B8%D0%BA%D0%B0-kid-carto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://ru.stockfresh.com/thumbs/lenm/547777_%D0%B4%D0%B5%D1%82%D0%B8-%D0%B8%D0%B3%D1%80%D0%B0%D0%B5%D1%82-%D0%B4%D0%B5%D0%B2%D1%83%D1%88%D0%BA%D0%B8-%D0%BC%D0%B0%D0%BB%D1%8C%D1%87%D0%B8%D0%BA%D0%B0-kid-cartoo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8" name="Picture 6" descr="http://www.paremo.ru/upload/images/goods/012f0323-482a-11e1-b314-00247e9f7f0c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928934"/>
            <a:ext cx="3643306" cy="3643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effectLst/>
                <a:latin typeface="+mn-lt"/>
              </a:rPr>
              <a:t>Предметно – развивающая среда</a:t>
            </a:r>
            <a:endParaRPr lang="ru-RU" sz="280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413064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Важные элементы среды</a:t>
            </a:r>
            <a:br>
              <a:rPr lang="ru-RU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театральные уголки </a:t>
            </a:r>
            <a:r>
              <a:rPr lang="ru-RU" sz="20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 коллекциями театров разных видов  (пальчиковый, настольный, кукольный и т.д.</a:t>
            </a:r>
            <a:r>
              <a:rPr lang="ru-RU" sz="2000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000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передвижные выставки  </a:t>
            </a:r>
            <a:r>
              <a:rPr lang="ru-RU" sz="20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детских работ</a:t>
            </a:r>
            <a:br>
              <a:rPr lang="ru-RU" sz="20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фотоматериалов  о прошедших театральных постановках</a:t>
            </a:r>
            <a:r>
              <a:rPr lang="ru-RU" sz="2000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000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костюмерная </a:t>
            </a:r>
            <a:r>
              <a:rPr lang="ru-RU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20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театральные костюмы, атрибуты для спектаклей, бижутерия.</a:t>
            </a:r>
            <a:r>
              <a:rPr lang="ru-RU" sz="2000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000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гримерная </a:t>
            </a:r>
            <a:r>
              <a:rPr lang="ru-RU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20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сценический грим, парики. веера, зеркала и т.д.</a:t>
            </a:r>
            <a:r>
              <a:rPr lang="ru-RU" sz="2000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000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театральная библиотека </a:t>
            </a:r>
            <a:r>
              <a:rPr lang="ru-RU" sz="20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 фондом соответствующей литературы.</a:t>
            </a:r>
            <a:endParaRPr lang="ru-RU" sz="2000" i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</a:t>
            </a:r>
            <a:r>
              <a:rPr lang="ru-RU" dirty="0" smtClean="0"/>
              <a:t>редметно-разв</a:t>
            </a:r>
            <a:r>
              <a:rPr lang="ru-RU" dirty="0" smtClean="0"/>
              <a:t>ивающая</a:t>
            </a:r>
            <a:r>
              <a:rPr lang="ru-RU" dirty="0" smtClean="0"/>
              <a:t> среда</a:t>
            </a:r>
            <a:endParaRPr lang="ru-RU" dirty="0"/>
          </a:p>
        </p:txBody>
      </p:sp>
      <p:pic>
        <p:nvPicPr>
          <p:cNvPr id="18" name="Содержимое 17" descr="IMG_20161227_1723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428736"/>
            <a:ext cx="2921020" cy="1643074"/>
          </a:xfrm>
        </p:spPr>
      </p:pic>
      <p:pic>
        <p:nvPicPr>
          <p:cNvPr id="1033" name="Picture 9" descr="C:\Users\Asus 1\Desktop\IMG_20161227_1729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142984"/>
            <a:ext cx="3071834" cy="1727907"/>
          </a:xfrm>
          <a:prstGeom prst="rect">
            <a:avLst/>
          </a:prstGeom>
          <a:noFill/>
        </p:spPr>
      </p:pic>
      <p:pic>
        <p:nvPicPr>
          <p:cNvPr id="1034" name="Picture 10" descr="C:\Users\Asus 1\Desktop\IMG_20161227_1729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643182"/>
            <a:ext cx="3047978" cy="1714488"/>
          </a:xfrm>
          <a:prstGeom prst="rect">
            <a:avLst/>
          </a:prstGeom>
          <a:noFill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4500570"/>
            <a:ext cx="342902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7" descr="SDC1047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3571876"/>
            <a:ext cx="3032117" cy="2909267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детьми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35100" y="1738434"/>
            <a:ext cx="7499350" cy="4219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35100" y="1738663"/>
            <a:ext cx="7499350" cy="4218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sus 1\Desktop\IMG_20161226_1603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35100" y="1738434"/>
            <a:ext cx="7499350" cy="4219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sus 1\Desktop\IMG_20161226_1612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35100" y="1738434"/>
            <a:ext cx="7499350" cy="4219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ТО\DQ1O8b0LdD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F:\ФОТО\-HF7vW78KP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82918" y="1447800"/>
            <a:ext cx="7203714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родителями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35100" y="1738434"/>
            <a:ext cx="7499350" cy="4219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46720" y="1493520"/>
            <a:ext cx="6276109" cy="470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229600" cy="1143000"/>
          </a:xfrm>
        </p:spPr>
        <p:txBody>
          <a:bodyPr/>
          <a:lstStyle/>
          <a:p>
            <a:pPr algn="ctr"/>
            <a:r>
              <a:rPr lang="ru-RU" u="sng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театр?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6626" name="Picture 2" descr="http://gvozd.su/wp-content/uploads/2015/10/%D0%9A%D0%BE%D0%BD%D1%81%D1%82%D0%B0%D0%BD%D1%82%D0%B8%D0%BD-%D0%A1%D0%B5%D1%80%D0%B3%D0%B5%D0%B5%D0%B2%D0%B8%D1%87-%D0%A1%D1%82%D0%B0%D0%BD%D0%B8%D1%81%D0%BB%D0%B0%D0%B2%D1%81%D0%BA%D0%B8%D0%B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43050"/>
            <a:ext cx="5715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ФОТО\cTXWo9pr6t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ФОТО\awxVyln2dS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9787" y="1493520"/>
            <a:ext cx="7069975" cy="470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Игрушки изготовленные родителями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7383" y="1500174"/>
            <a:ext cx="774705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Посещение театров</a:t>
            </a:r>
            <a:endParaRPr lang="ru-RU" dirty="0"/>
          </a:p>
        </p:txBody>
      </p:sp>
      <p:pic>
        <p:nvPicPr>
          <p:cNvPr id="3074" name="Picture 2" descr="C:\Users\Asus 1\Desktop\Фото театр\SDC198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46720" y="1493520"/>
            <a:ext cx="6276109" cy="4709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Asus 1\Desktop\Фото театр\SDC198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46720" y="1493520"/>
            <a:ext cx="6276109" cy="4709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sus 1\Desktop\Фото театр\SDC199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46720" y="1493520"/>
            <a:ext cx="6276109" cy="4709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ФОТО\31KatAUQOb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ФОТО\ddrmdI7eag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5028" y="1447800"/>
            <a:ext cx="7199494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Промежуточные итоги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00174"/>
            <a:ext cx="8290778" cy="4891102"/>
          </a:xfrm>
        </p:spPr>
        <p:txBody>
          <a:bodyPr>
            <a:normAutofit/>
          </a:bodyPr>
          <a:lstStyle/>
          <a:p>
            <a:r>
              <a:rPr lang="ru-RU" dirty="0" smtClean="0"/>
              <a:t>Родители – полноценные участники образовательного процесса;</a:t>
            </a:r>
          </a:p>
          <a:p>
            <a:r>
              <a:rPr lang="ru-RU" dirty="0" smtClean="0"/>
              <a:t>У детей и родителей интерес к театральной деятельности;</a:t>
            </a:r>
          </a:p>
          <a:p>
            <a:r>
              <a:rPr lang="ru-RU" dirty="0" smtClean="0"/>
              <a:t>Дети в самостоятельной деятельности применяют полученный опыт;</a:t>
            </a:r>
          </a:p>
          <a:p>
            <a:r>
              <a:rPr lang="ru-RU" dirty="0" smtClean="0"/>
              <a:t>Проявляется индивидуальность детей;</a:t>
            </a:r>
          </a:p>
          <a:p>
            <a:r>
              <a:rPr lang="ru-RU" dirty="0" smtClean="0"/>
              <a:t>Пополняется развивающая среда.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effectLst/>
              </a:rPr>
              <a:t>Актуальность: Педагоги и психологи отмечают снижение воспитательного потенциала семьи в современном социуме .</a:t>
            </a:r>
            <a:endParaRPr lang="ru-RU" sz="2800" dirty="0"/>
          </a:p>
        </p:txBody>
      </p:sp>
      <p:pic>
        <p:nvPicPr>
          <p:cNvPr id="4" name="Содержимое 3" descr="zavi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5100" y="1714488"/>
            <a:ext cx="7169579" cy="4472961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Для детей нужно играть так же, как для взрослых, только еще лучше.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Константин Станиславский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img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2000240"/>
            <a:ext cx="4762500" cy="3629025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320"/>
            <a:ext cx="7790712" cy="451200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7086600" cy="18288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ffectLst/>
                <a:latin typeface="+mn-lt"/>
              </a:rPr>
              <a:t>Цель проекта: Формирование у детей и родителей интереса к театру и совместной театральной деятельности.</a:t>
            </a:r>
            <a:endParaRPr lang="ru-RU" sz="2400" dirty="0">
              <a:solidFill>
                <a:schemeClr val="accent5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1026" name="Picture 2" descr="http://ryazantourism.ru/uploads/images/pupp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500306"/>
            <a:ext cx="6048375" cy="4019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93991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даёт семейный театр?</a:t>
            </a:r>
            <a:b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ru-RU" sz="36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     Родителям:</a:t>
            </a:r>
            <a:r>
              <a:rPr lang="ru-RU" sz="2800" dirty="0" smtClean="0">
                <a:solidFill>
                  <a:srgbClr val="FF0066"/>
                </a:solidFill>
              </a:rPr>
              <a:t/>
            </a:r>
            <a:br>
              <a:rPr lang="ru-RU" sz="2800" dirty="0" smtClean="0">
                <a:solidFill>
                  <a:srgbClr val="FF0066"/>
                </a:solidFill>
              </a:rPr>
            </a:br>
            <a:r>
              <a:rPr lang="ru-RU" sz="2800" dirty="0" smtClean="0"/>
              <a:t> - источник новых знаний;</a:t>
            </a:r>
            <a:br>
              <a:rPr lang="ru-RU" sz="2800" dirty="0" smtClean="0"/>
            </a:br>
            <a:r>
              <a:rPr lang="ru-RU" sz="2800" dirty="0" smtClean="0"/>
              <a:t>- эмоциональные  переживания;</a:t>
            </a:r>
            <a:br>
              <a:rPr lang="ru-RU" sz="2800" dirty="0" smtClean="0"/>
            </a:br>
            <a:r>
              <a:rPr lang="ru-RU" sz="2800" dirty="0" smtClean="0"/>
              <a:t>- адекватное  восприятие действий ребёнка;</a:t>
            </a:r>
            <a:br>
              <a:rPr lang="ru-RU" sz="2800" dirty="0" smtClean="0"/>
            </a:br>
            <a:r>
              <a:rPr lang="ru-RU" sz="2800" dirty="0" smtClean="0"/>
              <a:t>- приобретение опыта  совместных    переживаний.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  <a:r>
              <a:rPr lang="ru-RU" sz="2800" dirty="0" smtClean="0">
                <a:solidFill>
                  <a:srgbClr val="C00000"/>
                </a:solidFill>
              </a:rPr>
              <a:t>Ребёнку:</a:t>
            </a:r>
            <a:r>
              <a:rPr lang="ru-RU" sz="2800" dirty="0" smtClean="0">
                <a:solidFill>
                  <a:srgbClr val="FF0066"/>
                </a:solidFill>
              </a:rPr>
              <a:t/>
            </a:r>
            <a:br>
              <a:rPr lang="ru-RU" sz="2800" dirty="0" smtClean="0">
                <a:solidFill>
                  <a:srgbClr val="FF0066"/>
                </a:solidFill>
              </a:rPr>
            </a:br>
            <a:r>
              <a:rPr lang="ru-RU" sz="2800" dirty="0" smtClean="0"/>
              <a:t> – потребность в любви, в одобрении;</a:t>
            </a:r>
            <a:br>
              <a:rPr lang="ru-RU" sz="2800" dirty="0" smtClean="0"/>
            </a:br>
            <a:r>
              <a:rPr lang="ru-RU" sz="2800" dirty="0" smtClean="0"/>
              <a:t>- овладение  взаимодействия  со сверстниками и другими взрослыми;</a:t>
            </a:r>
            <a:br>
              <a:rPr lang="ru-RU" sz="2800" dirty="0" smtClean="0"/>
            </a:br>
            <a:r>
              <a:rPr lang="ru-RU" sz="2800" dirty="0" smtClean="0"/>
              <a:t>- познание  окружающего мира.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357166"/>
            <a:ext cx="8401080" cy="628654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Анкета для родителей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Считаете ли Вы необходимым совместное с детьми посещение театров?    Да                                    нет                                     не знаю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Какой театр вы посещаете (посещали) вместе с детьми?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       а) кукольный;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       б) театр оперы и балета;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        в) театр драмы;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       г) национальный театр.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Какие спектакли смотрели в кукольном театре?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Как реагирует ваш ребенок на посещение театра?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          а) радуется встрече с героями спектакля;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           б) внимательно следит за происходящим;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           в) испытывает желание помочь героям постановки;</a:t>
            </a:r>
          </a:p>
          <a:p>
            <a:pPr>
              <a:lnSpc>
                <a:spcPct val="100000"/>
              </a:lnSpc>
            </a:pPr>
            <a:r>
              <a:rPr lang="ru-RU" sz="1700" b="1" i="1" dirty="0" smtClean="0">
                <a:solidFill>
                  <a:schemeClr val="tx1"/>
                </a:solidFill>
              </a:rPr>
              <a:t>         </a:t>
            </a:r>
            <a:r>
              <a:rPr lang="ru-RU" sz="1700" b="1" dirty="0" smtClean="0">
                <a:solidFill>
                  <a:schemeClr val="tx1"/>
                </a:solidFill>
              </a:rPr>
              <a:t>г) не проявляет интереса.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        5.    Высказывает ли ваш ребенок свое мнение о спектакле после</a:t>
            </a:r>
            <a:br>
              <a:rPr lang="ru-RU" sz="1700" b="1" dirty="0" smtClean="0">
                <a:solidFill>
                  <a:schemeClr val="tx1"/>
                </a:solidFill>
              </a:rPr>
            </a:br>
            <a:r>
              <a:rPr lang="ru-RU" sz="1700" b="1" dirty="0" smtClean="0">
                <a:solidFill>
                  <a:schemeClr val="tx1"/>
                </a:solidFill>
              </a:rPr>
              <a:t>            просмотра? Да                                              Нет                                    Не всегда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       6.    Как вы считаете, ваш ребенок любит:</a:t>
            </a:r>
          </a:p>
          <a:p>
            <a:pPr>
              <a:lnSpc>
                <a:spcPct val="100000"/>
              </a:lnSpc>
            </a:pPr>
            <a:r>
              <a:rPr lang="ru-RU" sz="1700" b="1" i="1" dirty="0" smtClean="0">
                <a:solidFill>
                  <a:schemeClr val="tx1"/>
                </a:solidFill>
              </a:rPr>
              <a:t>     -  </a:t>
            </a:r>
            <a:r>
              <a:rPr lang="ru-RU" sz="1700" b="1" dirty="0" smtClean="0">
                <a:solidFill>
                  <a:schemeClr val="tx1"/>
                </a:solidFill>
              </a:rPr>
              <a:t>декламировать стихи;</a:t>
            </a:r>
          </a:p>
          <a:p>
            <a:pPr>
              <a:lnSpc>
                <a:spcPct val="100000"/>
              </a:lnSpc>
            </a:pPr>
            <a:r>
              <a:rPr lang="ru-RU" sz="1700" b="1" i="1" dirty="0" smtClean="0">
                <a:solidFill>
                  <a:schemeClr val="tx1"/>
                </a:solidFill>
              </a:rPr>
              <a:t>       - </a:t>
            </a:r>
            <a:r>
              <a:rPr lang="ru-RU" sz="1700" b="1" dirty="0" smtClean="0">
                <a:solidFill>
                  <a:schemeClr val="tx1"/>
                </a:solidFill>
              </a:rPr>
              <a:t>рассказывать сказки (друзьям, взрослым, куклам);</a:t>
            </a:r>
          </a:p>
          <a:p>
            <a:pPr>
              <a:lnSpc>
                <a:spcPct val="100000"/>
              </a:lnSpc>
            </a:pPr>
            <a:r>
              <a:rPr lang="ru-RU" sz="1700" b="1" i="1" dirty="0" smtClean="0">
                <a:solidFill>
                  <a:schemeClr val="tx1"/>
                </a:solidFill>
              </a:rPr>
              <a:t>       - </a:t>
            </a:r>
            <a:r>
              <a:rPr lang="ru-RU" sz="1700" b="1" dirty="0" smtClean="0">
                <a:solidFill>
                  <a:schemeClr val="tx1"/>
                </a:solidFill>
              </a:rPr>
              <a:t>исполнять песни;</a:t>
            </a:r>
          </a:p>
          <a:p>
            <a:pPr>
              <a:lnSpc>
                <a:spcPct val="100000"/>
              </a:lnSpc>
            </a:pPr>
            <a:r>
              <a:rPr lang="ru-RU" sz="1700" b="1" i="1" dirty="0" smtClean="0">
                <a:solidFill>
                  <a:schemeClr val="tx1"/>
                </a:solidFill>
              </a:rPr>
              <a:t>       - </a:t>
            </a:r>
            <a:r>
              <a:rPr lang="ru-RU" sz="1700" b="1" dirty="0" smtClean="0">
                <a:solidFill>
                  <a:schemeClr val="tx1"/>
                </a:solidFill>
              </a:rPr>
              <a:t>разыгрывать небольшие отрывки из знакомых сказок (при помощи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кукол, фигурок животных);</a:t>
            </a:r>
          </a:p>
          <a:p>
            <a:pPr>
              <a:lnSpc>
                <a:spcPct val="100000"/>
              </a:lnSpc>
            </a:pPr>
            <a:r>
              <a:rPr lang="ru-RU" sz="1700" b="1" i="1" dirty="0" smtClean="0">
                <a:solidFill>
                  <a:schemeClr val="tx1"/>
                </a:solidFill>
              </a:rPr>
              <a:t> - </a:t>
            </a:r>
            <a:r>
              <a:rPr lang="ru-RU" sz="1700" b="1" dirty="0" smtClean="0">
                <a:solidFill>
                  <a:schemeClr val="tx1"/>
                </a:solidFill>
              </a:rPr>
              <a:t>устраивать дома небольшие спектакли, концерты, представления.</a:t>
            </a:r>
          </a:p>
          <a:p>
            <a:pPr>
              <a:lnSpc>
                <a:spcPct val="100000"/>
              </a:lnSpc>
            </a:pPr>
            <a:r>
              <a:rPr lang="ru-RU" sz="1700" b="1" dirty="0" smtClean="0">
                <a:solidFill>
                  <a:schemeClr val="tx1"/>
                </a:solidFill>
              </a:rPr>
              <a:t>        Благодарим за сотрудничество!</a:t>
            </a:r>
          </a:p>
          <a:p>
            <a:endParaRPr lang="ru-RU" sz="11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Диагностика детей группы 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«</a:t>
            </a:r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Клюковка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»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00166" y="1643050"/>
          <a:ext cx="6357982" cy="4849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85794"/>
            <a:ext cx="8401080" cy="24288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chemeClr val="tx1"/>
                </a:solidFill>
              </a:rPr>
              <a:t>Проект : Семейный театр «</a:t>
            </a:r>
            <a:r>
              <a:rPr lang="ru-RU" sz="3100" dirty="0" err="1" smtClean="0">
                <a:solidFill>
                  <a:schemeClr val="tx1"/>
                </a:solidFill>
              </a:rPr>
              <a:t>Клюковка</a:t>
            </a:r>
            <a:r>
              <a:rPr lang="ru-RU" sz="3100" dirty="0" smtClean="0">
                <a:solidFill>
                  <a:schemeClr val="tx1"/>
                </a:solidFill>
              </a:rPr>
              <a:t>» 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Сроки реализации проекта: 3 года, 2015-2018гг. 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Участники проекта: педагоги, родители, дети группы «</a:t>
            </a:r>
            <a:r>
              <a:rPr lang="ru-RU" sz="3100" dirty="0" err="1" smtClean="0">
                <a:solidFill>
                  <a:schemeClr val="tx1"/>
                </a:solidFill>
              </a:rPr>
              <a:t>Клюковка</a:t>
            </a:r>
            <a:r>
              <a:rPr lang="ru-RU" sz="3100" dirty="0" smtClean="0">
                <a:solidFill>
                  <a:schemeClr val="tx1"/>
                </a:solidFill>
              </a:rPr>
              <a:t>»</a:t>
            </a: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image001_5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2285992"/>
            <a:ext cx="6643529" cy="3954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401080" cy="622619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  <a:t>Семейный театр в детском саду ориентирован на: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  <a:t>-развитие партнерства детского сада с семьей дошкольника, открывающего новые возможности для совместного творчества; 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  <a:t>-повышение эстетического уровня развития детей и взрослых (родителей и педагогов) средствами театрального искусства; 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  <a:t>приобщение к театральному искусству, имеющему большую воспитательную и образовательную ценность в семейных взаимоотношениях; 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  <a:t>-содействие формированию основ семейной театральной культуры; 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  <a:t>-воссозданию и творческому развитию домашнего театра в современных условиях; 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  <a:t>-помощь родителям в осмыслении воспитательного потенциала театральной культуры; </a:t>
            </a:r>
            <a:b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2400" dirty="0" smtClean="0">
                <a:solidFill>
                  <a:schemeClr val="tx1"/>
                </a:solidFill>
                <a:effectLst/>
                <a:latin typeface="+mn-lt"/>
              </a:rPr>
              <a:t>-содействие в гармонизации детско-взрослых отношений посредством совместной театральной деятельности.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20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292</TotalTime>
  <Words>150</Words>
  <Application>Microsoft Office PowerPoint</Application>
  <PresentationFormat>Экран (4:3)</PresentationFormat>
  <Paragraphs>49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Солнцестояние</vt:lpstr>
      <vt:lpstr>Семейный театр «Клюковка»</vt:lpstr>
      <vt:lpstr>Что такое театр?</vt:lpstr>
      <vt:lpstr>Актуальность: Педагоги и психологи отмечают снижение воспитательного потенциала семьи в современном социуме .</vt:lpstr>
      <vt:lpstr>Цель проекта: Формирование у детей и родителей интереса к театру и совместной театральной деятельности.</vt:lpstr>
      <vt:lpstr>Что даёт семейный театр?                     </vt:lpstr>
      <vt:lpstr>Слайд 6</vt:lpstr>
      <vt:lpstr>Диагностика детей группы  «Клюковка»</vt:lpstr>
      <vt:lpstr>Проект : Семейный театр «Клюковка»  Сроки реализации проекта: 3 года, 2015-2018гг.  Участники проекта: педагоги, родители, дети группы «Клюковка»       </vt:lpstr>
      <vt:lpstr>Семейный театр в детском саду ориентирован на: -развитие партнерства детского сада с семьей дошкольника, открывающего новые возможности для совместного творчества;  -повышение эстетического уровня развития детей и взрослых (родителей и педагогов) средствами театрального искусства;  приобщение к театральному искусству, имеющему большую воспитательную и образовательную ценность в семейных взаимоотношениях;  -содействие формированию основ семейной театральной культуры;  -воссозданию и творческому развитию домашнего театра в современных условиях;  -помощь родителям в осмыслении воспитательного потенциала театральной культуры;  -содействие в гармонизации детско-взрослых отношений посредством совместной театральной деятельности. </vt:lpstr>
      <vt:lpstr>Предметно – развивающая среда</vt:lpstr>
      <vt:lpstr>Предметно-развивающая среда</vt:lpstr>
      <vt:lpstr>Работа с детьми</vt:lpstr>
      <vt:lpstr>Слайд 13</vt:lpstr>
      <vt:lpstr>Слайд 14</vt:lpstr>
      <vt:lpstr>Слайд 15</vt:lpstr>
      <vt:lpstr>Слайд 16</vt:lpstr>
      <vt:lpstr>Слайд 17</vt:lpstr>
      <vt:lpstr>Работа с родителями</vt:lpstr>
      <vt:lpstr>Слайд 19</vt:lpstr>
      <vt:lpstr>Слайд 20</vt:lpstr>
      <vt:lpstr>Слайд 21</vt:lpstr>
      <vt:lpstr>Слайд 22</vt:lpstr>
      <vt:lpstr>Игрушки изготовленные родителями</vt:lpstr>
      <vt:lpstr>Посещение театров</vt:lpstr>
      <vt:lpstr>Слайд 25</vt:lpstr>
      <vt:lpstr>Слайд 26</vt:lpstr>
      <vt:lpstr>Слайд 27</vt:lpstr>
      <vt:lpstr>Слайд 28</vt:lpstr>
      <vt:lpstr>Промежуточные итоги</vt:lpstr>
      <vt:lpstr>Для детей нужно играть так же, как для взрослых, только еще лучше. Константин Станиславский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Семейный театр «Клюковка»</dc:title>
  <dc:creator>Asus 1</dc:creator>
  <cp:lastModifiedBy>Asus 1</cp:lastModifiedBy>
  <cp:revision>42</cp:revision>
  <dcterms:created xsi:type="dcterms:W3CDTF">2016-12-26T17:42:29Z</dcterms:created>
  <dcterms:modified xsi:type="dcterms:W3CDTF">2016-12-27T16:26:39Z</dcterms:modified>
</cp:coreProperties>
</file>