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06" r:id="rId14"/>
    <p:sldId id="269" r:id="rId15"/>
    <p:sldId id="294" r:id="rId16"/>
    <p:sldId id="268" r:id="rId17"/>
    <p:sldId id="270" r:id="rId18"/>
    <p:sldId id="295" r:id="rId19"/>
    <p:sldId id="271" r:id="rId20"/>
    <p:sldId id="283" r:id="rId21"/>
    <p:sldId id="272" r:id="rId22"/>
    <p:sldId id="284" r:id="rId23"/>
    <p:sldId id="296" r:id="rId24"/>
    <p:sldId id="273" r:id="rId25"/>
    <p:sldId id="285" r:id="rId26"/>
    <p:sldId id="297" r:id="rId27"/>
    <p:sldId id="274" r:id="rId28"/>
    <p:sldId id="286" r:id="rId29"/>
    <p:sldId id="298" r:id="rId30"/>
    <p:sldId id="275" r:id="rId31"/>
    <p:sldId id="287" r:id="rId32"/>
    <p:sldId id="299" r:id="rId33"/>
    <p:sldId id="276" r:id="rId34"/>
    <p:sldId id="288" r:id="rId35"/>
    <p:sldId id="300" r:id="rId36"/>
    <p:sldId id="277" r:id="rId37"/>
    <p:sldId id="289" r:id="rId38"/>
    <p:sldId id="301" r:id="rId39"/>
    <p:sldId id="278" r:id="rId40"/>
    <p:sldId id="290" r:id="rId41"/>
    <p:sldId id="302" r:id="rId42"/>
    <p:sldId id="279" r:id="rId43"/>
    <p:sldId id="291" r:id="rId44"/>
    <p:sldId id="303" r:id="rId45"/>
    <p:sldId id="280" r:id="rId46"/>
    <p:sldId id="292" r:id="rId47"/>
    <p:sldId id="304" r:id="rId48"/>
    <p:sldId id="281" r:id="rId49"/>
    <p:sldId id="293" r:id="rId50"/>
    <p:sldId id="305" r:id="rId51"/>
    <p:sldId id="282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48A87A34-81AB-432B-8DAE-1953F412C126}" type="datetimeFigureOut">
              <a:rPr lang="en-US" dirty="0"/>
              <a:pPr/>
              <a:t>4/17/2019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4/17/2019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7230" y="1246219"/>
            <a:ext cx="8637073" cy="35708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«История России в полотнах мастеров»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7231" y="4817069"/>
            <a:ext cx="8637072" cy="1071095"/>
          </a:xfrm>
        </p:spPr>
        <p:txBody>
          <a:bodyPr/>
          <a:lstStyle/>
          <a:p>
            <a:pPr algn="ctr"/>
            <a:r>
              <a:rPr lang="ru-RU" b="1" dirty="0" err="1"/>
              <a:t>Межпредметный</a:t>
            </a:r>
            <a:r>
              <a:rPr lang="ru-RU" b="1" dirty="0"/>
              <a:t> урок по истории и английскому языку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993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241308" y="945185"/>
            <a:ext cx="6855582" cy="49700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13326" y="4824194"/>
            <a:ext cx="4089052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Суриков В. И. «Переход Суворова через Альпы в 1799 году» (1899)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7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esktop\Урок история + англ. язык\ori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04" y="0"/>
            <a:ext cx="7065371" cy="57995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037267" y="5799551"/>
            <a:ext cx="4618508" cy="3886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Суриков В.И. «Меншиков в Березове» (1883)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esktop\Урок история + англ. язык\4168ab798846ff355941c42f68f5357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948" y="538689"/>
            <a:ext cx="9748520" cy="46532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652466" y="5313973"/>
            <a:ext cx="5087483" cy="3886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Суриков В.И. Покорение Сибири Ермаком. 1895 г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48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8834" y="0"/>
            <a:ext cx="9614387" cy="1049235"/>
          </a:xfrm>
        </p:spPr>
        <p:txBody>
          <a:bodyPr/>
          <a:lstStyle/>
          <a:p>
            <a:r>
              <a:rPr lang="ru-RU" dirty="0" smtClean="0"/>
              <a:t>Сюжеты картин в хронологическом порядке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791072"/>
              </p:ext>
            </p:extLst>
          </p:nvPr>
        </p:nvGraphicFramePr>
        <p:xfrm>
          <a:off x="170478" y="723770"/>
          <a:ext cx="11778714" cy="5862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02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93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66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605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Иванов С. В. «Жилье восточных славян» — 1912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 Авилов Михаил Иванович  «Поединок </a:t>
                      </a:r>
                      <a:r>
                        <a:rPr lang="ru-RU" sz="1600" dirty="0" err="1">
                          <a:effectLst/>
                        </a:rPr>
                        <a:t>Пересвета</a:t>
                      </a:r>
                      <a:r>
                        <a:rPr lang="ru-RU" sz="1600" dirty="0">
                          <a:effectLst/>
                        </a:rPr>
                        <a:t> с </a:t>
                      </a:r>
                      <a:r>
                        <a:rPr lang="ru-RU" sz="1600" dirty="0" err="1">
                          <a:effectLst/>
                        </a:rPr>
                        <a:t>Челубеем</a:t>
                      </a:r>
                      <a:r>
                        <a:rPr lang="ru-RU" sz="1600" dirty="0">
                          <a:effectLst/>
                        </a:rPr>
                        <a:t> на Куликовом поле» (1943 год)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5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Васнецов В. М. . «Варяги» — 1912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Лебедев Клавдий «Уничтожение Новгородского веча. Марфа Посадница».. - 1889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55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Суриков В. И. «Степан Разин» -  1903–1907 годы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Bef>
                          <a:spcPts val="1200"/>
                        </a:spcBef>
                        <a:spcAft>
                          <a:spcPts val="1650"/>
                        </a:spcAft>
                      </a:pPr>
                      <a:r>
                        <a:rPr lang="x-none" sz="1600">
                          <a:effectLst/>
                        </a:rPr>
                        <a:t>Литовченко А. Д. «Иван Грозный показывает сокровища английскому послу Горсею» - 1875</a:t>
                      </a:r>
                      <a:endParaRPr lang="ru-RU" sz="16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5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Бузулуков Сергей. «Степан Разин в Саратове». 1952 год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Нестеров М. В. Гражданин Минин. Эскиз  - 1905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5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Иванов С. В. «Суд в Московском государстве» — 1909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Маковский К. Агенты Дмитрия Самозванца убивают сына Бориса Годунова. 1862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65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Васнецов А. М. . «Двор удельного князя». (XIII—XIV вв.) — 1908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Лисснер Эрнест. Соляной бунт. 1938 год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5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Васнецов В.М. «Гусляры» - 1899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Седов Г., «Выбор невесты царем Алексеем Михайловичем». - 1882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5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Виктор Васнецов. Богатыри - 1898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Василий Иванович Суриков «Боярыня Морозова» - 1887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5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Рерих Н. К. Заморские гости - 1901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Маковский К. - За чаем  - 1914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5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Корин П. Д. Александр Невский 1942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Суриков В.И. Посещение царевной женского монастыря, , 1912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235" marR="572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5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97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33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807" y="94728"/>
            <a:ext cx="8349119" cy="59111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88115" y="6150372"/>
            <a:ext cx="501650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Иванов С. В. «Жилье восточных славян» — 1912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223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863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29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554" y="154097"/>
            <a:ext cx="8375736" cy="55620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10838" y="5716109"/>
            <a:ext cx="6096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Бузулуков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Сергей. «Степан Разин в Саратове». 1952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69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260" y="125262"/>
            <a:ext cx="11979058" cy="6620004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описания картины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buNone/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Что делает картину особенной?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Исторические факты (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предистория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Главный герой картины, если известна его биография, показать самые яркие моменты. Как современники автора отнеслись к произведению.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Что Вы видите на картине? Как окружение соотносится с историческим сюжетом. На ваш взгляд в какой момент жизни героя изобразил его автор и почему он изображён именно так. (Главным героем может быть историческая личность, собирательный образ, народ, группа и т.д.)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В какой технике / манере написана картина?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Что в картине более всего привлекает Ваше внимание?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Какие появляются ассоциации (звуки, запахи, .....) при просмотре картины?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С какими образами у Вас ассоциируется эта картина? (исключительная банальность, элегантная уродливость, организованный хаос, холодный огонь, черный свет, точечные линии, бесформенная форма, могущественная слабость, печальная радость, уродливая красота, организованный беспорядок, глупая мудрость).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Какие мысли приходят к Вам в голову при знакомстве с этой картиной?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В чем художественный вымысел автора, а в чем историческая правда.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23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288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211" y="121373"/>
            <a:ext cx="8041710" cy="56334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09581" y="5754832"/>
            <a:ext cx="555697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Иванов С. В. «Суд в Московском государстве» — 1909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04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81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390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779" y="0"/>
            <a:ext cx="7994678" cy="57911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50987" y="5791145"/>
            <a:ext cx="779426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Васнецов А. М. . «Двор удельного князя». (XIII—XIV вв.) — 1908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13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11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18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638" y="0"/>
            <a:ext cx="8018106" cy="58933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71171" y="5893308"/>
            <a:ext cx="339997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Васнецов В.М. «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Гусляры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» - 1899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67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70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77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40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346" y="0"/>
            <a:ext cx="8101941" cy="59498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90195" y="5949863"/>
            <a:ext cx="371306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Рерих Н. К.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Заморские гости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 - 1901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56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938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16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30" y="0"/>
            <a:ext cx="345186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8872" y="3244334"/>
            <a:ext cx="399231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Корин П. Д. Александр Невский 1942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34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27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1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491" y="87682"/>
            <a:ext cx="9560945" cy="567803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44963" y="5765721"/>
            <a:ext cx="91440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Авилов Михаил Иванович  «Поединок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Пересвета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 с 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Челубеем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 на Куликовом поле»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1943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10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710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869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731" y="0"/>
            <a:ext cx="9692756" cy="59296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398" y="5929686"/>
            <a:ext cx="867636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Лебедев Клавдий «Уничтожение Новгородского веча. Марфа Посадница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- 1889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127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20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27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617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593" y="0"/>
            <a:ext cx="9441525" cy="60048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43593" y="6004884"/>
            <a:ext cx="940704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Литовченко А. Д. «Иван Грозный показывает сокровища английскому послу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Горсею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- 1875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07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30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54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68" y="112735"/>
            <a:ext cx="4932625" cy="66387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78258" y="2785801"/>
            <a:ext cx="6096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Маковский К. Агенты Дмитрия Самозванца убивают сына Бориса Годунова. 1862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07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43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768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75" y="182670"/>
            <a:ext cx="10601195" cy="53005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73859" y="5586701"/>
            <a:ext cx="574407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Василий Иванович Суриков «Боярыня Морозова» - 1887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39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90" y="225468"/>
            <a:ext cx="11824570" cy="64509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What makes this picture special? (What does it show?)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Historical facts (background information). Lead character of the picture. The brightest moments of his biography. The attitude of the painter’s contemporaries to the picture.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What can you see in the picture? (in the foreground / background, on the right / left,  how it corresponds to the historical plot, what moment of life of the character is depicted by the artist and why he is drawn in such a way. The lead character can be a historical personality, people, etc.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Manner / Technique used by the artist. (be painted in dots / strokes / lines / dotted lines)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What attracts you more in the picture? (the artist’s focus (on personalities, shapes, landscape, seascape) 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Associations (sounds, smells, etc.).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What images do you associate this picture with?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What thoughts do you have looking at this picture (overall impression)?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Where is artistic fiction and historical truth?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845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esktop\Урок история + англ. язык\vityz-na-rasputi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55" y="209828"/>
            <a:ext cx="9251950" cy="49352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747369" y="5311036"/>
            <a:ext cx="482252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Васнецов В. Витязь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распутье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1882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8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7786" y="225468"/>
            <a:ext cx="11949830" cy="6538587"/>
          </a:xfrm>
          <a:solidFill>
            <a:schemeClr val="bg1"/>
          </a:solidFill>
        </p:spPr>
        <p:txBody>
          <a:bodyPr numCol="3"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exceptional banality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исключительная банальность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elegant ugliness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элегантная уродливость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chaos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организованный беспорядок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холодный огонь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light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черный свет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dotted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точечные линии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shapeless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бесформенная форма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powerful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weakness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могущественная слабость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печальная радость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ugly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beauty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уродливая красота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foolish wisdom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глупая мудрость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painted in dots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написанным точками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painting in strokes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написанная мазками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focus on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сосредотачиваться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concentrated 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сконцентрированным 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painstakingly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тщательно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shapes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personalities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noisy place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оживленное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шумное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disordered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хаотичный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banal/workaday scenes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beautifully balanced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гармоничный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receive the impression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получить впечатление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silence, of control, of nothing disordered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тишины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ничего хаотичного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intellectual clarity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paint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 astonishing poetry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рисовать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ошеломительной поэзией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seem to be alone but not lonely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казаться одним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не одиноким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coexist in peace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мирно сосуществовать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sacred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священный мир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 harried by life’s pressures and its speed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находиться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властью времени и скорости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stop the world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остановить время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be revealed as beautiful, sunlit and silent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показаться красивым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солнечным и молчаливым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humility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простота красок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convey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smth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make the visual equivalent of (silence)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ощущение тишины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sensitivity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эмоциональность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darkness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темные краски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 much to see in the picture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много увидеть на картине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such intensity in the moment when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напряженность момента когда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evocative picture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картина, навевающая воспоминания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could just look at for ages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 смотреть часами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use of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colour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цвета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blend of light and shade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света и тени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accomplish in a masterful way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мастерски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makes me feel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заставляет почувствовать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reminds me of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напоминает мне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might/could be compared with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сравниться 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far as I can see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я вижу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looks like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похоже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32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13" y="0"/>
            <a:ext cx="568342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04374" y="2931183"/>
            <a:ext cx="319324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Маковский К. - За чаем  - 1914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44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336" y="137786"/>
            <a:ext cx="7307757" cy="5672639"/>
          </a:xfrm>
          <a:prstGeom prst="rect">
            <a:avLst/>
          </a:prstGeom>
        </p:spPr>
      </p:pic>
      <p:sp>
        <p:nvSpPr>
          <p:cNvPr id="3" name="Надпись 2"/>
          <p:cNvSpPr txBox="1">
            <a:spLocks noChangeArrowheads="1"/>
          </p:cNvSpPr>
          <p:nvPr/>
        </p:nvSpPr>
        <p:spPr bwMode="auto">
          <a:xfrm>
            <a:off x="2892014" y="5810425"/>
            <a:ext cx="6248400" cy="4222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 Н. «Петр I допрашивает царевича Алексея Петровича в Петергофе» (1871)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93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esktop\Урок история + англ. язык\1475672077ng84k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633" y="87684"/>
            <a:ext cx="6569575" cy="549892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418948" y="5586610"/>
            <a:ext cx="5080943" cy="3886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Репин И.Е . Иван Грозный и сын его Иван. 1885 г.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49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esktop\Урок история + англ. язык\1200px-Ilja_Jefimowitsch_Repin_-_Reply_of_the_Zaporozhian_Cossacks_-_Yorck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109" y="206810"/>
            <a:ext cx="9239250" cy="54673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847583" y="5674160"/>
            <a:ext cx="7980776" cy="3886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Репин И.Е. Запорожцы пишут письмо турецкому султану. 1878-1891 гг.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90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esktop\Урок история + англ. язык\Petr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39" y="291034"/>
            <a:ext cx="10437882" cy="483211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685333" y="5301447"/>
            <a:ext cx="2495042" cy="3740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Серов В.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 I. 1907 г.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61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0">
        <p14:window dir="vert"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81</TotalTime>
  <Words>8374</Words>
  <Application>Microsoft Office PowerPoint</Application>
  <PresentationFormat>Широкоэкранный</PresentationFormat>
  <Paragraphs>839</Paragraphs>
  <Slides>51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6" baseType="lpstr">
      <vt:lpstr>Arial</vt:lpstr>
      <vt:lpstr>Calibri</vt:lpstr>
      <vt:lpstr>Century Gothic</vt:lpstr>
      <vt:lpstr>Times New Roman</vt:lpstr>
      <vt:lpstr>Gallery</vt:lpstr>
      <vt:lpstr>«История России в полотнах мастеров»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Сюжеты картин в хронологическом порядке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России в полотнах мастеров»</dc:title>
  <dc:creator>Татьяна Ромодина</dc:creator>
  <cp:lastModifiedBy>Пользователь Windows</cp:lastModifiedBy>
  <cp:revision>9</cp:revision>
  <dcterms:created xsi:type="dcterms:W3CDTF">2019-02-24T08:01:11Z</dcterms:created>
  <dcterms:modified xsi:type="dcterms:W3CDTF">2019-04-17T09:34:27Z</dcterms:modified>
</cp:coreProperties>
</file>