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5" r:id="rId1"/>
  </p:sldMasterIdLst>
  <p:notesMasterIdLst>
    <p:notesMasterId r:id="rId23"/>
  </p:notesMasterIdLst>
  <p:sldIdLst>
    <p:sldId id="278" r:id="rId2"/>
    <p:sldId id="279" r:id="rId3"/>
    <p:sldId id="302" r:id="rId4"/>
    <p:sldId id="303" r:id="rId5"/>
    <p:sldId id="293" r:id="rId6"/>
    <p:sldId id="296" r:id="rId7"/>
    <p:sldId id="288" r:id="rId8"/>
    <p:sldId id="283" r:id="rId9"/>
    <p:sldId id="289" r:id="rId10"/>
    <p:sldId id="284" r:id="rId11"/>
    <p:sldId id="291" r:id="rId12"/>
    <p:sldId id="301" r:id="rId13"/>
    <p:sldId id="258" r:id="rId14"/>
    <p:sldId id="275" r:id="rId15"/>
    <p:sldId id="276" r:id="rId16"/>
    <p:sldId id="274" r:id="rId17"/>
    <p:sldId id="285" r:id="rId18"/>
    <p:sldId id="300" r:id="rId19"/>
    <p:sldId id="299" r:id="rId20"/>
    <p:sldId id="282" r:id="rId21"/>
    <p:sldId id="287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5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50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4917F3-6423-4968-BF79-23A858EA271E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DB11C-A8F1-4447-8AAE-F5AF48AAB4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8856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FDB11C-A8F1-4447-8AAE-F5AF48AAB43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9392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4E555F-BE86-4B17-A604-CFDE748F88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055208-1691-4B18-AF13-814481C825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8CC475-AE5F-44B7-A8FC-CD569C41EB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A034F2-4CC3-4505-9BDC-DF345B94BE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23B189B2-2B76-4E00-8A90-D5126F7068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F77547-0766-4DD5-8D27-02ED5B6482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60F40-AB1D-493D-A279-69B058E84F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C1A403-C789-4428-AF2D-B3377DEEF1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7AAADA-EFAA-4430-819C-E24507807D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CBD1E5-812C-4588-B1A2-B7E013CCFB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4631F-C44F-4302-9FEC-8770D04F23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264F1908-70CB-44D5-9DF8-C546CD7FF4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714488"/>
            <a:ext cx="7743852" cy="2862282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Подвиг во имя любви </a:t>
            </a:r>
            <a:br>
              <a:rPr lang="ru-RU" sz="4400" dirty="0" smtClean="0"/>
            </a:br>
            <a:r>
              <a:rPr lang="ru-RU" sz="4400" dirty="0" smtClean="0"/>
              <a:t>(на примере житие святого Луки (</a:t>
            </a:r>
            <a:r>
              <a:rPr lang="ru-RU" sz="4400" dirty="0" err="1" smtClean="0"/>
              <a:t>Войно-Ясенецкого</a:t>
            </a:r>
            <a:r>
              <a:rPr lang="ru-RU" sz="4400" dirty="0" smtClean="0"/>
              <a:t>).</a:t>
            </a:r>
            <a:br>
              <a:rPr lang="ru-RU" sz="4400" dirty="0" smtClean="0"/>
            </a:br>
            <a:r>
              <a:rPr lang="ru-RU" sz="4200" dirty="0" smtClean="0"/>
              <a:t> </a:t>
            </a:r>
            <a:endParaRPr lang="ru-RU" sz="4200" dirty="0"/>
          </a:p>
        </p:txBody>
      </p:sp>
      <p:sp>
        <p:nvSpPr>
          <p:cNvPr id="3" name="AutoShape 2" descr="http://im0-tub-ru.yandex.net/i?id=6e4442e9fcc28070667b671caa36d666-110-144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775" y="350838"/>
            <a:ext cx="8229600" cy="1143000"/>
          </a:xfrm>
        </p:spPr>
        <p:txBody>
          <a:bodyPr/>
          <a:lstStyle/>
          <a:p>
            <a:r>
              <a:rPr lang="ru-RU" dirty="0" smtClean="0"/>
              <a:t>Лука - врач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456424"/>
          </a:xfrm>
        </p:spPr>
        <p:txBody>
          <a:bodyPr>
            <a:normAutofit lnSpcReduction="10000"/>
          </a:bodyPr>
          <a:lstStyle/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/>
          </a:p>
          <a:p>
            <a:pPr lvl="0"/>
            <a:r>
              <a:rPr lang="ru-RU" dirty="0" smtClean="0"/>
              <a:t> Как он относится к своему делу?</a:t>
            </a:r>
          </a:p>
          <a:p>
            <a:pPr lvl="0"/>
            <a:r>
              <a:rPr lang="ru-RU" dirty="0" smtClean="0"/>
              <a:t>Какие чувства испытывает при проведении операции?</a:t>
            </a:r>
          </a:p>
          <a:p>
            <a:pPr lvl="0"/>
            <a:r>
              <a:rPr lang="ru-RU" dirty="0" smtClean="0"/>
              <a:t>Что делает его счастливым?</a:t>
            </a:r>
          </a:p>
          <a:p>
            <a:endParaRPr lang="ru-RU" dirty="0"/>
          </a:p>
        </p:txBody>
      </p:sp>
      <p:sp>
        <p:nvSpPr>
          <p:cNvPr id="4" name="AutoShape 2" descr="Тамбовские судьбы Православный журнал &quot;Нескучный сад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Тамбовские судьбы Православный журнал &quot;Нескучный сад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Тамбовские судьбы Православный журнал &quot;Нескучный сад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Тамбовские судьбы Православный журнал &quot;Нескучный сад&quot;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Тамбовские судьбы Православный журнал &quot;Нескучный сад&quot;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3" name="Picture 11" descr="C:\Users\папа\Downloads\9976472_Luka_Voyno_YAseneckiy3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6567"/>
            <a:ext cx="2317072" cy="328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13" descr="http://900igr.net/datas/religii-i-etika/Svjatye/0036-036-Svjatitel-luka-vojno-jasenetskij-1877-1961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C:\Users\папа\Downloads\361575_html_8694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381" y="75496"/>
            <a:ext cx="2659435" cy="328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апа\Downloads\voyno-yasenetskiy_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12776"/>
            <a:ext cx="2123876" cy="260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357166"/>
            <a:ext cx="8443774" cy="6091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05335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апа\Downloads\5770_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86" y="0"/>
            <a:ext cx="4752528" cy="309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апа\Downloads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24744"/>
            <a:ext cx="4499992" cy="3168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папа\Downloads\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03" y="3593992"/>
            <a:ext cx="4771132" cy="322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6571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6818331" cy="116838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900" i="1" dirty="0" smtClean="0">
                <a:effectLst/>
              </a:rPr>
              <a:t>Культ личности вождя и политический террор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357298"/>
            <a:ext cx="8643998" cy="5500702"/>
          </a:xfrm>
        </p:spPr>
        <p:txBody>
          <a:bodyPr>
            <a:normAutofit lnSpcReduction="10000"/>
          </a:bodyPr>
          <a:lstStyle/>
          <a:p>
            <a:pPr algn="just" eaLnBrk="1" hangingPunct="1">
              <a:buFont typeface="Wingdings" pitchFamily="2" charset="2"/>
              <a:buChar char="ü"/>
            </a:pPr>
            <a:r>
              <a:rPr lang="ru-RU" sz="1700" dirty="0" smtClean="0">
                <a:effectLst/>
              </a:rPr>
              <a:t>Любая критика в адрес Генерального секретаря или кого-либо из</a:t>
            </a:r>
          </a:p>
          <a:p>
            <a:pPr algn="just" eaLnBrk="1" hangingPunct="1">
              <a:buNone/>
            </a:pPr>
            <a:r>
              <a:rPr lang="ru-RU" sz="1700" dirty="0" smtClean="0">
                <a:effectLst/>
              </a:rPr>
              <a:t> его ближайших соратников квалифицировалась как контрреволюционный заговор.</a:t>
            </a:r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sz="1700" dirty="0" smtClean="0">
                <a:effectLst/>
              </a:rPr>
              <a:t>Всякий, не сообщивший об этом в ОГПУ, в высшие партийные инстанции, считался «врагом народа», его ждало суровое наказание.</a:t>
            </a:r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sz="1700" dirty="0" smtClean="0">
                <a:effectLst/>
              </a:rPr>
              <a:t>Любого человека могли обвинить во вредительстве и контрреволюции.</a:t>
            </a:r>
          </a:p>
          <a:p>
            <a:pPr lvl="0" algn="just"/>
            <a:r>
              <a:rPr lang="ru-RU" sz="1700" dirty="0" smtClean="0"/>
              <a:t>Репрессированы многие  управленцы, видные инженеры, ученые, священнослужители;</a:t>
            </a:r>
          </a:p>
          <a:p>
            <a:pPr lvl="0" algn="just"/>
            <a:r>
              <a:rPr lang="ru-RU" sz="1700" dirty="0" smtClean="0"/>
              <a:t>Были сфабрикованы дела:  </a:t>
            </a:r>
            <a:r>
              <a:rPr lang="ru-RU" sz="1700" dirty="0" err="1" smtClean="0"/>
              <a:t>Шахтинское</a:t>
            </a:r>
            <a:r>
              <a:rPr lang="ru-RU" sz="1700" dirty="0" smtClean="0"/>
              <a:t>, </a:t>
            </a:r>
            <a:r>
              <a:rPr lang="ru-RU" sz="1700" dirty="0" err="1" smtClean="0"/>
              <a:t>Промпартии</a:t>
            </a:r>
            <a:r>
              <a:rPr lang="ru-RU" sz="1700" dirty="0" smtClean="0"/>
              <a:t>, Трудовой крестьянской партии, «дело врачей» и др.</a:t>
            </a:r>
          </a:p>
          <a:p>
            <a:pPr lvl="0" algn="just"/>
            <a:r>
              <a:rPr lang="ru-RU" sz="1700" dirty="0" smtClean="0"/>
              <a:t>Репрессированы многие  управленцы, видные инженеры, ученые, священнослужители.</a:t>
            </a:r>
          </a:p>
          <a:p>
            <a:pPr lvl="0" algn="just"/>
            <a:r>
              <a:rPr lang="ru-RU" sz="1700" dirty="0" smtClean="0"/>
              <a:t>Усилились подозрения в неблагонадежности «военспецов», обостренные дискуссией о модернизации Вооруженных сил страны.</a:t>
            </a:r>
          </a:p>
          <a:p>
            <a:pPr lvl="0" algn="just"/>
            <a:r>
              <a:rPr lang="ru-RU" sz="1700" dirty="0" smtClean="0"/>
              <a:t>Продолжали действовать концентрационные лагеря. </a:t>
            </a:r>
          </a:p>
          <a:p>
            <a:pPr lvl="0" algn="just"/>
            <a:r>
              <a:rPr lang="ru-RU" sz="1700" dirty="0" smtClean="0"/>
              <a:t>Создание </a:t>
            </a:r>
            <a:r>
              <a:rPr lang="ru-RU" sz="1700" b="1" i="1" dirty="0" smtClean="0"/>
              <a:t>Главного управления лагерями</a:t>
            </a:r>
            <a:r>
              <a:rPr lang="ru-RU" sz="1700" dirty="0" smtClean="0"/>
              <a:t> (</a:t>
            </a:r>
            <a:r>
              <a:rPr lang="ru-RU" sz="1700" b="1" dirty="0" err="1" smtClean="0"/>
              <a:t>ГУЛАГа</a:t>
            </a:r>
            <a:r>
              <a:rPr lang="ru-RU" sz="1700" dirty="0" smtClean="0"/>
              <a:t>).</a:t>
            </a:r>
          </a:p>
          <a:p>
            <a:pPr lvl="0" algn="just"/>
            <a:r>
              <a:rPr lang="ru-RU" sz="1700" dirty="0" smtClean="0"/>
              <a:t>Постоянные ужесточения законодательства.</a:t>
            </a:r>
          </a:p>
          <a:p>
            <a:pPr lvl="0" algn="just"/>
            <a:r>
              <a:rPr lang="ru-RU" sz="1700" dirty="0" smtClean="0"/>
              <a:t>Применение бесплатного труда заключенных на стройках первых пятилеток.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900" b="1" dirty="0" smtClean="0">
                <a:solidFill>
                  <a:srgbClr val="FFC000"/>
                </a:solidFill>
              </a:rPr>
              <a:t>Никто не был застрахован от «праведного» молота социализма. Тем не менее,  Сталин  выдвинул тезис о </a:t>
            </a:r>
            <a:r>
              <a:rPr lang="ru-RU" sz="1900" b="1" i="1" dirty="0" smtClean="0">
                <a:solidFill>
                  <a:srgbClr val="FFC000"/>
                </a:solidFill>
              </a:rPr>
              <a:t>неизбежности обострения классовой борьбы в процессе социалистического строительства.</a:t>
            </a:r>
            <a:endParaRPr lang="ru-RU" sz="1900" b="1" dirty="0" smtClean="0">
              <a:solidFill>
                <a:srgbClr val="FFC000"/>
              </a:solidFill>
            </a:endParaRPr>
          </a:p>
          <a:p>
            <a:pPr eaLnBrk="1" hangingPunct="1">
              <a:buFont typeface="Wingdings" pitchFamily="2" charset="2"/>
              <a:buChar char="ü"/>
            </a:pPr>
            <a:endParaRPr lang="ru-RU" sz="1600" dirty="0" smtClean="0">
              <a:effectLst/>
            </a:endParaRPr>
          </a:p>
        </p:txBody>
      </p:sp>
      <p:pic>
        <p:nvPicPr>
          <p:cNvPr id="6148" name="Picture 4" descr="ps_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3291" y="0"/>
            <a:ext cx="1710709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20" name="Picture 4" descr="401px-Poster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8008" y="2985293"/>
            <a:ext cx="1623914" cy="2086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2" name="Picture 6" descr="ant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9311" y="3778250"/>
            <a:ext cx="1509713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3" name="Picture 7" descr="Kersnovskaya_Entering_Camp5_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515" y="-63508"/>
            <a:ext cx="4716016" cy="2964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4" name="Picture 8" descr="pl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2281238"/>
            <a:ext cx="3328988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5" name="Picture 9" descr="Poster0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2789" y="2985294"/>
            <a:ext cx="2291005" cy="186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6" name="Picture 10" descr="solovky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425" y="260350"/>
            <a:ext cx="28575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Рисунок 8" descr="Безымянный1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73242" y="5108345"/>
            <a:ext cx="221456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папа\Downloads\lukalager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466" y="4900613"/>
            <a:ext cx="16192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72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372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372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372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1372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1372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70" decel="100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70" decel="100000"/>
                                        <p:tgtEl>
                                          <p:spTgt spid="153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4671" y="2464854"/>
            <a:ext cx="85960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4000" b="1" dirty="0" smtClean="0"/>
              <a:t>«Век мой, зверь мой, кто сумеет заглянуть в твои зрачки…» (О.Мандельштам)</a:t>
            </a:r>
            <a:endParaRPr lang="ru-RU" sz="4000" b="1" dirty="0"/>
          </a:p>
        </p:txBody>
      </p:sp>
      <p:pic>
        <p:nvPicPr>
          <p:cNvPr id="6146" name="Picture 2" descr="C:\Users\папа\Downloads\lukalag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387" y="236004"/>
            <a:ext cx="1763266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апа\Downloads\1801522_05_201201310105237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21" y="4256312"/>
            <a:ext cx="3259467" cy="24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папа\Downloads\1308024743_lvd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4849" y="4256313"/>
            <a:ext cx="3629149" cy="24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http://www.luka-film.com/modules/pages/upload/images/%D0%B4%D0%B5%D0%BB%D0%B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папа\Downloads\PR201212261336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6983"/>
            <a:ext cx="4502397" cy="242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Из проповеди святителя Луки</a:t>
            </a:r>
            <a:br>
              <a:rPr lang="ru-RU" sz="3600" dirty="0" smtClean="0"/>
            </a:br>
            <a:r>
              <a:rPr lang="ru-RU" sz="3600" dirty="0" smtClean="0"/>
              <a:t>28 января 1951 г.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42984"/>
            <a:ext cx="8712968" cy="559838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500" b="1" i="1" dirty="0"/>
              <a:t> </a:t>
            </a:r>
            <a:r>
              <a:rPr lang="ru-RU" sz="1500" b="1" i="1" dirty="0" smtClean="0"/>
              <a:t>    Вы </a:t>
            </a:r>
            <a:r>
              <a:rPr lang="ru-RU" sz="1500" b="1" i="1" dirty="0"/>
              <a:t>спросите: «Господи, Господи! Разве легко быть гонимыми? Разве легко идти через тесные врата узким и каменистым путем?» Вы спросите с недоумением, в ваше сердце, может быть, закрадется сомнение, легко ли иго </a:t>
            </a:r>
            <a:r>
              <a:rPr lang="ru-RU" sz="1500" b="1" i="1" dirty="0" smtClean="0"/>
              <a:t>Христово?</a:t>
            </a:r>
            <a:endParaRPr lang="ru-RU" sz="15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500" b="1" i="1" dirty="0"/>
              <a:t> </a:t>
            </a:r>
            <a:r>
              <a:rPr lang="ru-RU" sz="1500" b="1" i="1" dirty="0" smtClean="0"/>
              <a:t>   А </a:t>
            </a:r>
            <a:r>
              <a:rPr lang="ru-RU" sz="1500" b="1" i="1" dirty="0"/>
              <a:t>я скажу вам: «Да, да! Легко, и чрезвычайно легко». А почему легко? Почему легко идти за Ним по тернистому пути? Потому что будешь идти не один, выбиваясь из сил, а будет тебе сопутствовать Сам Христос; потому что Его безмерная благодать укрепляет силы, когда изнываешь под игом Его, под бременем Его; потому что Он Сам будет поддерживать тебя, помогать нести это бремя, этот </a:t>
            </a:r>
            <a:r>
              <a:rPr lang="ru-RU" sz="1500" b="1" i="1" dirty="0" smtClean="0"/>
              <a:t>крест.</a:t>
            </a:r>
            <a:r>
              <a:rPr lang="ru-RU" sz="1500" dirty="0" smtClean="0"/>
              <a:t>  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500" b="1" i="1" dirty="0"/>
              <a:t> </a:t>
            </a:r>
            <a:r>
              <a:rPr lang="ru-RU" sz="1500" b="1" i="1" dirty="0" smtClean="0"/>
              <a:t>    Говорю </a:t>
            </a:r>
            <a:r>
              <a:rPr lang="ru-RU" sz="1500" b="1" i="1" dirty="0"/>
              <a:t>не от разума только, а говорю по собственному опыту, ибо должен засвидетельствовать вам, что, когда шел я по весьма тяжкому пути, когда нес тяжкое бремя Христово, оно нисколько не было тяжело, и путь этот был радостным путем, потому что я чувствовал совершенно реально, совершенно ощутимо, что рядом со мною идет Сам Господь Иисус Христос и поддерживает бремя мое, крест мой. Тяжелое было это бремя, но вспоминаю о нем как о светлой радости, как о великой милости Божией. Ибо благодать Божия изливается </a:t>
            </a:r>
            <a:r>
              <a:rPr lang="ru-RU" sz="1500" b="1" i="1" dirty="0" err="1"/>
              <a:t>преизобильно</a:t>
            </a:r>
            <a:r>
              <a:rPr lang="ru-RU" sz="1500" b="1" i="1" dirty="0"/>
              <a:t> на всякого, кто несет бремя Христово. Именно потому, что бремя Христово нераздельно с благодатью Христовой, именно потому, что Христос того, кто взял крест и пошел за Ним, не оставит одного, не оставит без Своей помощи, а идет рядом с ним, поддерживает его крест, укрепляет Своею благодатью.</a:t>
            </a:r>
            <a:endParaRPr lang="ru-RU" sz="1500" dirty="0"/>
          </a:p>
          <a:p>
            <a:pPr marL="0" indent="411480" algn="just">
              <a:spcBef>
                <a:spcPts val="0"/>
              </a:spcBef>
            </a:pPr>
            <a:r>
              <a:rPr lang="ru-RU" sz="1500" b="1" i="1" dirty="0"/>
              <a:t>Помните Его святые слова, ибо великая истина содержится в них. Иго Мое благо, и бремя Мое легко. Всех вас, всех уверовавших в Него зовет Христос идти за Ним, взяв бремя Его, иго Его.</a:t>
            </a:r>
            <a:endParaRPr lang="ru-RU" sz="1500" dirty="0"/>
          </a:p>
          <a:p>
            <a:pPr marL="0" indent="411480" algn="just">
              <a:spcBef>
                <a:spcPts val="0"/>
              </a:spcBef>
            </a:pPr>
            <a:r>
              <a:rPr lang="ru-RU" sz="1500" b="1" i="1" dirty="0"/>
              <a:t>Не бойтесь же, идите, идите смело. Не бойтесь тех страхов, которыми устрашает вас </a:t>
            </a:r>
            <a:r>
              <a:rPr lang="ru-RU" sz="1500" b="1" i="1" dirty="0" err="1"/>
              <a:t>диавол</a:t>
            </a:r>
            <a:r>
              <a:rPr lang="ru-RU" sz="1500" b="1" i="1" dirty="0"/>
              <a:t>, мешающий вам идти по этому пути. На </a:t>
            </a:r>
            <a:r>
              <a:rPr lang="ru-RU" sz="1500" b="1" i="1" dirty="0" err="1"/>
              <a:t>диавола</a:t>
            </a:r>
            <a:r>
              <a:rPr lang="ru-RU" sz="1500" b="1" i="1" dirty="0"/>
              <a:t> плюньте, </a:t>
            </a:r>
            <a:r>
              <a:rPr lang="ru-RU" sz="1500" b="1" i="1" dirty="0" err="1"/>
              <a:t>диавола</a:t>
            </a:r>
            <a:r>
              <a:rPr lang="ru-RU" sz="1500" b="1" i="1" dirty="0"/>
              <a:t> отгоните Крестом Христовым, именем Его. Возведите очи свои горе — и увидите Самого Господа Иисуса Христа, Который идет вместе с вами и облегчает иго ваше и бремя ваше. Аминь.</a:t>
            </a:r>
            <a:endParaRPr lang="ru-RU" sz="1500" dirty="0"/>
          </a:p>
          <a:p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xmlns="" val="2394650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ru-RU" dirty="0" smtClean="0"/>
              <a:t>Святитель Лука (1877-1961)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928670"/>
            <a:ext cx="8643998" cy="5929330"/>
          </a:xfrm>
        </p:spPr>
        <p:txBody>
          <a:bodyPr>
            <a:noAutofit/>
          </a:bodyPr>
          <a:lstStyle/>
          <a:p>
            <a:pPr algn="just"/>
            <a:r>
              <a:rPr lang="ru-RU" sz="2600" dirty="0"/>
              <a:t>Один из  величайших людей XX века, гениальный хирург и ученый, священник, епископ, ссыльный арестант. </a:t>
            </a:r>
            <a:endParaRPr lang="ru-RU" sz="2600" dirty="0" smtClean="0"/>
          </a:p>
          <a:p>
            <a:pPr algn="just"/>
            <a:r>
              <a:rPr lang="ru-RU" sz="2600" dirty="0" smtClean="0"/>
              <a:t> </a:t>
            </a:r>
            <a:r>
              <a:rPr lang="ru-RU" sz="2600" dirty="0"/>
              <a:t>История его жизни — история двадцатого века нашей родины. Мучительная полная гонений, арестов, ссылок. Принимавший безропотно пытки и оскорбления, проводивший операции в глухой сибирской деревне слесарными клещами. </a:t>
            </a:r>
            <a:r>
              <a:rPr lang="ru-RU" sz="2600" dirty="0" smtClean="0"/>
              <a:t>Прозорливый </a:t>
            </a:r>
            <a:r>
              <a:rPr lang="ru-RU" sz="2600" dirty="0"/>
              <a:t>старец. За ним тысячи спасенных жизней, тысячи спасенных душ. </a:t>
            </a:r>
            <a:endParaRPr lang="ru-RU" sz="2600" dirty="0" smtClean="0"/>
          </a:p>
          <a:p>
            <a:pPr algn="just"/>
            <a:r>
              <a:rPr lang="ru-RU" sz="2600" dirty="0" smtClean="0"/>
              <a:t>Святой </a:t>
            </a:r>
            <a:r>
              <a:rPr lang="ru-RU" sz="2600" dirty="0"/>
              <a:t>нашего времени Лука </a:t>
            </a:r>
            <a:r>
              <a:rPr lang="ru-RU" sz="2600" dirty="0" err="1"/>
              <a:t>Войно-Ясенецкий</a:t>
            </a:r>
            <a:r>
              <a:rPr lang="ru-RU" sz="2600" dirty="0"/>
              <a:t>. То, что он перенес и то, что он сделал в своей жизни мы пока еще не можем оценить в полной мере. И вряд ли сможем оценить</a:t>
            </a:r>
            <a:r>
              <a:rPr lang="ru-RU" sz="2600" dirty="0" smtClean="0"/>
              <a:t>.</a:t>
            </a:r>
          </a:p>
          <a:p>
            <a:pPr algn="just"/>
            <a:r>
              <a:rPr lang="ru-RU" sz="2600" dirty="0" smtClean="0">
                <a:solidFill>
                  <a:schemeClr val="accent1"/>
                </a:solidFill>
              </a:rPr>
              <a:t>День памяти 11 июня.</a:t>
            </a:r>
            <a:endParaRPr lang="ru-RU" sz="2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1184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301038" cy="6215106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/>
              <a:t>Цель урока:</a:t>
            </a:r>
            <a:r>
              <a:rPr lang="ru-RU" sz="4000" dirty="0" smtClean="0"/>
              <a:t> </a:t>
            </a:r>
            <a:br>
              <a:rPr lang="ru-RU" sz="4000" dirty="0" smtClean="0"/>
            </a:br>
            <a:r>
              <a:rPr lang="ru-RU" sz="4000" dirty="0" smtClean="0"/>
              <a:t>на примере жизненного пути и нравственного подвига святого Луки показать как любовь к Богу  помогает человеку выстоять в тяжелых жизненных ситуациях. Как глубокая и искренняя вера помогает любить людей, жизнь…</a:t>
            </a:r>
            <a:br>
              <a:rPr lang="ru-RU" sz="4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Можно ли считать жизненный путь святителя Луки подвигом? 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6600" dirty="0" smtClean="0"/>
              <a:t>Храни Вас Господь.</a:t>
            </a:r>
            <a:br>
              <a:rPr lang="ru-RU" sz="6600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3" descr="C:\Users\папа\Downloads\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13473"/>
            <a:ext cx="2448272" cy="331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effectLst/>
              </a:rPr>
              <a:t>Основные черты советского общества в период тоталитаризма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defRPr/>
            </a:pPr>
            <a:r>
              <a:rPr lang="ru-RU" sz="2400" b="1" dirty="0" smtClean="0"/>
              <a:t> </a:t>
            </a:r>
            <a:r>
              <a:rPr lang="ru-RU" sz="2400" dirty="0" smtClean="0"/>
              <a:t>Жесткая вертикаль власти с харизматическим лидером.</a:t>
            </a:r>
          </a:p>
          <a:p>
            <a:pPr algn="just">
              <a:defRPr/>
            </a:pPr>
            <a:r>
              <a:rPr lang="ru-RU" sz="2400" dirty="0" smtClean="0"/>
              <a:t>Репрессии и внеэкономическое принуждение.</a:t>
            </a:r>
          </a:p>
          <a:p>
            <a:pPr algn="just">
              <a:defRPr/>
            </a:pPr>
            <a:r>
              <a:rPr lang="ru-RU" sz="2400" dirty="0" smtClean="0"/>
              <a:t>Закрытость страны.</a:t>
            </a:r>
          </a:p>
          <a:p>
            <a:pPr algn="just">
              <a:defRPr/>
            </a:pPr>
            <a:r>
              <a:rPr lang="ru-RU" sz="2400" dirty="0" smtClean="0"/>
              <a:t>Преследование инакомыслящих.</a:t>
            </a:r>
          </a:p>
          <a:p>
            <a:pPr algn="just">
              <a:defRPr/>
            </a:pPr>
            <a:r>
              <a:rPr lang="ru-RU" sz="2400" dirty="0" smtClean="0"/>
              <a:t>Политический террор.</a:t>
            </a:r>
          </a:p>
          <a:p>
            <a:pPr algn="just">
              <a:defRPr/>
            </a:pPr>
            <a:r>
              <a:rPr lang="ru-RU" sz="2400" dirty="0" smtClean="0"/>
              <a:t>Культ личности вождя.</a:t>
            </a:r>
          </a:p>
          <a:p>
            <a:pPr algn="just">
              <a:defRPr/>
            </a:pPr>
            <a:r>
              <a:rPr lang="ru-RU" sz="2400" dirty="0" smtClean="0"/>
              <a:t>Единая коммунистическая идеология.</a:t>
            </a:r>
          </a:p>
          <a:p>
            <a:pPr algn="just">
              <a:defRPr/>
            </a:pPr>
            <a:r>
              <a:rPr lang="ru-RU" sz="2400" dirty="0" smtClean="0"/>
              <a:t>Создание централизованной системы управления обществом.</a:t>
            </a:r>
          </a:p>
          <a:p>
            <a:pPr algn="just">
              <a:defRPr/>
            </a:pPr>
            <a:r>
              <a:rPr lang="ru-RU" sz="2400" dirty="0" smtClean="0"/>
              <a:t>Преследование священнослужителей;</a:t>
            </a:r>
          </a:p>
          <a:p>
            <a:pPr algn="just">
              <a:defRPr/>
            </a:pPr>
            <a:r>
              <a:rPr lang="ru-RU" sz="2400" dirty="0" smtClean="0"/>
              <a:t>Борьба против религиозной веры;</a:t>
            </a:r>
          </a:p>
          <a:p>
            <a:pPr algn="just">
              <a:defRPr/>
            </a:pPr>
            <a:r>
              <a:rPr lang="ru-RU" sz="2400" dirty="0" smtClean="0"/>
              <a:t>Разрушение церквей.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Тоталитаризм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</a:rPr>
              <a:t>Одна из форм государства (тоталитарное государство), характеризующаяся его полным (тотальным) контролем над всеми сферами жизни общества, фактической ликвидацией конституционных прав и свобод, репрессиями в отношении оппозиции и инакомыслящих.</a:t>
            </a:r>
          </a:p>
          <a:p>
            <a:pPr algn="just"/>
            <a:r>
              <a:rPr lang="ru-RU" sz="3200" dirty="0" smtClean="0">
                <a:latin typeface="Times New Roman" pitchFamily="18" charset="0"/>
              </a:rPr>
              <a:t>Тоталитарный режим – антидемократический режим правления.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Autofit/>
          </a:bodyPr>
          <a:lstStyle/>
          <a:p>
            <a:r>
              <a:rPr lang="ru-RU" sz="3600" dirty="0" smtClean="0"/>
              <a:t>Детство  Валентина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600" dirty="0" err="1" smtClean="0"/>
              <a:t>Войно-Ясенецкого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42984"/>
            <a:ext cx="9001156" cy="5715016"/>
          </a:xfrm>
        </p:spPr>
        <p:txBody>
          <a:bodyPr>
            <a:noAutofit/>
          </a:bodyPr>
          <a:lstStyle/>
          <a:p>
            <a:pPr algn="just"/>
            <a:r>
              <a:rPr lang="ru-RU" sz="2100" dirty="0"/>
              <a:t>Святитель Лука (в миру Валентин Феликсович </a:t>
            </a:r>
            <a:r>
              <a:rPr lang="ru-RU" sz="2100" dirty="0" err="1"/>
              <a:t>Войно-Ясенецкий</a:t>
            </a:r>
            <a:r>
              <a:rPr lang="ru-RU" sz="2100" dirty="0"/>
              <a:t>) родился 14/27 апреля 1877 года в городе Керчь. Обедневший дворянский род </a:t>
            </a:r>
            <a:r>
              <a:rPr lang="ru-RU" sz="2100" dirty="0" err="1"/>
              <a:t>Войно-Ясенецких</a:t>
            </a:r>
            <a:r>
              <a:rPr lang="ru-RU" sz="2100" dirty="0"/>
              <a:t> служил когда-то польским и литовским королям. Отец Святителя Луки Феликс Станиславович был аптекарем пока не перешел на государственную службу.</a:t>
            </a:r>
          </a:p>
          <a:p>
            <a:pPr algn="just"/>
            <a:r>
              <a:rPr lang="ru-RU" sz="2100" dirty="0"/>
              <a:t>«Мой отец был католиком, — писал святитель Лука, — весьма набожным, он всегда ходил в костел и подолгу молился дома. Отец был человеком удивительно чистой души, ни в ком не видел ничего дурного, всем доверял, хотя по своей должности был окружен нечестными людьми»… «Мать усердно молилась дома, но в церковь, по-видимому, никогда не ходила. Причиной этого было ее возмущение жадностью и ссорами священников, происходившими на ее глазах». У Валентина было  двое братьев и две сестры.</a:t>
            </a:r>
          </a:p>
          <a:p>
            <a:pPr algn="just"/>
            <a:r>
              <a:rPr lang="ru-RU" sz="2100" dirty="0"/>
              <a:t>Юность святителя Луки прошла в Киеве, мальчик прекрасно рисовал, закончил Киевское художественное училище.</a:t>
            </a:r>
          </a:p>
          <a:p>
            <a:pPr algn="just"/>
            <a:r>
              <a:rPr lang="ru-RU" sz="2100" dirty="0"/>
              <a:t>Талант и призвание художника сочетались в душе юноши с верой и стремлением в храм Божий.</a:t>
            </a:r>
            <a:br>
              <a:rPr lang="ru-RU" sz="2100" dirty="0"/>
            </a:b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xmlns="" val="131231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Юношеские годы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/>
              <a:t>В 1898 году Валентин </a:t>
            </a:r>
            <a:r>
              <a:rPr lang="ru-RU" dirty="0" err="1"/>
              <a:t>Войно-Ясенецкий</a:t>
            </a:r>
            <a:r>
              <a:rPr lang="ru-RU" dirty="0"/>
              <a:t> решил стать врачом. Его стремление приносить пользу людям, служить людям, преодолело художественные устремления души. так молодой талантливый художник, не испытывавший склонности к естественным наукам заставил себя идти по трудному пути врача.</a:t>
            </a:r>
          </a:p>
          <a:p>
            <a:pPr algn="just"/>
            <a:r>
              <a:rPr lang="ru-RU" dirty="0" smtClean="0"/>
              <a:t>После </a:t>
            </a:r>
            <a:r>
              <a:rPr lang="ru-RU" dirty="0"/>
              <a:t>успешного окончания университета в 1903 году молодой хирург </a:t>
            </a:r>
            <a:r>
              <a:rPr lang="ru-RU" dirty="0" err="1"/>
              <a:t>Войно-Ясенецкий</a:t>
            </a:r>
            <a:r>
              <a:rPr lang="ru-RU" dirty="0"/>
              <a:t> объявил о своем решении стать земским врачом. Его сокурсники совсем не могли понять его.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34856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75"/>
            <a:ext cx="8229600" cy="835837"/>
          </a:xfrm>
        </p:spPr>
        <p:txBody>
          <a:bodyPr/>
          <a:lstStyle/>
          <a:p>
            <a:r>
              <a:rPr lang="ru-RU" dirty="0" smtClean="0"/>
              <a:t>Семья</a:t>
            </a:r>
            <a:endParaRPr lang="ru-RU" dirty="0"/>
          </a:p>
        </p:txBody>
      </p:sp>
      <p:pic>
        <p:nvPicPr>
          <p:cNvPr id="3075" name="Picture 3" descr="C:\Users\папа\Downloads\5770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548" y="0"/>
            <a:ext cx="2487264" cy="352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апа\Downloads\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2331" y="836711"/>
            <a:ext cx="3384376" cy="256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3848" y="3789040"/>
            <a:ext cx="56886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Началась русско-японская война. Будущий святитель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Войно-Ясенецкий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отправляется на Дальний Восток с Красным Крестом. В Чите он заведует хирургическим отделением и много оперирует.  Молодой врач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Войно-Ясенецкий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женится на сестре милосердия Анне Васильевне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Ланской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«Она покорила меня не столько своей красотой, сколько исключительной добротой и кротостью характера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1907 году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Войно-Ясенецких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сын Михаил, а в 1908  дочь Елена. 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17032"/>
            <a:ext cx="2304256" cy="305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0"/>
            <a:ext cx="2230437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Портрет Луки, священника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 smtClean="0"/>
              <a:t>«В служении Богу вся моя радость, вся моя жизнь, ибо глубока моя вера».</a:t>
            </a:r>
          </a:p>
          <a:p>
            <a:r>
              <a:rPr lang="ru-RU" sz="2800" dirty="0" smtClean="0"/>
              <a:t>«Для хирурга не должно быть «случая», а только живой, страдающий человек».</a:t>
            </a:r>
          </a:p>
          <a:p>
            <a:r>
              <a:rPr lang="ru-RU" sz="2800" dirty="0" smtClean="0"/>
              <a:t>«Коли хотите поблагодарить за исцеление – благодарите Бога: зайдите в храм, купите и поставьте свечку».</a:t>
            </a:r>
          </a:p>
          <a:p>
            <a:r>
              <a:rPr lang="ru-RU" sz="2800" dirty="0" smtClean="0"/>
              <a:t>«Я теперь архиерей, архиерей от головы до ног».</a:t>
            </a:r>
          </a:p>
          <a:p>
            <a:r>
              <a:rPr lang="ru-RU" sz="2800" dirty="0" smtClean="0"/>
              <a:t>«Я почти реально ощущал, что со мной – сам господь Бог Иисус Христос, поддерживающий и укрепляющий меня».</a:t>
            </a:r>
            <a:endParaRPr lang="ru-RU" sz="2800" dirty="0"/>
          </a:p>
        </p:txBody>
      </p:sp>
      <p:sp>
        <p:nvSpPr>
          <p:cNvPr id="4" name="AutoShape 2" descr="http://content.foto.my.mail.ru/mail/663060/957/h-9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content.foto.my.mail.ru/mail/663060/957/h-9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content.foto.my.mail.ru/mail/663060/957/h-95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http://content.foto.my.mail.ru/mail/663060/957/h-958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C:\Users\папа\Downloads\280px-Лука_(Войно-Ясенецкий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60337"/>
            <a:ext cx="2560637" cy="363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папа\Downloads\images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-29522"/>
            <a:ext cx="2541240" cy="353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папа\Downloads\164466.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7346" y="3946068"/>
            <a:ext cx="3856862" cy="291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папа\Downloads\luka-3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7937"/>
            <a:ext cx="2906010" cy="4151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509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787</TotalTime>
  <Words>942</Words>
  <Application>Microsoft Office PowerPoint</Application>
  <PresentationFormat>Экран (4:3)</PresentationFormat>
  <Paragraphs>74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Подвиг во имя любви  (на примере житие святого Луки (Войно-Ясенецкого).  </vt:lpstr>
      <vt:lpstr>  Цель урока:  на примере жизненного пути и нравственного подвига святого Луки показать как любовь к Богу  помогает человеку выстоять в тяжелых жизненных ситуациях. Как глубокая и искренняя вера помогает любить людей, жизнь…  </vt:lpstr>
      <vt:lpstr>Основные черты советского общества в период тоталитаризма</vt:lpstr>
      <vt:lpstr>Тоталитаризм</vt:lpstr>
      <vt:lpstr>Детство  Валентина  Войно-Ясенецкого</vt:lpstr>
      <vt:lpstr>Юношеские годы</vt:lpstr>
      <vt:lpstr>Семья</vt:lpstr>
      <vt:lpstr>Портрет Луки, священника</vt:lpstr>
      <vt:lpstr>Слайд 9</vt:lpstr>
      <vt:lpstr>Лука - врач</vt:lpstr>
      <vt:lpstr>Слайд 11</vt:lpstr>
      <vt:lpstr>Слайд 12</vt:lpstr>
      <vt:lpstr>Культ личности вождя и политический террор</vt:lpstr>
      <vt:lpstr>Слайд 14</vt:lpstr>
      <vt:lpstr>Слайд 15</vt:lpstr>
      <vt:lpstr>Слайд 16</vt:lpstr>
      <vt:lpstr>Слайд 17</vt:lpstr>
      <vt:lpstr>Из проповеди святителя Луки 28 января 1951 г.</vt:lpstr>
      <vt:lpstr>Святитель Лука (1877-1961)</vt:lpstr>
      <vt:lpstr> Можно ли считать жизненный путь святителя Луки подвигом?    </vt:lpstr>
      <vt:lpstr> Храни Вас Господь.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Общественно-политическая обстановка СССР в 30-е годы.</dc:title>
  <dc:creator>Веснушка=)</dc:creator>
  <cp:lastModifiedBy>asd</cp:lastModifiedBy>
  <cp:revision>100</cp:revision>
  <dcterms:created xsi:type="dcterms:W3CDTF">2008-02-11T13:46:06Z</dcterms:created>
  <dcterms:modified xsi:type="dcterms:W3CDTF">2017-11-05T13:26:16Z</dcterms:modified>
</cp:coreProperties>
</file>