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6" r:id="rId2"/>
    <p:sldId id="290" r:id="rId3"/>
    <p:sldId id="267" r:id="rId4"/>
    <p:sldId id="268" r:id="rId5"/>
    <p:sldId id="269" r:id="rId6"/>
    <p:sldId id="270" r:id="rId7"/>
    <p:sldId id="316" r:id="rId8"/>
    <p:sldId id="294" r:id="rId9"/>
    <p:sldId id="262" r:id="rId10"/>
    <p:sldId id="263" r:id="rId11"/>
    <p:sldId id="281" r:id="rId12"/>
    <p:sldId id="284" r:id="rId13"/>
    <p:sldId id="295" r:id="rId14"/>
    <p:sldId id="285" r:id="rId15"/>
    <p:sldId id="296" r:id="rId16"/>
    <p:sldId id="315" r:id="rId17"/>
    <p:sldId id="283" r:id="rId18"/>
    <p:sldId id="300" r:id="rId19"/>
    <p:sldId id="298" r:id="rId20"/>
    <p:sldId id="304" r:id="rId21"/>
    <p:sldId id="305" r:id="rId22"/>
    <p:sldId id="303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4" autoAdjust="0"/>
    <p:restoredTop sz="94676" autoAdjust="0"/>
  </p:normalViewPr>
  <p:slideViewPr>
    <p:cSldViewPr>
      <p:cViewPr varScale="1">
        <p:scale>
          <a:sx n="70" d="100"/>
          <a:sy n="70" d="100"/>
        </p:scale>
        <p:origin x="-1386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0B3CE-0872-471E-84F2-18C53557150D}" type="datetimeFigureOut">
              <a:rPr lang="ru-RU" smtClean="0"/>
              <a:pPr/>
              <a:t>17.06.2020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8C96E-6CAD-4259-B280-B076349686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0B3CE-0872-471E-84F2-18C53557150D}" type="datetimeFigureOut">
              <a:rPr lang="ru-RU" smtClean="0"/>
              <a:pPr/>
              <a:t>17.06.2020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8C96E-6CAD-4259-B280-B076349686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0B3CE-0872-471E-84F2-18C53557150D}" type="datetimeFigureOut">
              <a:rPr lang="ru-RU" smtClean="0"/>
              <a:pPr/>
              <a:t>17.06.2020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8C96E-6CAD-4259-B280-B076349686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0B3CE-0872-471E-84F2-18C53557150D}" type="datetimeFigureOut">
              <a:rPr lang="ru-RU" smtClean="0"/>
              <a:pPr/>
              <a:t>17.06.2020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8C96E-6CAD-4259-B280-B076349686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0B3CE-0872-471E-84F2-18C53557150D}" type="datetimeFigureOut">
              <a:rPr lang="ru-RU" smtClean="0"/>
              <a:pPr/>
              <a:t>17.06.2020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8C96E-6CAD-4259-B280-B076349686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0B3CE-0872-471E-84F2-18C53557150D}" type="datetimeFigureOut">
              <a:rPr lang="ru-RU" smtClean="0"/>
              <a:pPr/>
              <a:t>17.06.2020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8C96E-6CAD-4259-B280-B076349686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0B3CE-0872-471E-84F2-18C53557150D}" type="datetimeFigureOut">
              <a:rPr lang="ru-RU" smtClean="0"/>
              <a:pPr/>
              <a:t>17.06.2020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8C96E-6CAD-4259-B280-B076349686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0B3CE-0872-471E-84F2-18C53557150D}" type="datetimeFigureOut">
              <a:rPr lang="ru-RU" smtClean="0"/>
              <a:pPr/>
              <a:t>17.06.2020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8C96E-6CAD-4259-B280-B076349686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0B3CE-0872-471E-84F2-18C53557150D}" type="datetimeFigureOut">
              <a:rPr lang="ru-RU" smtClean="0"/>
              <a:pPr/>
              <a:t>17.06.2020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8C96E-6CAD-4259-B280-B076349686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0B3CE-0872-471E-84F2-18C53557150D}" type="datetimeFigureOut">
              <a:rPr lang="ru-RU" smtClean="0"/>
              <a:pPr/>
              <a:t>17.06.2020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8C96E-6CAD-4259-B280-B076349686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0B3CE-0872-471E-84F2-18C53557150D}" type="datetimeFigureOut">
              <a:rPr lang="ru-RU" smtClean="0"/>
              <a:pPr/>
              <a:t>17.06.2020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8C96E-6CAD-4259-B280-B076349686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F0B3CE-0872-471E-84F2-18C53557150D}" type="datetimeFigureOut">
              <a:rPr lang="ru-RU" smtClean="0"/>
              <a:pPr/>
              <a:t>17.06.2020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F8C96E-6CAD-4259-B280-B0763496869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gif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0.jpe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Relationship Id="rId9" Type="http://schemas.openxmlformats.org/officeDocument/2006/relationships/image" Target="../media/image3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Скачать с сайта картинки - Вов , преамбула , 9 мая , день победы! - с размерами x px скачать бесплатно.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05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Гендель - Сарабанда  (audiopoisk.com) (2)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553805" y="6248400"/>
            <a:ext cx="609600" cy="609600"/>
          </a:xfrm>
        </p:spPr>
      </p:pic>
      <p:sp>
        <p:nvSpPr>
          <p:cNvPr id="3" name="Прямоугольник 2"/>
          <p:cNvSpPr/>
          <p:nvPr/>
        </p:nvSpPr>
        <p:spPr>
          <a:xfrm>
            <a:off x="752190" y="5668518"/>
            <a:ext cx="8059387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ru-RU" sz="4000" b="1" dirty="0"/>
              <a:t>«</a:t>
            </a:r>
            <a:r>
              <a:rPr lang="ru-RU" sz="4000" b="1" dirty="0" smtClean="0"/>
              <a:t>Помним! Гордимся! Наследуем!»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869465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31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3"/>
          <p:cNvPicPr>
            <a:picLocks noChangeAspect="1" noChangeArrowheads="1"/>
          </p:cNvPicPr>
          <p:nvPr/>
        </p:nvPicPr>
        <p:blipFill rotWithShape="1">
          <a:blip r:embed="rId2" cstate="print"/>
          <a:srcRect r="9566"/>
          <a:stretch/>
        </p:blipFill>
        <p:spPr bwMode="auto">
          <a:xfrm>
            <a:off x="571472" y="785794"/>
            <a:ext cx="3859014" cy="5372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5214942" y="396555"/>
            <a:ext cx="3749546" cy="6247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Серопол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 Василий Сергеевич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 рассказывал «Наш гаубичный артиллерийский дивизион расположился за станицей от железной дороги до МТФ №3. Занял все курганы. И когда 10 февраля мы открыли огонь по Брюховецкой, а из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Переясловской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 ударили "Катюши", пехота пошла в наступление. Мы разобрали сараи, отремонтировали мосты и переправили свои пушки в станицу Брюховецкую.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7" y="405543"/>
            <a:ext cx="3896369" cy="54300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4499992" y="-43126"/>
            <a:ext cx="4464496" cy="6740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Харченко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Григорий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Автономович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 повествует о следующем: «Поддерживая атаку пехоты, минометная установка "Катюша", как ее ласково называли в народе, 49-го гвардейского Феодосийского минометного полка вела огонь от автохозяйства, а затем с площади у СШ № 7 станицы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Переясловской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 по отступающим фашистским частям, находившимся в станице Брюховецкой. В доме № 26 по улице Комсомольской станицы          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Переясловской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           был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наблюдательный пункт, откуда велось наблюдение за оборонительными рубежами немцев, и координировался огонь дальнобойных орудий 337-го гаубичного полка и гвардейских установок "Катюш".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kuban-monument.ru/files/12_memorial_katush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2656"/>
            <a:ext cx="8424936" cy="6210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Старинные фотографии Армавира - Железный мост через р. Кубан…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116632"/>
            <a:ext cx="6768753" cy="3892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Военные операции партизаны &quot;Рельсовая война&quot; лето 1943 Календарь Победы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356992"/>
            <a:ext cx="6700292" cy="3418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181726" y="2708920"/>
            <a:ext cx="478227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1943 год</a:t>
            </a:r>
            <a:endParaRPr lang="ru-RU" sz="9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0687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www.ww2history.ru/uploads/1260907744_golubaja-linija-sistema-oborony-na-tamanskom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57" y="87422"/>
            <a:ext cx="8968748" cy="4902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-2" y="692696"/>
            <a:ext cx="882047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u="sng" dirty="0">
                <a:solidFill>
                  <a:schemeClr val="tx2"/>
                </a:solidFill>
              </a:rPr>
              <a:t>«Голубая линия</a:t>
            </a:r>
            <a:r>
              <a:rPr lang="ru-RU" sz="4000" b="1" u="sng" dirty="0" smtClean="0">
                <a:solidFill>
                  <a:schemeClr val="tx2"/>
                </a:solidFill>
              </a:rPr>
              <a:t>» </a:t>
            </a:r>
          </a:p>
        </p:txBody>
      </p:sp>
      <p:pic>
        <p:nvPicPr>
          <p:cNvPr id="16388" name="Picture 4" descr="Вторая Мировая война - Страница 8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659" y="5078080"/>
            <a:ext cx="3760575" cy="1657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0" name="Picture 6" descr="Северо-Кавказская наступательная операция.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5078080"/>
            <a:ext cx="3600400" cy="1628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Прямая соединительная линия 3"/>
          <p:cNvCxnSpPr/>
          <p:nvPr/>
        </p:nvCxnSpPr>
        <p:spPr>
          <a:xfrm>
            <a:off x="6084168" y="4509120"/>
            <a:ext cx="1008112" cy="0"/>
          </a:xfrm>
          <a:prstGeom prst="line">
            <a:avLst/>
          </a:prstGeom>
          <a:ln w="412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http://0.avatars.yandex.net/get-entity_search/aHR0cDovL3VwbG9hZC53aWtpbWVkaWEub3JnL3dpa2lwZWRpYS9ydS81LzUwL0t1bmlrb3ZfQ0wuanBn/S120xU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790" y="877362"/>
            <a:ext cx="2143147" cy="28396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3231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F:\фото вов кубань\карта9.tif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1520" y="188640"/>
            <a:ext cx="8568952" cy="633670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711479" y="2967335"/>
            <a:ext cx="5721053" cy="304698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9 октября </a:t>
            </a:r>
          </a:p>
          <a:p>
            <a:pPr algn="ctr"/>
            <a:r>
              <a:rPr lang="ru-RU" sz="9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1943 год</a:t>
            </a:r>
            <a:endParaRPr lang="ru-RU" sz="9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336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089787" y="750387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/>
              <a:t>356</a:t>
            </a:r>
            <a:r>
              <a:rPr lang="ru-RU" sz="2400" dirty="0"/>
              <a:t> воинам-кубанцам </a:t>
            </a:r>
            <a:endParaRPr lang="ru-RU" sz="2400" dirty="0" smtClean="0"/>
          </a:p>
          <a:p>
            <a:pPr algn="ctr"/>
            <a:r>
              <a:rPr lang="ru-RU" sz="2400" dirty="0" smtClean="0"/>
              <a:t>присвоено </a:t>
            </a:r>
            <a:r>
              <a:rPr lang="ru-RU" sz="2400" dirty="0"/>
              <a:t>звание Героя Советского союза</a:t>
            </a:r>
          </a:p>
        </p:txBody>
      </p:sp>
      <p:pic>
        <p:nvPicPr>
          <p:cNvPr id="6" name="Рисунок 5" descr="http://s019.radikal.ru/i625/1203/4e/44de739a36a4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670" y="260648"/>
            <a:ext cx="1872208" cy="2736304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Прямоугольник 6"/>
          <p:cNvSpPr/>
          <p:nvPr/>
        </p:nvSpPr>
        <p:spPr>
          <a:xfrm>
            <a:off x="133670" y="3068960"/>
            <a:ext cx="216456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/>
              <a:t>Евгений Яковлевич </a:t>
            </a:r>
          </a:p>
          <a:p>
            <a:pPr algn="ctr"/>
            <a:r>
              <a:rPr lang="ru-RU" b="1" dirty="0" smtClean="0"/>
              <a:t>Савицкий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8" name="Рисунок 7" descr="http://cdn01.ru/files/users/images/02/a7/02a79c0fb8dcf77f5743675b848f614e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254" y="2815696"/>
            <a:ext cx="2003217" cy="2791371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Прямоугольник 8"/>
          <p:cNvSpPr/>
          <p:nvPr/>
        </p:nvSpPr>
        <p:spPr>
          <a:xfrm>
            <a:off x="4698580" y="5702974"/>
            <a:ext cx="149656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/>
              <a:t> Тимофей </a:t>
            </a:r>
          </a:p>
          <a:p>
            <a:pPr algn="ctr"/>
            <a:r>
              <a:rPr lang="ru-RU" b="1" dirty="0" smtClean="0"/>
              <a:t>Тимофеевич </a:t>
            </a:r>
          </a:p>
          <a:p>
            <a:pPr algn="ctr"/>
            <a:r>
              <a:rPr lang="ru-RU" b="1" dirty="0" err="1" smtClean="0"/>
              <a:t>Хрюкин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3" name="Рисунок 12" descr="http://litrus.net/images/books/115278_i010-001-270951928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260648"/>
            <a:ext cx="2150407" cy="2808312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Прямоугольник 11"/>
          <p:cNvSpPr/>
          <p:nvPr/>
        </p:nvSpPr>
        <p:spPr>
          <a:xfrm>
            <a:off x="6407034" y="3207459"/>
            <a:ext cx="24160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/>
              <a:t>Владимир </a:t>
            </a:r>
            <a:r>
              <a:rPr lang="ru-RU" b="1" dirty="0" err="1" smtClean="0"/>
              <a:t>Аврамович</a:t>
            </a:r>
            <a:endParaRPr lang="ru-RU" b="1" dirty="0" smtClean="0"/>
          </a:p>
          <a:p>
            <a:pPr algn="ctr"/>
            <a:r>
              <a:rPr lang="ru-RU" dirty="0" smtClean="0"/>
              <a:t> </a:t>
            </a:r>
            <a:r>
              <a:rPr lang="ru-RU" b="1" dirty="0"/>
              <a:t>Алексеенко</a:t>
            </a:r>
            <a:endParaRPr lang="ru-RU" dirty="0"/>
          </a:p>
        </p:txBody>
      </p:sp>
      <p:pic>
        <p:nvPicPr>
          <p:cNvPr id="15" name="Рисунок 14" descr="http://m.m.dev-bogus.daily_hero.idefa.ru/upload/medialibrary/879/879b274e9d663868108e94173150b48c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3220" y="2874738"/>
            <a:ext cx="1923642" cy="2673286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Прямоугольник 13"/>
          <p:cNvSpPr/>
          <p:nvPr/>
        </p:nvSpPr>
        <p:spPr>
          <a:xfrm>
            <a:off x="2195736" y="5725777"/>
            <a:ext cx="186294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/>
              <a:t> Владимир </a:t>
            </a:r>
            <a:endParaRPr lang="ru-RU" b="1" dirty="0" smtClean="0"/>
          </a:p>
          <a:p>
            <a:pPr algn="ctr"/>
            <a:r>
              <a:rPr lang="ru-RU" b="1" dirty="0" smtClean="0"/>
              <a:t>Константинович </a:t>
            </a:r>
          </a:p>
          <a:p>
            <a:pPr algn="ctr"/>
            <a:r>
              <a:rPr lang="ru-RU" b="1" dirty="0" smtClean="0"/>
              <a:t>Коккинаки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8109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://data9.gallery.ru/albums/gallery/88765-51a4d-25869902-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57" t="8555" r="9298" b="3255"/>
          <a:stretch/>
        </p:blipFill>
        <p:spPr bwMode="auto">
          <a:xfrm>
            <a:off x="467543" y="332656"/>
            <a:ext cx="8204243" cy="604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AutoShape 4" descr="медаль"/>
          <p:cNvSpPr>
            <a:spLocks noChangeArrowheads="1"/>
          </p:cNvSpPr>
          <p:nvPr/>
        </p:nvSpPr>
        <p:spPr bwMode="auto">
          <a:xfrm>
            <a:off x="323528" y="116632"/>
            <a:ext cx="792212" cy="1368425"/>
          </a:xfrm>
          <a:prstGeom prst="roundRect">
            <a:avLst>
              <a:gd name="adj" fmla="val 16667"/>
            </a:avLst>
          </a:prstGeom>
          <a:blipFill dpi="0" rotWithShape="1">
            <a:blip r:embed="rId2" cstate="print"/>
            <a:srcRect/>
            <a:stretch>
              <a:fillRect/>
            </a:stretch>
          </a:blipFill>
          <a:ln w="25400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269" name="WordArt 5"/>
          <p:cNvSpPr>
            <a:spLocks noChangeArrowheads="1" noChangeShapeType="1" noTextEdit="1"/>
          </p:cNvSpPr>
          <p:nvPr/>
        </p:nvSpPr>
        <p:spPr bwMode="auto">
          <a:xfrm>
            <a:off x="1549401" y="188913"/>
            <a:ext cx="2735262" cy="3794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chemeClr val="bg2"/>
                  </a:solidFill>
                  <a:round/>
                  <a:headEnd/>
                  <a:tailEnd/>
                </a:ln>
                <a:solidFill>
                  <a:schemeClr val="accent2"/>
                </a:solidFill>
                <a:latin typeface="Arial"/>
                <a:cs typeface="Arial"/>
              </a:rPr>
              <a:t>ГОРОД - ГЕРОЙ</a:t>
            </a:r>
          </a:p>
        </p:txBody>
      </p:sp>
      <p:sp>
        <p:nvSpPr>
          <p:cNvPr id="11270" name="WordArt 6"/>
          <p:cNvSpPr>
            <a:spLocks noChangeArrowheads="1" noChangeShapeType="1" noTextEdit="1"/>
          </p:cNvSpPr>
          <p:nvPr/>
        </p:nvSpPr>
        <p:spPr bwMode="auto">
          <a:xfrm>
            <a:off x="1368425" y="602344"/>
            <a:ext cx="309721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chemeClr val="bg2"/>
                  </a:solidFill>
                  <a:round/>
                  <a:headEnd/>
                  <a:tailEnd/>
                </a:ln>
                <a:solidFill>
                  <a:schemeClr val="accent2"/>
                </a:solidFill>
                <a:latin typeface="Arial"/>
                <a:cs typeface="Arial"/>
              </a:rPr>
              <a:t>НОВОРОССИЙСК</a:t>
            </a:r>
          </a:p>
        </p:txBody>
      </p:sp>
      <p:sp>
        <p:nvSpPr>
          <p:cNvPr id="11275" name="AutoShape 11"/>
          <p:cNvSpPr>
            <a:spLocks noChangeArrowheads="1"/>
          </p:cNvSpPr>
          <p:nvPr/>
        </p:nvSpPr>
        <p:spPr bwMode="auto">
          <a:xfrm>
            <a:off x="6829" y="1485057"/>
            <a:ext cx="4608511" cy="3311822"/>
          </a:xfrm>
          <a:prstGeom prst="verticalScroll">
            <a:avLst>
              <a:gd name="adj" fmla="val 12500"/>
            </a:avLst>
          </a:prstGeom>
          <a:gradFill rotWithShape="1">
            <a:gsLst>
              <a:gs pos="0">
                <a:schemeClr val="folHlink"/>
              </a:gs>
              <a:gs pos="50000">
                <a:schemeClr val="hlink"/>
              </a:gs>
              <a:gs pos="100000">
                <a:schemeClr val="folHlink"/>
              </a:gs>
            </a:gsLst>
            <a:lin ang="5400000" scaled="1"/>
          </a:gradFill>
          <a:ln w="19050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b="1" dirty="0">
                <a:solidFill>
                  <a:schemeClr val="bg1"/>
                </a:solidFill>
              </a:rPr>
              <a:t>Г</a:t>
            </a:r>
            <a:r>
              <a:rPr lang="ru-RU" b="1" dirty="0" smtClean="0">
                <a:solidFill>
                  <a:schemeClr val="bg1"/>
                </a:solidFill>
              </a:rPr>
              <a:t>ород </a:t>
            </a:r>
            <a:r>
              <a:rPr lang="ru-RU" b="1" dirty="0">
                <a:solidFill>
                  <a:schemeClr val="bg1"/>
                </a:solidFill>
              </a:rPr>
              <a:t>Новороссийск был </a:t>
            </a:r>
            <a:endParaRPr lang="ru-RU" b="1" dirty="0" smtClean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b="1" dirty="0" smtClean="0">
                <a:solidFill>
                  <a:schemeClr val="bg1"/>
                </a:solidFill>
              </a:rPr>
              <a:t>награжден </a:t>
            </a:r>
            <a:r>
              <a:rPr lang="ru-RU" b="1" dirty="0">
                <a:solidFill>
                  <a:schemeClr val="bg1"/>
                </a:solidFill>
              </a:rPr>
              <a:t>орденом </a:t>
            </a:r>
            <a:endParaRPr lang="ru-RU" b="1" dirty="0" smtClean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b="1" dirty="0" smtClean="0">
                <a:solidFill>
                  <a:schemeClr val="bg1"/>
                </a:solidFill>
              </a:rPr>
              <a:t>Отечественной </a:t>
            </a:r>
            <a:r>
              <a:rPr lang="ru-RU" b="1" dirty="0">
                <a:solidFill>
                  <a:schemeClr val="bg1"/>
                </a:solidFill>
              </a:rPr>
              <a:t>войны I степени</a:t>
            </a:r>
            <a:r>
              <a:rPr lang="ru-RU" b="1" dirty="0" smtClean="0">
                <a:solidFill>
                  <a:schemeClr val="bg1"/>
                </a:solidFill>
              </a:rPr>
              <a:t>.</a:t>
            </a:r>
          </a:p>
          <a:p>
            <a:pPr algn="ctr">
              <a:defRPr/>
            </a:pPr>
            <a:r>
              <a:rPr lang="ru-RU" b="1" dirty="0" smtClean="0">
                <a:solidFill>
                  <a:schemeClr val="bg1"/>
                </a:solidFill>
              </a:rPr>
              <a:t> А </a:t>
            </a:r>
            <a:r>
              <a:rPr lang="ru-RU" b="1" u="sng" dirty="0" smtClean="0">
                <a:solidFill>
                  <a:schemeClr val="bg1"/>
                </a:solidFill>
              </a:rPr>
              <a:t>14 </a:t>
            </a:r>
            <a:r>
              <a:rPr lang="ru-RU" b="1" u="sng" dirty="0">
                <a:solidFill>
                  <a:schemeClr val="bg1"/>
                </a:solidFill>
              </a:rPr>
              <a:t>сентября 1973 г</a:t>
            </a:r>
            <a:r>
              <a:rPr lang="ru-RU" b="1" dirty="0">
                <a:solidFill>
                  <a:schemeClr val="bg1"/>
                </a:solidFill>
              </a:rPr>
              <a:t>. </a:t>
            </a:r>
            <a:endParaRPr lang="ru-RU" b="1" dirty="0" smtClean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b="1" dirty="0" smtClean="0">
                <a:solidFill>
                  <a:schemeClr val="bg1"/>
                </a:solidFill>
              </a:rPr>
              <a:t>Новороссийску </a:t>
            </a:r>
          </a:p>
          <a:p>
            <a:pPr algn="ctr">
              <a:defRPr/>
            </a:pPr>
            <a:r>
              <a:rPr lang="ru-RU" b="1" dirty="0" smtClean="0">
                <a:solidFill>
                  <a:schemeClr val="bg1"/>
                </a:solidFill>
              </a:rPr>
              <a:t>было </a:t>
            </a:r>
            <a:r>
              <a:rPr lang="ru-RU" b="1" dirty="0">
                <a:solidFill>
                  <a:schemeClr val="bg1"/>
                </a:solidFill>
              </a:rPr>
              <a:t>присвоено почетное звание </a:t>
            </a:r>
            <a:endParaRPr lang="ru-RU" b="1" dirty="0" smtClean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b="1" dirty="0" smtClean="0">
                <a:solidFill>
                  <a:schemeClr val="bg1"/>
                </a:solidFill>
              </a:rPr>
              <a:t>«города </a:t>
            </a:r>
            <a:r>
              <a:rPr lang="ru-RU" b="1" dirty="0">
                <a:solidFill>
                  <a:schemeClr val="bg1"/>
                </a:solidFill>
              </a:rPr>
              <a:t>- </a:t>
            </a:r>
            <a:r>
              <a:rPr lang="ru-RU" b="1" dirty="0" smtClean="0">
                <a:solidFill>
                  <a:schemeClr val="bg1"/>
                </a:solidFill>
              </a:rPr>
              <a:t>героя» </a:t>
            </a:r>
            <a:r>
              <a:rPr lang="ru-RU" b="1" dirty="0">
                <a:solidFill>
                  <a:schemeClr val="bg1"/>
                </a:solidFill>
              </a:rPr>
              <a:t>с вручением </a:t>
            </a:r>
            <a:endParaRPr lang="ru-RU" b="1" dirty="0" smtClean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b="1" dirty="0" smtClean="0">
                <a:solidFill>
                  <a:schemeClr val="bg1"/>
                </a:solidFill>
              </a:rPr>
              <a:t>ордена </a:t>
            </a:r>
            <a:r>
              <a:rPr lang="ru-RU" b="1" dirty="0">
                <a:solidFill>
                  <a:schemeClr val="bg1"/>
                </a:solidFill>
              </a:rPr>
              <a:t>Ленина </a:t>
            </a:r>
            <a:r>
              <a:rPr lang="ru-RU" b="1" dirty="0" smtClean="0">
                <a:solidFill>
                  <a:schemeClr val="bg1"/>
                </a:solidFill>
              </a:rPr>
              <a:t>и</a:t>
            </a:r>
          </a:p>
          <a:p>
            <a:pPr algn="ctr">
              <a:defRPr/>
            </a:pPr>
            <a:r>
              <a:rPr lang="ru-RU" b="1" dirty="0" smtClean="0">
                <a:solidFill>
                  <a:schemeClr val="bg1"/>
                </a:solidFill>
              </a:rPr>
              <a:t>медали «Золотая Звезда».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1277" name="Text Box 13"/>
          <p:cNvSpPr txBox="1">
            <a:spLocks noChangeArrowheads="1"/>
          </p:cNvSpPr>
          <p:nvPr/>
        </p:nvSpPr>
        <p:spPr bwMode="auto">
          <a:xfrm>
            <a:off x="4373352" y="2492896"/>
            <a:ext cx="4717801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ru-RU" dirty="0" smtClean="0"/>
              <a:t>Неувядаемой </a:t>
            </a:r>
            <a:r>
              <a:rPr lang="ru-RU" dirty="0"/>
              <a:t>славой покрыли себя бойцы легендарной Малой земли. Осуществив дерзкий десант южнее Новороссийска, они 225 дней противостояли озлобленной фашистской орде. </a:t>
            </a:r>
            <a:r>
              <a:rPr lang="ru-RU" dirty="0" smtClean="0"/>
              <a:t>Подвиг </a:t>
            </a:r>
            <a:r>
              <a:rPr lang="ru-RU" dirty="0"/>
              <a:t>их запечатлен в памятниках, у подножия которых всегда лежат живые цветы.</a:t>
            </a:r>
          </a:p>
        </p:txBody>
      </p:sp>
      <p:pic>
        <p:nvPicPr>
          <p:cNvPr id="2052" name="Picture 4" descr="Памятник Защитникам Новороссийска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25" r="16826" b="2536"/>
          <a:stretch/>
        </p:blipFill>
        <p:spPr bwMode="auto">
          <a:xfrm>
            <a:off x="7763462" y="4365104"/>
            <a:ext cx="1183675" cy="2411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www.funlib.ru/cimg/2014/101613/590909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30696"/>
            <a:ext cx="3816423" cy="2312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://cdn.bolshoyvopros.ru/files/users/images/f2/02/f2023877d840baa9b8633001d15ca6b5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53" t="31051" r="2714" b="9775"/>
          <a:stretch/>
        </p:blipFill>
        <p:spPr bwMode="auto">
          <a:xfrm>
            <a:off x="3059832" y="4620025"/>
            <a:ext cx="4228729" cy="2199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://www.tourprom.ru/site_media/images/poiphoto/big.photo_17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31" t="4221" r="14281" b="727"/>
          <a:stretch/>
        </p:blipFill>
        <p:spPr bwMode="auto">
          <a:xfrm>
            <a:off x="741608" y="4625231"/>
            <a:ext cx="1919495" cy="2061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2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1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1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1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 animBg="1"/>
      <p:bldP spid="11269" grpId="0"/>
      <p:bldP spid="11270" grpId="0"/>
      <p:bldP spid="1127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bob60let.narod.ru/0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8568952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8010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mtdata.ru/u30/photo5DF0/20106950709-0/origina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3816" y="0"/>
            <a:ext cx="655624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Довоенный_вальс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00392" y="55892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1651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412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s019.radikal.ru/i625/1203/4e/44de739a36a4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1944216" cy="259228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213352" y="2823536"/>
            <a:ext cx="216456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/>
              <a:t>Евгений Яковлевич </a:t>
            </a:r>
            <a:endParaRPr lang="ru-RU" b="1" dirty="0" smtClean="0"/>
          </a:p>
          <a:p>
            <a:pPr algn="ctr"/>
            <a:r>
              <a:rPr lang="ru-RU" b="1" dirty="0" smtClean="0"/>
              <a:t>Савицкий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Рисунок 3" descr="http://cdn01.ru/files/users/images/02/a7/02a79c0fb8dcf77f5743675b848f614e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121525"/>
            <a:ext cx="1997474" cy="2578791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6516216" y="2710846"/>
            <a:ext cx="246702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/>
              <a:t>Тимофей Тимофеевич </a:t>
            </a:r>
          </a:p>
          <a:p>
            <a:pPr algn="ctr"/>
            <a:r>
              <a:rPr lang="ru-RU" b="1" dirty="0" err="1" smtClean="0"/>
              <a:t>Хрюкин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6" name="Рисунок 5" descr="http://litrus.net/images/books/115278_i010-001-270951928.jpg"/>
          <p:cNvPicPr/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49"/>
          <a:stretch/>
        </p:blipFill>
        <p:spPr bwMode="auto">
          <a:xfrm>
            <a:off x="5264133" y="3479212"/>
            <a:ext cx="1972164" cy="2614084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Прямоугольник 6"/>
          <p:cNvSpPr/>
          <p:nvPr/>
        </p:nvSpPr>
        <p:spPr>
          <a:xfrm>
            <a:off x="5164177" y="6134135"/>
            <a:ext cx="24160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/>
              <a:t>Владимир </a:t>
            </a:r>
            <a:r>
              <a:rPr lang="ru-RU" b="1" dirty="0" err="1" smtClean="0"/>
              <a:t>Аврамович</a:t>
            </a:r>
            <a:endParaRPr lang="ru-RU" b="1" dirty="0" smtClean="0"/>
          </a:p>
          <a:p>
            <a:pPr algn="ctr"/>
            <a:r>
              <a:rPr lang="ru-RU" b="1" dirty="0" smtClean="0"/>
              <a:t>Алексеенко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8" name="Рисунок 7" descr="http://m.m.dev-bogus.daily_hero.idefa.ru/upload/medialibrary/879/879b274e9d663868108e94173150b48c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3899" y="3596736"/>
            <a:ext cx="1811997" cy="2664296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Прямоугольник 8"/>
          <p:cNvSpPr/>
          <p:nvPr/>
        </p:nvSpPr>
        <p:spPr>
          <a:xfrm>
            <a:off x="1152645" y="6211669"/>
            <a:ext cx="296100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/>
              <a:t>Владимир Константинович </a:t>
            </a:r>
            <a:endParaRPr lang="ru-RU" b="1" dirty="0" smtClean="0"/>
          </a:p>
          <a:p>
            <a:pPr algn="ctr"/>
            <a:r>
              <a:rPr lang="ru-RU" b="1" dirty="0" smtClean="0"/>
              <a:t>Коккинаки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410576" y="326366"/>
            <a:ext cx="387229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/>
              <a:t>Высшая степень отличия – </a:t>
            </a:r>
            <a:r>
              <a:rPr lang="ru-RU" sz="2400" b="1" dirty="0">
                <a:solidFill>
                  <a:srgbClr val="C00000"/>
                </a:solidFill>
              </a:rPr>
              <a:t>Герой Советского Союза </a:t>
            </a:r>
            <a:r>
              <a:rPr lang="ru-RU" sz="2400" dirty="0"/>
              <a:t>было учреждено  Советским правительством 16 апреля 1934 года.</a:t>
            </a:r>
            <a:r>
              <a:rPr lang="ru-RU" sz="2400" b="1" dirty="0"/>
              <a:t> </a:t>
            </a:r>
            <a:endParaRPr lang="ru-RU" sz="2400" b="1" dirty="0" smtClean="0"/>
          </a:p>
          <a:p>
            <a:pPr algn="ctr"/>
            <a:r>
              <a:rPr lang="ru-RU" sz="2400" b="1" dirty="0" smtClean="0"/>
              <a:t>356</a:t>
            </a:r>
            <a:r>
              <a:rPr lang="ru-RU" sz="2400" dirty="0"/>
              <a:t> </a:t>
            </a:r>
            <a:r>
              <a:rPr lang="ru-RU" sz="2400" dirty="0" smtClean="0"/>
              <a:t>воинам-кубанцам </a:t>
            </a:r>
            <a:r>
              <a:rPr lang="ru-RU" sz="2400" dirty="0"/>
              <a:t>присвоено звание </a:t>
            </a:r>
            <a:endParaRPr lang="ru-RU" sz="2400" dirty="0" smtClean="0"/>
          </a:p>
          <a:p>
            <a:pPr algn="ctr"/>
            <a:r>
              <a:rPr lang="ru-RU" sz="2400" dirty="0" smtClean="0"/>
              <a:t>Героя </a:t>
            </a:r>
            <a:r>
              <a:rPr lang="ru-RU" sz="2400" dirty="0"/>
              <a:t>Советского союза.</a:t>
            </a:r>
          </a:p>
        </p:txBody>
      </p:sp>
      <p:pic>
        <p:nvPicPr>
          <p:cNvPr id="11" name="Picture 2" descr="image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-1"/>
            <a:ext cx="9144000" cy="6846571"/>
          </a:xfrm>
          <a:prstGeom prst="rect">
            <a:avLst/>
          </a:prstGeom>
          <a:noFill/>
        </p:spPr>
      </p:pic>
      <p:pic>
        <p:nvPicPr>
          <p:cNvPr id="12" name="metronom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057311" y="59931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0486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265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http://lusana.ru/files/7274/573/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0920" y="2852936"/>
            <a:ext cx="5199436" cy="3565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://www.kedradm.tomsk.ru/imagefly/w800-h600-c/files/2015/Kultura/10.04.2015/_____Risunok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3456384" cy="2561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001271" y="26064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dirty="0"/>
              <a:t>Голубь мира — выражение, получившее популярность после окончания Второй мировой войны в связи с деятельностью Всемирного конгресса сторонников мира. Первый Всемирный конгресс сторонников мира проходил в 1949 году в Париже и Праге. 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70451" y="3284984"/>
            <a:ext cx="299485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dirty="0">
                <a:solidFill>
                  <a:prstClr val="black"/>
                </a:solidFill>
              </a:rPr>
              <a:t>Эмблема этого конгресса была нарисована Пабло Пикассо, на ней изображён белый голубь, несущий в клюве оливковую ветвь. Существует традиция выпускать белых голубей,  как символ мирных намерений. </a:t>
            </a:r>
          </a:p>
        </p:txBody>
      </p:sp>
    </p:spTree>
    <p:extLst>
      <p:ext uri="{BB962C8B-B14F-4D97-AF65-F5344CB8AC3E}">
        <p14:creationId xmlns:p14="http://schemas.microsoft.com/office/powerpoint/2010/main" val="270482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музыкальная открытка с днем победы 9 Мая, анимационная открытка к 9 мая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-315416"/>
            <a:ext cx="9577064" cy="7632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3530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073.radikal.ru/1106/8e/b53f1010c528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14612" y="0"/>
            <a:ext cx="6429388" cy="6857999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14290"/>
            <a:ext cx="2928926" cy="4525963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22 июня, </a:t>
            </a:r>
          </a:p>
          <a:p>
            <a:pPr>
              <a:buNone/>
            </a:pPr>
            <a:r>
              <a:rPr lang="ru-RU" dirty="0" smtClean="0"/>
              <a:t>в 4 часа утра, без объявления войны гитлеровская Германия вероломно нарушила границы Союза Советских Социалистических республик……..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(из речи Молотова)</a:t>
            </a:r>
            <a:endParaRPr lang="ru-RU" dirty="0"/>
          </a:p>
        </p:txBody>
      </p:sp>
      <p:pic>
        <p:nvPicPr>
          <p:cNvPr id="2" name="Молотов3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043608" y="5517232"/>
            <a:ext cx="609600" cy="6096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538170" y="692696"/>
            <a:ext cx="478227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1941 год</a:t>
            </a:r>
            <a:endParaRPr lang="ru-RU" sz="9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58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0" name="Picture 4" descr="Сироты войн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143504" cy="3857628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3929066"/>
            <a:ext cx="3714744" cy="2928934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Разрушено 1710 городов и поселков, свыше 70 тысяч сёл и деревень.</a:t>
            </a:r>
          </a:p>
          <a:p>
            <a:r>
              <a:rPr lang="ru-RU" dirty="0" smtClean="0"/>
              <a:t> Взорвано около 32 тысяч промышленных предприятий, 65 тысяч </a:t>
            </a:r>
            <a:r>
              <a:rPr lang="ru-RU" dirty="0" err="1" smtClean="0"/>
              <a:t>кл</a:t>
            </a:r>
            <a:r>
              <a:rPr lang="ru-RU" dirty="0" smtClean="0"/>
              <a:t>. железнодорожных </a:t>
            </a:r>
            <a:endParaRPr lang="ru-RU" dirty="0"/>
          </a:p>
        </p:txBody>
      </p:sp>
      <p:pic>
        <p:nvPicPr>
          <p:cNvPr id="24582" name="Picture 6" descr="Великая Отечественная войн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6182" y="3129751"/>
            <a:ext cx="5500694" cy="3728249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143504" y="214290"/>
            <a:ext cx="31432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27 миллионов </a:t>
            </a:r>
          </a:p>
          <a:p>
            <a:pPr algn="ctr"/>
            <a:r>
              <a:rPr lang="ru-RU" dirty="0" smtClean="0"/>
              <a:t>своих сынов и дочерей </a:t>
            </a:r>
          </a:p>
          <a:p>
            <a:pPr algn="ctr"/>
            <a:r>
              <a:rPr lang="ru-RU" dirty="0" smtClean="0"/>
              <a:t>не досчиталась наша страна. </a:t>
            </a:r>
          </a:p>
        </p:txBody>
      </p:sp>
      <p:pic>
        <p:nvPicPr>
          <p:cNvPr id="24584" name="Picture 8" descr="Великая Отечественная Война (ВОВ), фотоподборк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57290" y="1000108"/>
            <a:ext cx="6191250" cy="46672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Великая Отечественная Война (ВОВ), фотоподбор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14290"/>
            <a:ext cx="5500726" cy="4357694"/>
          </a:xfrm>
          <a:prstGeom prst="rect">
            <a:avLst/>
          </a:prstGeom>
          <a:noFill/>
        </p:spPr>
      </p:pic>
      <p:pic>
        <p:nvPicPr>
          <p:cNvPr id="25604" name="Picture 4" descr="Великая отечественная война. Фото тех времен."/>
          <p:cNvPicPr>
            <a:picLocks noChangeAspect="1" noChangeArrowheads="1"/>
          </p:cNvPicPr>
          <p:nvPr/>
        </p:nvPicPr>
        <p:blipFill rotWithShape="1">
          <a:blip r:embed="rId3" cstate="print"/>
          <a:srcRect b="7368"/>
          <a:stretch/>
        </p:blipFill>
        <p:spPr bwMode="auto">
          <a:xfrm>
            <a:off x="4496210" y="3786717"/>
            <a:ext cx="4514882" cy="2843918"/>
          </a:xfrm>
          <a:prstGeom prst="rect">
            <a:avLst/>
          </a:prstGeom>
          <a:noFill/>
        </p:spPr>
      </p:pic>
      <p:pic>
        <p:nvPicPr>
          <p:cNvPr id="25606" name="Picture 6" descr="Великая отечественная война. Фото тех времен."/>
          <p:cNvPicPr>
            <a:picLocks noChangeAspect="1" noChangeArrowheads="1"/>
          </p:cNvPicPr>
          <p:nvPr/>
        </p:nvPicPr>
        <p:blipFill rotWithShape="1">
          <a:blip r:embed="rId4" cstate="print"/>
          <a:srcRect b="7969"/>
          <a:stretch/>
        </p:blipFill>
        <p:spPr bwMode="auto">
          <a:xfrm>
            <a:off x="142844" y="4005064"/>
            <a:ext cx="4286250" cy="2699903"/>
          </a:xfrm>
          <a:prstGeom prst="rect">
            <a:avLst/>
          </a:prstGeom>
          <a:noFill/>
        </p:spPr>
      </p:pic>
      <p:pic>
        <p:nvPicPr>
          <p:cNvPr id="25608" name="Picture 8" descr="Великая отечественная война. Фото тех времен."/>
          <p:cNvPicPr>
            <a:picLocks noChangeAspect="1" noChangeArrowheads="1"/>
          </p:cNvPicPr>
          <p:nvPr/>
        </p:nvPicPr>
        <p:blipFill rotWithShape="1">
          <a:blip r:embed="rId5" cstate="print"/>
          <a:srcRect b="6262"/>
          <a:stretch/>
        </p:blipFill>
        <p:spPr bwMode="auto">
          <a:xfrm>
            <a:off x="6084168" y="167202"/>
            <a:ext cx="2771774" cy="36160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bigpicture.ru/wp-content/uploads/2011/05/49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5881" y="996689"/>
            <a:ext cx="8282465" cy="4736567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36083" y="21248"/>
            <a:ext cx="87154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/>
              <a:t>Всего за период с июня 1941 по июль 1942 г. в ряды Вооруженных Сил СССР ушло </a:t>
            </a:r>
            <a:r>
              <a:rPr lang="ru-RU" sz="2400" dirty="0" smtClean="0"/>
              <a:t>более </a:t>
            </a:r>
            <a:r>
              <a:rPr lang="ru-RU" sz="2400" dirty="0"/>
              <a:t>600 тысяч </a:t>
            </a:r>
            <a:r>
              <a:rPr lang="ru-RU" sz="2400" dirty="0" smtClean="0"/>
              <a:t>человек.</a:t>
            </a: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5733256"/>
            <a:ext cx="83187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На фронт ушло более 30 тысяч </a:t>
            </a:r>
            <a:r>
              <a:rPr lang="ru-RU" sz="2400" dirty="0" err="1" smtClean="0"/>
              <a:t>брюховчан</a:t>
            </a:r>
            <a:r>
              <a:rPr lang="ru-RU" sz="2400" dirty="0" smtClean="0"/>
              <a:t>. </a:t>
            </a:r>
          </a:p>
          <a:p>
            <a:pPr algn="ctr"/>
            <a:r>
              <a:rPr lang="ru-RU" sz="2400" dirty="0" smtClean="0"/>
              <a:t>Около 1500 жителей станицы </a:t>
            </a:r>
            <a:r>
              <a:rPr lang="ru-RU" sz="2400" dirty="0" err="1" smtClean="0"/>
              <a:t>Переясловской</a:t>
            </a:r>
            <a:r>
              <a:rPr lang="ru-RU" sz="2400" dirty="0" smtClean="0"/>
              <a:t> </a:t>
            </a:r>
          </a:p>
          <a:p>
            <a:pPr algn="ctr"/>
            <a:r>
              <a:rPr lang="ru-RU" sz="2400" dirty="0" smtClean="0"/>
              <a:t>тоже ушли на фронт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5249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3" descr="F:\фото вов кубань\карта 1.tif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57"/>
          <a:stretch/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267744" y="836712"/>
            <a:ext cx="478227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1942 год</a:t>
            </a:r>
            <a:endParaRPr lang="ru-RU" sz="9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8300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4500562" y="868103"/>
            <a:ext cx="4463926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Очень трудно пережили оккупацию – вспоминает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Онучко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 Пелагея Николаевна -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Мы девушки мало куда ходили: боялись, чтобы нас не угнали на работу в Германию. Нас заставляли рыть окопы по берегам реки Большой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Бейсуг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 от железнодорожного полотна до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Переясловской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 гребли. Немцы боялись партизан и заставляли выкашивать камыш на реке между станицами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Переясловской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 и Брюховецкой» 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692696"/>
            <a:ext cx="4103418" cy="48074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996</TotalTime>
  <Words>473</Words>
  <Application>Microsoft Office PowerPoint</Application>
  <PresentationFormat>Экран (4:3)</PresentationFormat>
  <Paragraphs>60</Paragraphs>
  <Slides>22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Anna</cp:lastModifiedBy>
  <cp:revision>68</cp:revision>
  <dcterms:created xsi:type="dcterms:W3CDTF">2012-02-01T20:08:09Z</dcterms:created>
  <dcterms:modified xsi:type="dcterms:W3CDTF">2020-06-17T13:03:03Z</dcterms:modified>
</cp:coreProperties>
</file>