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71" r:id="rId5"/>
    <p:sldId id="270" r:id="rId6"/>
    <p:sldId id="269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72" r:id="rId17"/>
    <p:sldId id="273" r:id="rId18"/>
    <p:sldId id="26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E6FE"/>
    <a:srgbClr val="FDE6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7" autoAdjust="0"/>
    <p:restoredTop sz="94628" autoAdjust="0"/>
  </p:normalViewPr>
  <p:slideViewPr>
    <p:cSldViewPr>
      <p:cViewPr varScale="1">
        <p:scale>
          <a:sx n="69" d="100"/>
          <a:sy n="69" d="100"/>
        </p:scale>
        <p:origin x="140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7E8B9-6884-49DB-9BB3-8F14B20EFD38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6091AB1-679B-479B-A3BC-68B6161DC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7E8B9-6884-49DB-9BB3-8F14B20EFD38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AB1-679B-479B-A3BC-68B6161DC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7E8B9-6884-49DB-9BB3-8F14B20EFD38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AB1-679B-479B-A3BC-68B6161DC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7E8B9-6884-49DB-9BB3-8F14B20EFD38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6091AB1-679B-479B-A3BC-68B6161DC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7E8B9-6884-49DB-9BB3-8F14B20EFD38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AB1-679B-479B-A3BC-68B6161DC6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7E8B9-6884-49DB-9BB3-8F14B20EFD38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AB1-679B-479B-A3BC-68B6161DC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7E8B9-6884-49DB-9BB3-8F14B20EFD38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6091AB1-679B-479B-A3BC-68B6161DC6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7E8B9-6884-49DB-9BB3-8F14B20EFD38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AB1-679B-479B-A3BC-68B6161DC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7E8B9-6884-49DB-9BB3-8F14B20EFD38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AB1-679B-479B-A3BC-68B6161DC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7E8B9-6884-49DB-9BB3-8F14B20EFD38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AB1-679B-479B-A3BC-68B6161DC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7E8B9-6884-49DB-9BB3-8F14B20EFD38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1AB1-679B-479B-A3BC-68B6161DC6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467E8B9-6884-49DB-9BB3-8F14B20EFD38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6091AB1-679B-479B-A3BC-68B6161DC6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emf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мский Колизей (Colosseum)&lt;br /&gt;&#10;"/>
          <p:cNvPicPr/>
          <p:nvPr/>
        </p:nvPicPr>
        <p:blipFill>
          <a:blip r:embed="rId2" cstate="print">
            <a:lum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57158" y="1500174"/>
            <a:ext cx="85010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u="sng" dirty="0" smtClean="0">
                <a:solidFill>
                  <a:schemeClr val="bg1"/>
                </a:solidFill>
                <a:latin typeface="Arial Black" pitchFamily="34" charset="0"/>
              </a:rPr>
              <a:t>Тема: «Древний Рим. </a:t>
            </a:r>
          </a:p>
          <a:p>
            <a:pPr algn="ctr"/>
            <a:r>
              <a:rPr lang="ru-RU" sz="5400" b="1" i="1" u="sng" dirty="0" smtClean="0">
                <a:solidFill>
                  <a:schemeClr val="bg1"/>
                </a:solidFill>
                <a:latin typeface="Arial Black" pitchFamily="34" charset="0"/>
              </a:rPr>
              <a:t>Путь </a:t>
            </a:r>
            <a:r>
              <a:rPr lang="ru-RU" sz="5400" b="1" i="1" u="sng" smtClean="0">
                <a:solidFill>
                  <a:schemeClr val="bg1"/>
                </a:solidFill>
                <a:latin typeface="Arial Black" pitchFamily="34" charset="0"/>
              </a:rPr>
              <a:t>к республике»</a:t>
            </a:r>
            <a:endParaRPr lang="ru-RU" sz="5400" b="1" i="1" u="sng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5429264"/>
            <a:ext cx="8858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Преподаватель: Королёва Ирина Юрьевна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3042" y="214290"/>
            <a:ext cx="6248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ГБПОУ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</a:t>
            </a:r>
            <a:r>
              <a:rPr lang="ru-RU" sz="2000" b="1" dirty="0" smtClean="0">
                <a:solidFill>
                  <a:srgbClr val="002060"/>
                </a:solidFill>
              </a:rPr>
              <a:t>НЕЛИДОВСКИЙ КОЛЛЕДЖ»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г. Нелидово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6286520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4E6FE"/>
                </a:solidFill>
              </a:rPr>
              <a:t>НЕЛИДОВО, </a:t>
            </a:r>
            <a:r>
              <a:rPr lang="ru-RU" dirty="0" smtClean="0">
                <a:solidFill>
                  <a:srgbClr val="F4E6FE"/>
                </a:solidFill>
              </a:rPr>
              <a:t>2023</a:t>
            </a:r>
            <a:endParaRPr lang="ru-RU" dirty="0">
              <a:solidFill>
                <a:srgbClr val="F4E6FE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656" y="142852"/>
            <a:ext cx="898034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latin typeface="Arial Black" pitchFamily="34" charset="0"/>
              </a:rPr>
              <a:t>Плебеи – </a:t>
            </a:r>
          </a:p>
          <a:p>
            <a:pPr algn="ctr"/>
            <a:r>
              <a:rPr lang="ru-RU" sz="5400" b="1" dirty="0" smtClean="0">
                <a:latin typeface="Arial Black" pitchFamily="34" charset="0"/>
              </a:rPr>
              <a:t>простые люди в Риме</a:t>
            </a:r>
            <a:endParaRPr lang="ru-RU" sz="5400" b="1" dirty="0">
              <a:latin typeface="Arial Black" pitchFamily="34" charset="0"/>
            </a:endParaRPr>
          </a:p>
        </p:txBody>
      </p:sp>
      <p:pic>
        <p:nvPicPr>
          <p:cNvPr id="1027" name="Picture 3" descr="E:\d0c59c7317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5740" y="1928801"/>
            <a:ext cx="4167468" cy="464347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6354" y="0"/>
            <a:ext cx="86935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i="1" dirty="0" smtClean="0"/>
              <a:t>Самостоятельная работа</a:t>
            </a:r>
            <a:endParaRPr lang="ru-RU" sz="4800" b="1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71546"/>
            <a:ext cx="3214710" cy="33065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3214678" y="1428736"/>
            <a:ext cx="56436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Текст</a:t>
            </a:r>
          </a:p>
          <a:p>
            <a:pPr algn="ctr"/>
            <a:r>
              <a:rPr lang="ru-RU" sz="4400" dirty="0" smtClean="0"/>
              <a:t> «Патриции и плебеи»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643446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u="sng" dirty="0" smtClean="0">
                <a:latin typeface="Arial Black" pitchFamily="34" charset="0"/>
              </a:rPr>
              <a:t>Чем завершилась борьба патрициев и плебеев?</a:t>
            </a:r>
            <a:endParaRPr lang="ru-RU" sz="4800" b="1" i="1" u="sng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69500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latin typeface="Arial Black" pitchFamily="34" charset="0"/>
              </a:rPr>
              <a:t>Народные трибуны – </a:t>
            </a:r>
          </a:p>
          <a:p>
            <a:pPr algn="ctr"/>
            <a:r>
              <a:rPr lang="ru-RU" sz="5400" b="1" dirty="0">
                <a:latin typeface="Arial Black" pitchFamily="34" charset="0"/>
              </a:rPr>
              <a:t>з</a:t>
            </a:r>
            <a:r>
              <a:rPr lang="ru-RU" sz="5400" b="1" dirty="0" smtClean="0">
                <a:latin typeface="Arial Black" pitchFamily="34" charset="0"/>
              </a:rPr>
              <a:t>ащитники плебеев</a:t>
            </a:r>
            <a:endParaRPr lang="ru-RU" sz="5400" b="1" dirty="0">
              <a:latin typeface="Arial Black" pitchFamily="34" charset="0"/>
            </a:endParaRPr>
          </a:p>
        </p:txBody>
      </p:sp>
      <p:pic>
        <p:nvPicPr>
          <p:cNvPr id="3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111597"/>
            <a:ext cx="2643206" cy="4563623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нак запрета 4"/>
          <p:cNvSpPr/>
          <p:nvPr/>
        </p:nvSpPr>
        <p:spPr>
          <a:xfrm>
            <a:off x="1571604" y="500042"/>
            <a:ext cx="6143668" cy="5286412"/>
          </a:xfrm>
          <a:prstGeom prst="noSmoking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1571612"/>
            <a:ext cx="881523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i="1" dirty="0" smtClean="0">
                <a:latin typeface="Arial Black" pitchFamily="34" charset="0"/>
              </a:rPr>
              <a:t>Вето – запрет</a:t>
            </a:r>
            <a:endParaRPr lang="ru-RU" sz="8800" b="1" i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857620" y="4929198"/>
            <a:ext cx="5143536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714744" y="1928802"/>
            <a:ext cx="5286412" cy="22145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142852"/>
            <a:ext cx="535785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3" descr="F:\rimskaya_imperiya_v_licah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3231986" cy="1919016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3571868" y="285728"/>
            <a:ext cx="5429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Arial Black" pitchFamily="34" charset="0"/>
              </a:rPr>
              <a:t>Народное собрание</a:t>
            </a:r>
            <a:endParaRPr lang="ru-RU" sz="3600" b="1" i="1" dirty="0">
              <a:latin typeface="Arial Black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6429388" y="1285860"/>
            <a:ext cx="214314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429124" y="2000240"/>
            <a:ext cx="41200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latin typeface="Arial Black" pitchFamily="34" charset="0"/>
              </a:rPr>
              <a:t>2 консула</a:t>
            </a:r>
            <a:endParaRPr lang="ru-RU" sz="5400" b="1" i="1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6182" y="3214686"/>
            <a:ext cx="5357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(</a:t>
            </a:r>
            <a:r>
              <a:rPr lang="ru-RU" sz="2000" b="1" i="1" dirty="0" smtClean="0">
                <a:latin typeface="Arial Black" pitchFamily="34" charset="0"/>
              </a:rPr>
              <a:t>аристократы</a:t>
            </a:r>
            <a:r>
              <a:rPr lang="en-US" sz="2000" b="1" i="1" dirty="0" smtClean="0">
                <a:latin typeface="Arial Black" pitchFamily="34" charset="0"/>
              </a:rPr>
              <a:t> – </a:t>
            </a:r>
            <a:r>
              <a:rPr lang="ru-RU" sz="2000" b="1" i="1" dirty="0" smtClean="0">
                <a:latin typeface="Arial Black" pitchFamily="34" charset="0"/>
              </a:rPr>
              <a:t>богатые люди</a:t>
            </a:r>
            <a:r>
              <a:rPr lang="ru-RU" sz="2000" b="1" dirty="0" smtClean="0"/>
              <a:t>)</a:t>
            </a:r>
            <a:endParaRPr lang="ru-RU" sz="2000" b="1" dirty="0"/>
          </a:p>
        </p:txBody>
      </p:sp>
      <p:sp>
        <p:nvSpPr>
          <p:cNvPr id="8" name="Стрелка вниз 7"/>
          <p:cNvSpPr/>
          <p:nvPr/>
        </p:nvSpPr>
        <p:spPr>
          <a:xfrm>
            <a:off x="6500826" y="4214818"/>
            <a:ext cx="214314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643306" y="5143512"/>
            <a:ext cx="55006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Arial Black" pitchFamily="34" charset="0"/>
              </a:rPr>
              <a:t>Аристократический Сенат</a:t>
            </a:r>
            <a:endParaRPr lang="ru-RU" sz="3600" b="1" i="1" dirty="0">
              <a:latin typeface="Arial Black" pitchFamily="34" charset="0"/>
            </a:endParaRPr>
          </a:p>
        </p:txBody>
      </p:sp>
      <p:pic>
        <p:nvPicPr>
          <p:cNvPr id="2050" name="Picture 2" descr="E:\portu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143116"/>
            <a:ext cx="1199407" cy="2278872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E:\portu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143116"/>
            <a:ext cx="1214446" cy="2307448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500570"/>
            <a:ext cx="3571900" cy="222747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4357694"/>
            <a:ext cx="181927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13" grpId="0" animBg="1"/>
      <p:bldP spid="2" grpId="0"/>
      <p:bldP spid="5" grpId="0" animBg="1"/>
      <p:bldP spid="6" grpId="0"/>
      <p:bldP spid="7" grpId="0"/>
      <p:bldP spid="8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52"/>
            <a:ext cx="87868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u="sng" dirty="0" smtClean="0">
                <a:latin typeface="Arial Black" pitchFamily="34" charset="0"/>
              </a:rPr>
              <a:t>Задание тестового типа</a:t>
            </a:r>
            <a:endParaRPr lang="ru-RU" sz="4800" b="1" i="1" u="sng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071546"/>
            <a:ext cx="864399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Arial Narrow" pitchFamily="34" charset="0"/>
              </a:rPr>
              <a:t>Критерий оценки</a:t>
            </a:r>
          </a:p>
          <a:p>
            <a:pPr algn="ctr"/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 баллов – «5»</a:t>
            </a:r>
          </a:p>
          <a:p>
            <a:pPr algn="ctr"/>
            <a:r>
              <a:rPr lang="ru-RU" sz="3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9-8 баллов </a:t>
            </a: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«4»</a:t>
            </a:r>
          </a:p>
          <a:p>
            <a:pPr algn="ctr"/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7-6 баллов – «3»</a:t>
            </a:r>
          </a:p>
          <a:p>
            <a:endParaRPr lang="ru-RU" sz="3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500438"/>
            <a:ext cx="4500594" cy="3214710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500034" y="1214422"/>
            <a:ext cx="3429024" cy="50720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143504" y="1214422"/>
            <a:ext cx="3429024" cy="50720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714612" y="0"/>
            <a:ext cx="39405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u="sng" dirty="0" smtClean="0">
                <a:latin typeface="Arial Black" pitchFamily="34" charset="0"/>
              </a:rPr>
              <a:t>Проверка</a:t>
            </a:r>
            <a:endParaRPr lang="ru-RU" sz="5400" b="1" i="1" u="sng" dirty="0"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857232"/>
            <a:ext cx="3357585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i="1" u="sng" dirty="0" smtClean="0"/>
          </a:p>
          <a:p>
            <a:pPr algn="ctr"/>
            <a:r>
              <a:rPr lang="ru-RU" sz="3200" b="1" i="1" u="sng" dirty="0" smtClean="0"/>
              <a:t>Вариант 1</a:t>
            </a:r>
          </a:p>
          <a:p>
            <a:pPr marL="342900" indent="-342900">
              <a:buAutoNum type="arabicPeriod"/>
            </a:pPr>
            <a:r>
              <a:rPr lang="en-US" sz="2800" b="1" dirty="0" smtClean="0"/>
              <a:t>b</a:t>
            </a:r>
          </a:p>
          <a:p>
            <a:pPr marL="342900" indent="-342900">
              <a:buAutoNum type="arabicPeriod"/>
            </a:pPr>
            <a:r>
              <a:rPr lang="en-US" sz="2800" b="1" dirty="0" smtClean="0"/>
              <a:t>d</a:t>
            </a:r>
          </a:p>
          <a:p>
            <a:pPr marL="342900" indent="-342900">
              <a:buAutoNum type="arabicPeriod"/>
            </a:pPr>
            <a:r>
              <a:rPr lang="en-US" sz="2800" b="1" dirty="0" smtClean="0"/>
              <a:t>b</a:t>
            </a:r>
          </a:p>
          <a:p>
            <a:pPr marL="342900" indent="-342900">
              <a:buAutoNum type="arabicPeriod"/>
            </a:pPr>
            <a:r>
              <a:rPr lang="en-US" sz="2800" b="1" dirty="0" smtClean="0"/>
              <a:t>c</a:t>
            </a:r>
          </a:p>
          <a:p>
            <a:pPr marL="342900" indent="-342900">
              <a:buAutoNum type="arabicPeriod"/>
            </a:pPr>
            <a:r>
              <a:rPr lang="en-US" sz="2800" b="1" dirty="0" smtClean="0"/>
              <a:t>d</a:t>
            </a:r>
          </a:p>
          <a:p>
            <a:pPr marL="342900" indent="-342900">
              <a:buAutoNum type="arabicPeriod"/>
            </a:pPr>
            <a:r>
              <a:rPr lang="en-US" sz="2800" b="1" dirty="0" smtClean="0"/>
              <a:t>b</a:t>
            </a:r>
          </a:p>
          <a:p>
            <a:pPr marL="342900" indent="-342900">
              <a:buAutoNum type="arabicPeriod"/>
            </a:pPr>
            <a:r>
              <a:rPr lang="en-US" sz="2800" b="1" dirty="0" smtClean="0"/>
              <a:t>c</a:t>
            </a:r>
          </a:p>
          <a:p>
            <a:pPr marL="342900" indent="-342900">
              <a:buAutoNum type="arabicPeriod"/>
            </a:pPr>
            <a:r>
              <a:rPr lang="en-US" sz="2800" b="1" dirty="0" smtClean="0"/>
              <a:t>c</a:t>
            </a:r>
          </a:p>
          <a:p>
            <a:pPr marL="342900" indent="-342900">
              <a:buAutoNum type="arabicPeriod"/>
            </a:pPr>
            <a:r>
              <a:rPr lang="ru-RU" sz="2800" b="1" dirty="0" smtClean="0"/>
              <a:t>Народный трибун</a:t>
            </a:r>
          </a:p>
          <a:p>
            <a:pPr marL="342900" indent="-342900">
              <a:buAutoNum type="arabicPeriod"/>
            </a:pPr>
            <a:r>
              <a:rPr lang="ru-RU" sz="2800" b="1" dirty="0" smtClean="0"/>
              <a:t>Республика</a:t>
            </a:r>
          </a:p>
          <a:p>
            <a:pPr marL="342900" indent="-342900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643570" y="1357298"/>
            <a:ext cx="2037737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u="sng" dirty="0" smtClean="0"/>
              <a:t>Вариант 2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800" b="1" dirty="0" smtClean="0"/>
              <a:t>с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dirty="0" smtClean="0"/>
              <a:t>a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dirty="0" smtClean="0"/>
              <a:t>a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dirty="0" smtClean="0"/>
              <a:t>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dirty="0" smtClean="0"/>
              <a:t>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dirty="0" smtClean="0"/>
              <a:t>c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dirty="0" smtClean="0"/>
              <a:t>b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dirty="0" smtClean="0"/>
              <a:t>c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/>
              <a:t>Патриции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/>
              <a:t>Сенат</a:t>
            </a:r>
            <a:endParaRPr lang="ru-RU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142852"/>
            <a:ext cx="2285984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3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7422" y="142852"/>
            <a:ext cx="44085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u="sng" dirty="0" smtClean="0">
                <a:solidFill>
                  <a:srgbClr val="C00000"/>
                </a:solidFill>
                <a:latin typeface="Arial Black" pitchFamily="34" charset="0"/>
              </a:rPr>
              <a:t>Итог урока</a:t>
            </a:r>
            <a:endParaRPr lang="ru-RU" sz="5400" b="1" i="1" u="sng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643050"/>
            <a:ext cx="933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4800" dirty="0" smtClean="0"/>
              <a:t>1. Что нового вы узнали на уроке?</a:t>
            </a:r>
            <a:endParaRPr lang="ru-RU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2571744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800" dirty="0" smtClean="0"/>
              <a:t>2. Что необычного было сегодня на уроке?</a:t>
            </a:r>
            <a:endParaRPr lang="ru-RU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357694"/>
            <a:ext cx="85011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800" dirty="0" smtClean="0"/>
              <a:t>3. Какую оценку вы бы поставили за наш урок?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85786" y="1500174"/>
            <a:ext cx="81996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FDE6FE"/>
                </a:solidFill>
                <a:latin typeface="Arial Black" pitchFamily="34" charset="0"/>
              </a:rPr>
              <a:t>Спасибо за урок!!!</a:t>
            </a:r>
            <a:endParaRPr lang="ru-RU" sz="6000" b="1" i="1" dirty="0">
              <a:solidFill>
                <a:srgbClr val="FDE6FE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5360"/>
            <a:ext cx="8786874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u="sng" dirty="0" smtClean="0"/>
              <a:t>Должны знать :</a:t>
            </a:r>
          </a:p>
          <a:p>
            <a:pPr algn="ctr"/>
            <a:endParaRPr lang="ru-RU" sz="3600" b="1" i="1" u="sng" dirty="0" smtClean="0"/>
          </a:p>
          <a:p>
            <a:pPr algn="just">
              <a:buFont typeface="Arial" pitchFamily="34" charset="0"/>
              <a:buChar char="•"/>
            </a:pPr>
            <a:r>
              <a:rPr lang="ru-RU" sz="4800" dirty="0" smtClean="0"/>
              <a:t>Основные органы управления государством в Риме и их функции</a:t>
            </a:r>
          </a:p>
          <a:p>
            <a:pPr algn="just">
              <a:buFont typeface="Arial" pitchFamily="34" charset="0"/>
              <a:buChar char="•"/>
            </a:pPr>
            <a:r>
              <a:rPr lang="ru-RU" sz="4800" dirty="0" smtClean="0"/>
              <a:t>Форму правления в Риме и её </a:t>
            </a:r>
            <a:r>
              <a:rPr lang="ru-RU" sz="4800" dirty="0"/>
              <a:t> </a:t>
            </a:r>
            <a:r>
              <a:rPr lang="ru-RU" sz="4800" dirty="0" smtClean="0"/>
              <a:t>особенности</a:t>
            </a:r>
          </a:p>
          <a:p>
            <a:pPr algn="just">
              <a:buFont typeface="Arial" pitchFamily="34" charset="0"/>
              <a:buChar char="•"/>
            </a:pPr>
            <a:r>
              <a:rPr lang="ru-RU" sz="4800" dirty="0" smtClean="0"/>
              <a:t>Запомнить основные термины по теме</a:t>
            </a:r>
            <a:endParaRPr lang="ru-RU" sz="4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360" y="142852"/>
            <a:ext cx="90801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древний рим\b30f47d069e8aef4ab411729897fe3bf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ревний рим\8dc0ce7a9c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20215"/>
            <a:ext cx="8143932" cy="52091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214414" y="214290"/>
            <a:ext cx="70006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Arial Black" pitchFamily="34" charset="0"/>
              </a:rPr>
              <a:t>Древнейший Рим</a:t>
            </a:r>
            <a:endParaRPr lang="ru-RU" sz="54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857232"/>
            <a:ext cx="7956148" cy="5343542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500430" y="6334780"/>
            <a:ext cx="1765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latin typeface="Bradley Hand ITC" pitchFamily="66" charset="0"/>
              </a:rPr>
              <a:t>Река Тибр</a:t>
            </a:r>
            <a:endParaRPr lang="ru-RU" sz="2800" b="1" i="1" dirty="0">
              <a:latin typeface="Bradley Hand ITC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0"/>
            <a:ext cx="76065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latin typeface="Arial Black" pitchFamily="34" charset="0"/>
              </a:rPr>
              <a:t>Легенда об основании Рима</a:t>
            </a:r>
            <a:endParaRPr lang="ru-RU" sz="3600" b="1" i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42852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Arial Black" pitchFamily="34" charset="0"/>
              </a:rPr>
              <a:t>Легенда об основании Рима</a:t>
            </a:r>
            <a:endParaRPr lang="ru-RU" sz="3600" b="1" i="1" dirty="0">
              <a:latin typeface="Arial Black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857233"/>
            <a:ext cx="7286676" cy="5052860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357422" y="6072206"/>
            <a:ext cx="4235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latin typeface="Bradley Hand ITC" pitchFamily="66" charset="0"/>
              </a:rPr>
              <a:t>Поединок Ромула и Рема</a:t>
            </a:r>
            <a:endParaRPr lang="ru-RU" sz="2800" b="1" i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54" y="214290"/>
            <a:ext cx="835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latin typeface="Arial Black" pitchFamily="34" charset="0"/>
              </a:rPr>
              <a:t>Легенда об основании Рима</a:t>
            </a:r>
            <a:endParaRPr lang="ru-RU" sz="3600" i="1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46" y="6143644"/>
            <a:ext cx="50353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Статуя Капитолийской волчицы</a:t>
            </a:r>
            <a:endParaRPr lang="ru-RU" sz="2800" b="1" dirty="0"/>
          </a:p>
        </p:txBody>
      </p:sp>
      <p:pic>
        <p:nvPicPr>
          <p:cNvPr id="4098" name="Picture 2" descr="F:\древний рим\Og49_045_Page_1_Image_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857232"/>
            <a:ext cx="8072494" cy="5214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929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Black" pitchFamily="34" charset="0"/>
              </a:rPr>
              <a:t>Патриции – </a:t>
            </a:r>
          </a:p>
          <a:p>
            <a:pPr algn="ctr"/>
            <a:r>
              <a:rPr lang="ru-RU" sz="4800" b="1" dirty="0" smtClean="0">
                <a:latin typeface="Arial Black" pitchFamily="34" charset="0"/>
              </a:rPr>
              <a:t>коренные жители Рима</a:t>
            </a:r>
            <a:endParaRPr lang="ru-RU" sz="4800" b="1" dirty="0">
              <a:latin typeface="Arial Black" pitchFamily="34" charset="0"/>
            </a:endParaRP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785926"/>
            <a:ext cx="3357586" cy="4449628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1500174"/>
            <a:ext cx="38363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5400" b="1" dirty="0" smtClean="0">
                <a:latin typeface="Arial Black" pitchFamily="34" charset="0"/>
              </a:rPr>
              <a:t>консулы</a:t>
            </a:r>
            <a:endParaRPr lang="ru-RU" sz="5400" b="1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43240" y="2357430"/>
            <a:ext cx="27334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5400" b="1" dirty="0" smtClean="0">
                <a:latin typeface="Arial Black" pitchFamily="34" charset="0"/>
              </a:rPr>
              <a:t>Сенат</a:t>
            </a:r>
            <a:endParaRPr lang="ru-RU" sz="5400" b="1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3286124"/>
            <a:ext cx="864399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  <a:latin typeface="Arial Narrow" pitchFamily="34" charset="0"/>
              </a:rPr>
              <a:t>Республика</a:t>
            </a:r>
            <a:r>
              <a:rPr lang="ru-RU" sz="4400" dirty="0" smtClean="0"/>
              <a:t> –</a:t>
            </a:r>
          </a:p>
          <a:p>
            <a:pPr algn="just"/>
            <a:r>
              <a:rPr lang="ru-RU" sz="4400" dirty="0" smtClean="0"/>
              <a:t> </a:t>
            </a:r>
            <a:r>
              <a:rPr lang="ru-RU" sz="4400" b="1" dirty="0" smtClean="0"/>
              <a:t>государство, которым управляют люди, выбранные на определённый срок.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785794"/>
            <a:ext cx="82477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5400" b="1" dirty="0" smtClean="0">
                <a:latin typeface="Arial Black" pitchFamily="34" charset="0"/>
              </a:rPr>
              <a:t>Народное собрание</a:t>
            </a:r>
            <a:endParaRPr lang="ru-RU" sz="5400" b="1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7422" y="0"/>
            <a:ext cx="47628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u="sng" dirty="0" smtClean="0">
                <a:solidFill>
                  <a:srgbClr val="C00000"/>
                </a:solidFill>
              </a:rPr>
              <a:t>Органы власти:</a:t>
            </a:r>
            <a:endParaRPr lang="ru-RU" sz="5400" b="1" i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365</TotalTime>
  <Words>225</Words>
  <Application>Microsoft Office PowerPoint</Application>
  <PresentationFormat>Экран (4:3)</PresentationFormat>
  <Paragraphs>74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Arial Black</vt:lpstr>
      <vt:lpstr>Arial Narrow</vt:lpstr>
      <vt:lpstr>Arial Unicode MS</vt:lpstr>
      <vt:lpstr>Bradley Hand ITC</vt:lpstr>
      <vt:lpstr>Franklin Gothic Book</vt:lpstr>
      <vt:lpstr>Franklin Gothic Medium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ПЛ № 20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 Иванович </dc:creator>
  <cp:lastModifiedBy>RePack by Diakov</cp:lastModifiedBy>
  <cp:revision>43</cp:revision>
  <dcterms:created xsi:type="dcterms:W3CDTF">2009-10-05T10:08:31Z</dcterms:created>
  <dcterms:modified xsi:type="dcterms:W3CDTF">2023-04-14T07:58:23Z</dcterms:modified>
</cp:coreProperties>
</file>