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18"/>
  </p:notesMasterIdLst>
  <p:sldIdLst>
    <p:sldId id="289" r:id="rId2"/>
    <p:sldId id="298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4" r:id="rId16"/>
    <p:sldId id="315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047" autoAdjust="0"/>
    <p:restoredTop sz="94660"/>
  </p:normalViewPr>
  <p:slideViewPr>
    <p:cSldViewPr>
      <p:cViewPr varScale="1">
        <p:scale>
          <a:sx n="116" d="100"/>
          <a:sy n="116" d="100"/>
        </p:scale>
        <p:origin x="-222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1B46BB8-AED1-45BF-B9EF-38C9E8B6ABC2}" type="datetimeFigureOut">
              <a:rPr lang="ru-RU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9B08E46-8FA0-4578-B758-BEB9C95628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46166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A3C15B-DDF2-4E3A-8B87-A523E31E2B5E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87BD5BA5-4A5E-401F-9C8A-C0FCD01C36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1779BB-BD24-4A2D-BB53-C07B9B63F68F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F72D86-83BB-4F87-BCC2-1038B5EC32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85BA30EE-5DC7-4576-9C7D-5B5764B842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B80FA-DF32-40E6-873D-992EA4D90CA4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803068-180F-44FE-B8E8-60D1CFF8009D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99658B27-83CC-4E4E-91B6-CB9D3F5D797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E2288E6-C5D7-44FB-AA83-3D9316A4FA18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CF5FED5-43B0-40BA-8FC7-16C233C6B13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fld id="{175F4F1E-3E2A-42C6-B71C-28749DE3D4E2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A5E828-ACCF-413D-A1B1-0E5864805D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0404AF-E082-41EF-9A97-84B5F5A61B96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9C206140-05A7-4423-AE93-C299E65EA9A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71B2E5-49A1-4698-A9A3-57D3FF01A8DE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7F2263F3-B8E8-4F87-A7CD-36105067DA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0D2068-A129-47AE-A834-1973BA897FE3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2353B56-5AED-4538-97F5-0CCC549ABBD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F39F858-25F0-4C3C-806F-EE1D91309C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04CA82-769C-4600-8738-CB2D4C0EB7E6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AC74A391-09FE-4294-9328-051D7D8B1EC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fld id="{1040724C-7D64-4DA5-A1AC-4C0467946A89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661E9E0-91B1-4B6A-8F11-70AB28FC57DC}" type="datetimeFigureOut">
              <a:rPr lang="ru-RU" smtClean="0"/>
              <a:pPr>
                <a:defRPr/>
              </a:pPr>
              <a:t>17.11.2018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4881AE4-8E5A-4896-8F44-A8A12F1BD0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359024" y="1318022"/>
            <a:ext cx="8784976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4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Times New Roman" pitchFamily="18" charset="0"/>
              </a:rPr>
              <a:t>«Это нужно не мертвым,</a:t>
            </a:r>
          </a:p>
          <a:p>
            <a:pPr algn="ctr"/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itchFamily="34" charset="0"/>
                <a:cs typeface="Times New Roman" pitchFamily="18" charset="0"/>
              </a:rPr>
              <a:t> это нужно живым»</a:t>
            </a:r>
          </a:p>
          <a:p>
            <a:pPr algn="ctr"/>
            <a:endParaRPr lang="ru-RU" sz="4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solidFill>
                <a:schemeClr val="tx1">
                  <a:lumMod val="85000"/>
                  <a:lumOff val="1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                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Авторы: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                                                                   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Ярайкина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 Марина Евгеньевна,                                                        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                                                                        Алюшина Светлана </a:t>
            </a:r>
            <a:r>
              <a:rPr lang="ru-RU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Геральдовна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,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                                                                       Ярайкин Александр Николаевич</a:t>
            </a:r>
          </a:p>
          <a:p>
            <a:pPr algn="ctr"/>
            <a:endParaRPr lang="ru-RU" b="1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just" defTabSz="876300">
              <a:tabLst>
                <a:tab pos="2066925" algn="l"/>
                <a:tab pos="2419350" algn="l"/>
              </a:tabLst>
            </a:pPr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                                                  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16632"/>
            <a:ext cx="8545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  <a:endParaRPr lang="ru-RU" sz="1400" b="1" dirty="0" smtClean="0"/>
          </a:p>
          <a:p>
            <a:pPr algn="ctr"/>
            <a:r>
              <a:rPr lang="ru-RU" sz="1400" b="1" dirty="0" smtClean="0"/>
              <a:t>воспитание </a:t>
            </a:r>
            <a:r>
              <a:rPr lang="ru-RU" sz="1400" b="1" dirty="0" smtClean="0"/>
              <a:t>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460432" y="6381328"/>
            <a:ext cx="539127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25" y="4293096"/>
            <a:ext cx="3097453" cy="2061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42925" algn="just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Дойдя до определенной остановки, Сократ дает команде лист бумаги с вопросами, которые рассматривались в ходе беседы.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16632"/>
            <a:ext cx="8402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8424" y="6381328"/>
            <a:ext cx="611135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10/16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2901280"/>
            <a:ext cx="5719605" cy="3813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42925" algn="just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Самым интересным на наших </a:t>
            </a:r>
            <a:r>
              <a:rPr 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Сократовских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 Олимпиадах являются спортивно-туристические соревнования.</a:t>
            </a: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16632"/>
            <a:ext cx="85456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8424" y="6381328"/>
            <a:ext cx="611135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11/16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D:\мама\фот 2012\DSC02558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5616" y="2816913"/>
            <a:ext cx="6912768" cy="388865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42925" algn="just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Используя интеллектуальную игру в процессе обучения,  ребята (и </a:t>
            </a:r>
            <a:r>
              <a:rPr 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Сократы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, </a:t>
            </a:r>
            <a:r>
              <a:rPr lang="ru-RU" sz="28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и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 участники)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овладевают общими компетенциями</a:t>
            </a:r>
            <a:endParaRPr lang="ru-RU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  <a:cs typeface="Times New Roman" pitchFamily="18" charset="0"/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16632"/>
            <a:ext cx="8402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8424" y="6381328"/>
            <a:ext cx="611135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12/16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D:\мама\фот 2012\DSC0256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2833412"/>
            <a:ext cx="6840760" cy="384792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116632"/>
            <a:ext cx="8402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8424" y="6381328"/>
            <a:ext cx="611135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13/16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2" descr="D:\мама\фот 2012\DSC025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9512" y="1412776"/>
            <a:ext cx="3456384" cy="2376264"/>
          </a:xfrm>
          <a:prstGeom prst="rect">
            <a:avLst/>
          </a:prstGeom>
        </p:spPr>
      </p:pic>
      <p:pic>
        <p:nvPicPr>
          <p:cNvPr id="7170" name="Picture 2" descr="I:\Методразработка почти готовая\на сайт\SAM_25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1412776"/>
            <a:ext cx="3456384" cy="2376264"/>
          </a:xfrm>
          <a:prstGeom prst="rect">
            <a:avLst/>
          </a:prstGeom>
          <a:noFill/>
        </p:spPr>
      </p:pic>
      <p:pic>
        <p:nvPicPr>
          <p:cNvPr id="7171" name="Picture 3" descr="I:\Методразработка почти готовая\на сайт\SAM_25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3789040"/>
            <a:ext cx="3888432" cy="2916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71472" y="116632"/>
            <a:ext cx="840276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8424" y="6381328"/>
            <a:ext cx="611135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14/16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I:\Методразработка почти готовая\на сайт\P10200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77" y="1556792"/>
            <a:ext cx="7668347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28596" y="116632"/>
            <a:ext cx="85456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1412776"/>
            <a:ext cx="87129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2925" algn="just"/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Концепции модернизации Российского образования отражена идея об изменениях требований к подготовке специалиста - профессионала, которому необходимо объединить в себе профессиональную и социальную компетентности. Проводя подобные инновационные мероприятия, мы решаем эту задачу.</a:t>
            </a:r>
            <a:endParaRPr lang="ru-RU" sz="2400" dirty="0">
              <a:solidFill>
                <a:schemeClr val="bg2">
                  <a:lumMod val="25000"/>
                </a:schemeClr>
              </a:solidFill>
              <a:latin typeface="Calibri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8424" y="6381328"/>
            <a:ext cx="611135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15/16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I:\Методразработка почти готовая\на сайт\P1020011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467623" y="3357562"/>
            <a:ext cx="4352769" cy="3264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\Рабочий стол\82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8388424" y="6381328"/>
            <a:ext cx="611135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16/16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-23178"/>
            <a:ext cx="8572560" cy="523220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43042" y="5857892"/>
            <a:ext cx="6000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Авторы: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Ярайкина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М.Е., Алюшина С.Г., Ярайкин А.Н.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iaraikina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8338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0034" y="116632"/>
            <a:ext cx="8474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460432" y="6381328"/>
            <a:ext cx="539127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4"/>
            <a:ext cx="8784976" cy="261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Федеральная целевая программа развития образования ставит вопрос об обеспечении доступности качественного образования, соответствующего требованиям </a:t>
            </a:r>
          </a:p>
          <a:p>
            <a:pPr algn="ctr">
              <a:buFont typeface="Wingdings 2" pitchFamily="18" charset="2"/>
              <a:buNone/>
            </a:pPr>
            <a:r>
              <a:rPr lang="ru-RU" sz="2400" b="1" u="sng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инновационного социально-ориентированного развития 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Российской Федерации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3998691"/>
            <a:ext cx="4357329" cy="27156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Цель </a:t>
            </a:r>
            <a:r>
              <a:rPr lang="ru-RU" sz="28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Сократовской</a:t>
            </a:r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 Олимпиады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: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  <a:p>
            <a:pPr marL="180975" indent="-180975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- военно-патриотическое воспитание подрастающего поколения,</a:t>
            </a:r>
          </a:p>
          <a:p>
            <a:pPr marL="180975" indent="-180975" fontAlgn="auto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воспитание гордости за вооруженные силы,</a:t>
            </a:r>
          </a:p>
          <a:p>
            <a:pPr marL="180975" indent="-180975" fontAlgn="auto"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- формирование у молодого поколения интереса к истории Отечества,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-  пропаганда здорового образа жизни,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развитие  и популяризация  спорта и туризма,</a:t>
            </a:r>
          </a:p>
          <a:p>
            <a:pPr marL="274320" indent="-274320" fontAlgn="auto">
              <a:spcAft>
                <a:spcPts val="0"/>
              </a:spcAft>
              <a:buFontTx/>
              <a:buChar char="-"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подготовка к службе в рядах вооруженных сил,</a:t>
            </a:r>
          </a:p>
          <a:p>
            <a:pPr marL="180975" indent="-180975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-  популяризация корпоративных ценностей среди участников,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-  обучение принятия решений в нестандартной обстановке.</a:t>
            </a:r>
          </a:p>
          <a:p>
            <a:pPr marL="180975" indent="-180975" fontAlgn="auto">
              <a:spcAft>
                <a:spcPts val="0"/>
              </a:spcAft>
              <a:buFont typeface="Wingdings 2"/>
              <a:buNone/>
              <a:defRPr/>
            </a:pP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460432" y="6381328"/>
            <a:ext cx="539127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4348" y="285728"/>
            <a:ext cx="77153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42925" algn="just">
              <a:buFont typeface="Wingdings 2" pitchFamily="18" charset="2"/>
              <a:buNone/>
            </a:pP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Интересная захватывающая игра – составная часть учебно-воспитательного процесса, один из способов углубления знаний и развития интереса к предмету.</a:t>
            </a:r>
          </a:p>
          <a:p>
            <a:pPr marL="180975" indent="-180975"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6632"/>
            <a:ext cx="847420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259" y="3141334"/>
            <a:ext cx="4764021" cy="3573016"/>
          </a:xfrm>
          <a:prstGeom prst="rect">
            <a:avLst/>
          </a:prstGeom>
        </p:spPr>
      </p:pic>
      <p:pic>
        <p:nvPicPr>
          <p:cNvPr id="4098" name="Picture 2" descr="I:\Методразработка почти готовая\на сайт\P10109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4775" y="3285008"/>
            <a:ext cx="4551059" cy="357301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8460432" y="6381328"/>
            <a:ext cx="539127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42925" algn="just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pitchFamily="34" charset="0"/>
              </a:rPr>
              <a:t>Участники сидят не за партами и с ними работают не взрослые, как это обычно бывает, а их ровесники – студенты </a:t>
            </a:r>
          </a:p>
          <a:p>
            <a:pPr marL="180975" indent="-180975"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16632"/>
            <a:ext cx="82598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460432" y="6381328"/>
            <a:ext cx="539127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901" y="3777633"/>
            <a:ext cx="4413099" cy="29367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62333" y="2420888"/>
            <a:ext cx="4602155" cy="30681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42925" algn="just"/>
            <a:r>
              <a:rPr lang="ru-RU" sz="2800" dirty="0">
                <a:latin typeface="Calibri" panose="020F0502020204030204" pitchFamily="34" charset="0"/>
              </a:rPr>
              <a:t>По ходу маршрута Сократ беседует с ребятами о войне, о героях, о родственниках, прошедших войну, </a:t>
            </a:r>
            <a:r>
              <a:rPr lang="ru-RU" sz="2800" dirty="0" smtClean="0">
                <a:latin typeface="Calibri" panose="020F0502020204030204" pitchFamily="34" charset="0"/>
              </a:rPr>
              <a:t>о </a:t>
            </a:r>
            <a:r>
              <a:rPr lang="ru-RU" sz="2800" dirty="0">
                <a:latin typeface="Calibri" panose="020F0502020204030204" pitchFamily="34" charset="0"/>
              </a:rPr>
              <a:t>политике, о книгах и т.п.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16632"/>
            <a:ext cx="8617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460432" y="6381328"/>
            <a:ext cx="539127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I:\Методразработка почти готовая\на сайт\SAM_05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1" y="3212976"/>
            <a:ext cx="4584509" cy="3438382"/>
          </a:xfrm>
          <a:prstGeom prst="rect">
            <a:avLst/>
          </a:prstGeom>
          <a:noFill/>
        </p:spPr>
      </p:pic>
      <p:pic>
        <p:nvPicPr>
          <p:cNvPr id="6147" name="Picture 3" descr="I:\Методразработка почти готовая\на сайт\SAM_059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587970"/>
            <a:ext cx="4104456" cy="30783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42925" algn="just"/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pitchFamily="34" charset="0"/>
              </a:rPr>
              <a:t>В игре происходит формирование и закрепление общих компетенций,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Arial" pitchFamily="34" charset="0"/>
              </a:rPr>
              <a:t>особенно таких, как умение работать в команде, эффективно общаться с коллегами, брать на себя ответственность за работу членов команды, за результат выполнения заданий.</a:t>
            </a:r>
          </a:p>
          <a:p>
            <a:pPr marL="180975" indent="-180975"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16632"/>
            <a:ext cx="8259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460432" y="6381328"/>
            <a:ext cx="539127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3627696"/>
            <a:ext cx="4608512" cy="3072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42925" algn="just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Times New Roman" pitchFamily="18" charset="0"/>
              </a:rPr>
              <a:t>Участники имеют возможность учиться принимать решения в нестандартных ситуациях в условиях ограниченного времени, оценивать свои знания или незнания, что стимулирует к поиску новой информации и т.п.</a:t>
            </a:r>
          </a:p>
          <a:p>
            <a:pPr marL="180975" indent="-180975" fontAlgn="auto">
              <a:spcAft>
                <a:spcPts val="0"/>
              </a:spcAft>
              <a:buFont typeface="Wingdings 2"/>
              <a:buNone/>
              <a:defRPr/>
            </a:pP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16632"/>
            <a:ext cx="82598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8424" y="6381328"/>
            <a:ext cx="611135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8/16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D:\мама\фот 2012\DSC02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907704" y="3573016"/>
            <a:ext cx="5487524" cy="30867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3"/>
          <p:cNvSpPr>
            <a:spLocks noChangeArrowheads="1"/>
          </p:cNvSpPr>
          <p:nvPr/>
        </p:nvSpPr>
        <p:spPr bwMode="auto">
          <a:xfrm>
            <a:off x="179512" y="1484785"/>
            <a:ext cx="878497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542925" algn="just"/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Сократ, познакомившись с командой и установив доверительные отношения,  водит  команду от станции к станции.</a:t>
            </a:r>
            <a:endParaRPr lang="ru-RU" sz="2400" dirty="0" smtClean="0">
              <a:solidFill>
                <a:schemeClr val="tx1">
                  <a:lumMod val="75000"/>
                  <a:lumOff val="25000"/>
                </a:schemeClr>
              </a:solidFill>
              <a:latin typeface="Calibri" pitchFamily="34" charset="0"/>
            </a:endParaRPr>
          </a:p>
          <a:p>
            <a:pPr algn="ctr"/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16632"/>
            <a:ext cx="86170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1400" dirty="0" smtClean="0">
              <a:latin typeface="Calibri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/>
              <a:t>Всероссийский конкурс  «МАСТЕР-КЛАСС ПЕДАГОГА: </a:t>
            </a:r>
          </a:p>
          <a:p>
            <a:pPr algn="ctr"/>
            <a:r>
              <a:rPr lang="ru-RU" sz="1400" b="1" dirty="0" smtClean="0"/>
              <a:t>воспитание патриота и гражданина России </a:t>
            </a:r>
            <a:r>
              <a:rPr lang="ru-RU" sz="1400" b="1" dirty="0" smtClean="0"/>
              <a:t>21</a:t>
            </a:r>
            <a:endParaRPr lang="ru-RU" sz="1400" dirty="0" smtClean="0">
              <a:latin typeface="Calibri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388424" y="6381328"/>
            <a:ext cx="611135" cy="3330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9/16</a:t>
            </a:r>
            <a:endParaRPr lang="ru-RU" sz="1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3396" y="2780928"/>
            <a:ext cx="5832648" cy="38884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633</TotalTime>
  <Words>414</Words>
  <Application>Microsoft Office PowerPoint</Application>
  <PresentationFormat>Экран (4:3)</PresentationFormat>
  <Paragraphs>97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Home2</cp:lastModifiedBy>
  <cp:revision>60</cp:revision>
  <dcterms:modified xsi:type="dcterms:W3CDTF">2018-11-17T18:35:41Z</dcterms:modified>
</cp:coreProperties>
</file>