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57" r:id="rId4"/>
    <p:sldId id="258" r:id="rId5"/>
    <p:sldId id="259" r:id="rId6"/>
    <p:sldId id="260" r:id="rId7"/>
    <p:sldId id="265" r:id="rId8"/>
    <p:sldId id="266" r:id="rId9"/>
    <p:sldId id="267" r:id="rId10"/>
    <p:sldId id="268" r:id="rId11"/>
    <p:sldId id="261" r:id="rId12"/>
    <p:sldId id="269" r:id="rId13"/>
    <p:sldId id="270" r:id="rId14"/>
    <p:sldId id="262" r:id="rId15"/>
    <p:sldId id="286" r:id="rId16"/>
    <p:sldId id="272" r:id="rId17"/>
    <p:sldId id="287" r:id="rId18"/>
    <p:sldId id="275" r:id="rId19"/>
    <p:sldId id="263" r:id="rId20"/>
    <p:sldId id="277" r:id="rId21"/>
    <p:sldId id="279" r:id="rId22"/>
    <p:sldId id="278" r:id="rId23"/>
    <p:sldId id="264" r:id="rId24"/>
    <p:sldId id="289" r:id="rId25"/>
    <p:sldId id="291" r:id="rId26"/>
    <p:sldId id="292" r:id="rId27"/>
    <p:sldId id="284" r:id="rId28"/>
    <p:sldId id="285" r:id="rId2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5" autoAdjust="0"/>
  </p:normalViewPr>
  <p:slideViewPr>
    <p:cSldViewPr>
      <p:cViewPr>
        <p:scale>
          <a:sx n="68" d="100"/>
          <a:sy n="68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4.png"/><Relationship Id="rId7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5.jpeg"/><Relationship Id="rId9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14.xml"/><Relationship Id="rId7" Type="http://schemas.openxmlformats.org/officeDocument/2006/relationships/slide" Target="slide1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2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0"/>
            <a:ext cx="8001000" cy="2438400"/>
          </a:xfrm>
          <a:noFill/>
          <a:effectLst>
            <a:softEdge rad="127000"/>
          </a:effectLst>
        </p:spPr>
        <p:txBody>
          <a:bodyPr>
            <a:normAutofit fontScale="90000"/>
          </a:bodyPr>
          <a:lstStyle/>
          <a:p>
            <a:r>
              <a:rPr lang="ru-RU" sz="8800" dirty="0">
                <a:ln w="381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Зал русских народных сказок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7924800" y="6019800"/>
            <a:ext cx="762000" cy="609600"/>
          </a:xfrm>
          <a:prstGeom prst="curvedUp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482" name="AutoShape 2" descr="https://img.yakaboo.ua/media/catalog/product/cache/1/image/234c7c011ba026e66d29567e1be1d1f7/1/1/11_20_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s://img.yakaboo.ua/media/catalog/product/cache/1/image/234c7c011ba026e66d29567e1be1d1f7/1/1/11_20_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60338"/>
            <a:ext cx="4495800" cy="63451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6200000">
            <a:off x="603766" y="5035034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Выскочка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rot="16043483">
            <a:off x="4108965" y="51874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Мафин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 Паук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3651766" y="4882634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Перчатки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1899165" y="17584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Товарищам детям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3689866" y="1644135"/>
            <a:ext cx="1371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Храбрецы</a:t>
            </a:r>
            <a:endParaRPr lang="ru-RU" dirty="0"/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 rot="16200000">
            <a:off x="1441965" y="17584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Курочка Ряба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4718565" y="1606035"/>
            <a:ext cx="1752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Кот в сапогах</a:t>
            </a:r>
          </a:p>
        </p:txBody>
      </p:sp>
      <p:sp>
        <p:nvSpPr>
          <p:cNvPr id="11" name="TextBox 10"/>
          <p:cNvSpPr txBox="1"/>
          <p:nvPr/>
        </p:nvSpPr>
        <p:spPr>
          <a:xfrm rot="15775775">
            <a:off x="6711909" y="4806494"/>
            <a:ext cx="2699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Принцесса на горошине</a:t>
            </a:r>
            <a:endParaRPr lang="ru-RU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3352800" y="2895600"/>
            <a:ext cx="1752600" cy="762000"/>
          </a:xfrm>
          <a:prstGeom prst="cloudCallout">
            <a:avLst>
              <a:gd name="adj1" fmla="val -54994"/>
              <a:gd name="adj2" fmla="val -64643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3" name="Выноска-облако 12"/>
          <p:cNvSpPr/>
          <p:nvPr/>
        </p:nvSpPr>
        <p:spPr>
          <a:xfrm>
            <a:off x="3429000" y="304800"/>
            <a:ext cx="1752600" cy="762000"/>
          </a:xfrm>
          <a:prstGeom prst="cloudCallout">
            <a:avLst>
              <a:gd name="adj1" fmla="val 5875"/>
              <a:gd name="adj2" fmla="val 79643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4" name="Выноска-облако 13"/>
          <p:cNvSpPr/>
          <p:nvPr/>
        </p:nvSpPr>
        <p:spPr>
          <a:xfrm>
            <a:off x="5638800" y="457200"/>
            <a:ext cx="1752600" cy="762000"/>
          </a:xfrm>
          <a:prstGeom prst="cloudCallout">
            <a:avLst>
              <a:gd name="adj1" fmla="val -42572"/>
              <a:gd name="adj2" fmla="val 56786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5" name="Выноска-облако 14"/>
          <p:cNvSpPr/>
          <p:nvPr/>
        </p:nvSpPr>
        <p:spPr>
          <a:xfrm>
            <a:off x="1676400" y="5105400"/>
            <a:ext cx="1752600" cy="762000"/>
          </a:xfrm>
          <a:prstGeom prst="cloudCallout">
            <a:avLst>
              <a:gd name="adj1" fmla="val -45678"/>
              <a:gd name="adj2" fmla="val 55357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6" name="Выноска-облако 15"/>
          <p:cNvSpPr/>
          <p:nvPr/>
        </p:nvSpPr>
        <p:spPr>
          <a:xfrm>
            <a:off x="2667000" y="3886200"/>
            <a:ext cx="1752600" cy="762000"/>
          </a:xfrm>
          <a:prstGeom prst="cloudCallout">
            <a:avLst>
              <a:gd name="adj1" fmla="val 52459"/>
              <a:gd name="adj2" fmla="val 425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7" name="Выноска-облако 16"/>
          <p:cNvSpPr/>
          <p:nvPr/>
        </p:nvSpPr>
        <p:spPr>
          <a:xfrm>
            <a:off x="5410200" y="4953000"/>
            <a:ext cx="1752600" cy="762000"/>
          </a:xfrm>
          <a:prstGeom prst="cloudCallout">
            <a:avLst>
              <a:gd name="adj1" fmla="val -45057"/>
              <a:gd name="adj2" fmla="val 79643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9" name="Выноска-облако 18"/>
          <p:cNvSpPr/>
          <p:nvPr/>
        </p:nvSpPr>
        <p:spPr>
          <a:xfrm>
            <a:off x="5943600" y="3581400"/>
            <a:ext cx="1752600" cy="762000"/>
          </a:xfrm>
          <a:prstGeom prst="cloudCallout">
            <a:avLst>
              <a:gd name="adj1" fmla="val 52459"/>
              <a:gd name="adj2" fmla="val 425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  <a:effectLst>
            <a:softEdge rad="317500"/>
          </a:effectLst>
        </p:spPr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Золотая рыбка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657600" y="1447800"/>
          <a:ext cx="4526280" cy="4152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2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2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2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29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292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292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0292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292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33400" y="2057400"/>
            <a:ext cx="251460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1. Какое яйцо снесла курочка Ряба?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3400" y="3429000"/>
            <a:ext cx="251460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2. Кого не было в этой сказке?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3400" y="4495800"/>
            <a:ext cx="2514600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3. Какое яйцо пообещала снести курочка в утешение деду с бабкой?</a:t>
            </a:r>
          </a:p>
        </p:txBody>
      </p:sp>
      <p:sp>
        <p:nvSpPr>
          <p:cNvPr id="23" name="Стрелка вправо 22"/>
          <p:cNvSpPr/>
          <p:nvPr/>
        </p:nvSpPr>
        <p:spPr>
          <a:xfrm>
            <a:off x="7543800" y="6172200"/>
            <a:ext cx="1219200" cy="3810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14800" y="2971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943600" y="1905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34200" y="2438400"/>
            <a:ext cx="304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15000" y="2057400"/>
            <a:ext cx="533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ПР</a:t>
            </a:r>
          </a:p>
          <a:p>
            <a:r>
              <a:rPr lang="ru-RU" sz="3200" dirty="0"/>
              <a:t>О</a:t>
            </a:r>
          </a:p>
          <a:p>
            <a:r>
              <a:rPr lang="ru-RU" sz="3200" dirty="0"/>
              <a:t>СТОЕ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91000" y="30480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З   О   Л   О   Т   О   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705600" y="2514600"/>
            <a:ext cx="533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К</a:t>
            </a:r>
          </a:p>
          <a:p>
            <a:r>
              <a:rPr lang="ru-RU" sz="3200" dirty="0"/>
              <a:t> </a:t>
            </a:r>
          </a:p>
          <a:p>
            <a:r>
              <a:rPr lang="ru-RU" sz="3200" dirty="0"/>
              <a:t>Ш</a:t>
            </a:r>
          </a:p>
          <a:p>
            <a:r>
              <a:rPr lang="ru-RU" sz="3200" dirty="0"/>
              <a:t>К</a:t>
            </a:r>
          </a:p>
          <a:p>
            <a:r>
              <a:rPr lang="ru-RU" sz="3200" dirty="0"/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7924800" y="6019800"/>
            <a:ext cx="762000" cy="609600"/>
          </a:xfrm>
          <a:prstGeom prst="curvedUp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7410" name="Picture 2" descr="https://im0-tub-ru.yandex.net/i?id=1f46e54b1f09a35209bb560801983284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292100"/>
            <a:ext cx="4648200" cy="6184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6200000">
            <a:off x="-234435" y="53398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Федорино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горе</a:t>
            </a:r>
          </a:p>
        </p:txBody>
      </p:sp>
      <p:sp>
        <p:nvSpPr>
          <p:cNvPr id="5" name="TextBox 4"/>
          <p:cNvSpPr txBox="1"/>
          <p:nvPr/>
        </p:nvSpPr>
        <p:spPr>
          <a:xfrm rot="15819855">
            <a:off x="5829968" y="154346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 и Вовка</a:t>
            </a:r>
          </a:p>
        </p:txBody>
      </p:sp>
      <p:sp>
        <p:nvSpPr>
          <p:cNvPr id="6" name="TextBox 5"/>
          <p:cNvSpPr txBox="1"/>
          <p:nvPr/>
        </p:nvSpPr>
        <p:spPr>
          <a:xfrm rot="15860795">
            <a:off x="5594572" y="1818165"/>
            <a:ext cx="1702075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Весенние воды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15971981">
            <a:off x="4662146" y="1723500"/>
            <a:ext cx="2452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Песенки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Винни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Пуха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3537465" y="1796535"/>
            <a:ext cx="1524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Мой секрет</a:t>
            </a:r>
            <a:endParaRPr lang="ru-RU" dirty="0"/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 rot="16200000">
            <a:off x="2737365" y="52636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Гуси-Лебеди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2623065" y="1491735"/>
            <a:ext cx="1219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горке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1251466" y="1872734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Затейники</a:t>
            </a:r>
            <a:endParaRPr lang="ru-RU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914400" y="4267200"/>
            <a:ext cx="1752600" cy="762000"/>
          </a:xfrm>
          <a:prstGeom prst="cloudCallout">
            <a:avLst>
              <a:gd name="adj1" fmla="val -32634"/>
              <a:gd name="adj2" fmla="val 76786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3" name="Выноска-облако 12"/>
          <p:cNvSpPr/>
          <p:nvPr/>
        </p:nvSpPr>
        <p:spPr>
          <a:xfrm>
            <a:off x="457200" y="914400"/>
            <a:ext cx="1752600" cy="762000"/>
          </a:xfrm>
          <a:prstGeom prst="cloudCallout">
            <a:avLst>
              <a:gd name="adj1" fmla="val 33825"/>
              <a:gd name="adj2" fmla="val 89643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4" name="Выноска-облако 13"/>
          <p:cNvSpPr/>
          <p:nvPr/>
        </p:nvSpPr>
        <p:spPr>
          <a:xfrm>
            <a:off x="2438400" y="2667000"/>
            <a:ext cx="1752600" cy="762000"/>
          </a:xfrm>
          <a:prstGeom prst="cloudCallout">
            <a:avLst>
              <a:gd name="adj1" fmla="val 40037"/>
              <a:gd name="adj2" fmla="val -78929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5" name="Выноска-облако 14"/>
          <p:cNvSpPr/>
          <p:nvPr/>
        </p:nvSpPr>
        <p:spPr>
          <a:xfrm>
            <a:off x="2895600" y="533400"/>
            <a:ext cx="1752600" cy="762000"/>
          </a:xfrm>
          <a:prstGeom prst="cloudCallout">
            <a:avLst>
              <a:gd name="adj1" fmla="val -13379"/>
              <a:gd name="adj2" fmla="val 83929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6" name="Выноска-облако 15"/>
          <p:cNvSpPr/>
          <p:nvPr/>
        </p:nvSpPr>
        <p:spPr>
          <a:xfrm>
            <a:off x="4267200" y="3352800"/>
            <a:ext cx="1752600" cy="762000"/>
          </a:xfrm>
          <a:prstGeom prst="cloudCallout">
            <a:avLst>
              <a:gd name="adj1" fmla="val 23266"/>
              <a:gd name="adj2" fmla="val -775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7" name="Выноска-облако 16"/>
          <p:cNvSpPr/>
          <p:nvPr/>
        </p:nvSpPr>
        <p:spPr>
          <a:xfrm>
            <a:off x="6019800" y="304800"/>
            <a:ext cx="1752600" cy="762000"/>
          </a:xfrm>
          <a:prstGeom prst="cloudCallout">
            <a:avLst>
              <a:gd name="adj1" fmla="val -15864"/>
              <a:gd name="adj2" fmla="val 7821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8" name="Выноска-облако 17"/>
          <p:cNvSpPr/>
          <p:nvPr/>
        </p:nvSpPr>
        <p:spPr>
          <a:xfrm>
            <a:off x="6705600" y="2971800"/>
            <a:ext cx="1752600" cy="762000"/>
          </a:xfrm>
          <a:prstGeom prst="cloudCallout">
            <a:avLst>
              <a:gd name="adj1" fmla="val -25181"/>
              <a:gd name="adj2" fmla="val -68928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  <a:effectLst>
            <a:softEdge rad="127000"/>
          </a:effectLst>
        </p:spPr>
        <p:txBody>
          <a:bodyPr/>
          <a:lstStyle/>
          <a:p>
            <a:r>
              <a:rPr lang="ru-RU" b="1" dirty="0"/>
              <a:t>Гуси-Лебеди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124200" y="1600200"/>
            <a:ext cx="5562600" cy="4724400"/>
          </a:xfrm>
        </p:spPr>
        <p:txBody>
          <a:bodyPr/>
          <a:lstStyle/>
          <a:p>
            <a:pPr>
              <a:buNone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Реши ребусы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276600" y="5410200"/>
            <a:ext cx="5486400" cy="1143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softEdge rad="1270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Яблоня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 l="49375" t="53125" r="20000" b="29688"/>
          <a:stretch>
            <a:fillRect/>
          </a:stretch>
        </p:blipFill>
        <p:spPr bwMode="auto">
          <a:xfrm>
            <a:off x="1600200" y="2362200"/>
            <a:ext cx="5715000" cy="256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  <a:effectLst>
            <a:softEdge rad="127000"/>
          </a:effectLst>
        </p:spPr>
        <p:txBody>
          <a:bodyPr/>
          <a:lstStyle/>
          <a:p>
            <a:r>
              <a:rPr lang="ru-RU" b="1" dirty="0"/>
              <a:t>Гуси-Лебеди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67400" y="5715000"/>
            <a:ext cx="2971800" cy="838200"/>
          </a:xfrm>
          <a:solidFill>
            <a:schemeClr val="bg1">
              <a:lumMod val="95000"/>
            </a:schemeClr>
          </a:solidFill>
          <a:effectLst>
            <a:softEdge rad="127000"/>
          </a:effectLst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/>
              <a:t>           Печь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 l="30625" t="39063" r="28750" b="42968"/>
          <a:stretch>
            <a:fillRect/>
          </a:stretch>
        </p:blipFill>
        <p:spPr bwMode="auto">
          <a:xfrm>
            <a:off x="1828800" y="2286000"/>
            <a:ext cx="5814391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  <a:effectLst>
            <a:softEdge rad="127000"/>
          </a:effectLst>
        </p:spPr>
        <p:txBody>
          <a:bodyPr/>
          <a:lstStyle/>
          <a:p>
            <a:r>
              <a:rPr lang="ru-RU" dirty="0"/>
              <a:t>Гуси-Лебеди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096000" y="5562600"/>
            <a:ext cx="2209800" cy="8382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softEdge rad="127000"/>
          </a:effectLst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Река</a:t>
            </a: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/>
          <a:srcRect l="36250" t="38281" r="31875" b="42969"/>
          <a:stretch>
            <a:fillRect/>
          </a:stretch>
        </p:blipFill>
        <p:spPr bwMode="auto">
          <a:xfrm>
            <a:off x="2438400" y="2438400"/>
            <a:ext cx="46958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7924800" y="6019800"/>
            <a:ext cx="762000" cy="609600"/>
          </a:xfrm>
          <a:prstGeom prst="curvedUp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2290" name="Picture 2" descr="https://interkniga.net/app/files/2019/01/978-5-389-11417-3.jpg"/>
          <p:cNvPicPr>
            <a:picLocks noChangeAspect="1" noChangeArrowheads="1"/>
          </p:cNvPicPr>
          <p:nvPr/>
        </p:nvPicPr>
        <p:blipFill rotWithShape="1">
          <a:blip r:embed="rId3"/>
          <a:srcRect t="1" b="4969"/>
          <a:stretch/>
        </p:blipFill>
        <p:spPr bwMode="auto">
          <a:xfrm>
            <a:off x="2108200" y="191044"/>
            <a:ext cx="4689383" cy="64383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6662782">
            <a:off x="216985" y="5278423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Поет зима - аукает…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rot="15974039">
            <a:off x="6086138" y="1844378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Путаница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5328165" y="53398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Чародейкою Зимою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2356365" y="53398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Чудаки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3346965" y="51874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Ученый Петя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3575565" y="19108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Кот и лодыри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2661165" y="18346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Новогодняя быль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1905000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Морозко</a:t>
            </a:r>
            <a:endParaRPr lang="ru-RU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2286000" y="4572000"/>
            <a:ext cx="1752600" cy="762000"/>
          </a:xfrm>
          <a:prstGeom prst="cloudCallout">
            <a:avLst>
              <a:gd name="adj1" fmla="val 20161"/>
              <a:gd name="adj2" fmla="val 89643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3" name="Выноска-облако 12"/>
          <p:cNvSpPr/>
          <p:nvPr/>
        </p:nvSpPr>
        <p:spPr>
          <a:xfrm>
            <a:off x="1447800" y="5562600"/>
            <a:ext cx="1752600" cy="762000"/>
          </a:xfrm>
          <a:prstGeom prst="cloudCallout">
            <a:avLst>
              <a:gd name="adj1" fmla="val -41951"/>
              <a:gd name="adj2" fmla="val -48929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4" name="Выноска-облако 13"/>
          <p:cNvSpPr/>
          <p:nvPr/>
        </p:nvSpPr>
        <p:spPr>
          <a:xfrm>
            <a:off x="4191000" y="4343400"/>
            <a:ext cx="1752600" cy="762000"/>
          </a:xfrm>
          <a:prstGeom prst="cloudCallout">
            <a:avLst>
              <a:gd name="adj1" fmla="val -20833"/>
              <a:gd name="adj2" fmla="val 73929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5" name="Выноска-облако 14"/>
          <p:cNvSpPr/>
          <p:nvPr/>
        </p:nvSpPr>
        <p:spPr>
          <a:xfrm>
            <a:off x="6781800" y="4953000"/>
            <a:ext cx="1752600" cy="762000"/>
          </a:xfrm>
          <a:prstGeom prst="cloudCallout">
            <a:avLst>
              <a:gd name="adj1" fmla="val -51268"/>
              <a:gd name="adj2" fmla="val 61071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6" name="Выноска-облако 15"/>
          <p:cNvSpPr/>
          <p:nvPr/>
        </p:nvSpPr>
        <p:spPr>
          <a:xfrm>
            <a:off x="6705600" y="3276600"/>
            <a:ext cx="1752600" cy="762000"/>
          </a:xfrm>
          <a:prstGeom prst="cloudCallout">
            <a:avLst>
              <a:gd name="adj1" fmla="val -11516"/>
              <a:gd name="adj2" fmla="val -775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7" name="Выноска-облако 16"/>
          <p:cNvSpPr/>
          <p:nvPr/>
        </p:nvSpPr>
        <p:spPr>
          <a:xfrm>
            <a:off x="4572000" y="990600"/>
            <a:ext cx="1752600" cy="762000"/>
          </a:xfrm>
          <a:prstGeom prst="cloudCallout">
            <a:avLst>
              <a:gd name="adj1" fmla="val -30771"/>
              <a:gd name="adj2" fmla="val 79643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8" name="Выноска-облако 17"/>
          <p:cNvSpPr/>
          <p:nvPr/>
        </p:nvSpPr>
        <p:spPr>
          <a:xfrm>
            <a:off x="3048000" y="3276600"/>
            <a:ext cx="1752600" cy="762000"/>
          </a:xfrm>
          <a:prstGeom prst="cloudCallout">
            <a:avLst>
              <a:gd name="adj1" fmla="val -11516"/>
              <a:gd name="adj2" fmla="val -775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2438400"/>
            <a:ext cx="8458200" cy="2971800"/>
          </a:xfrm>
        </p:spPr>
        <p:txBody>
          <a:bodyPr/>
          <a:lstStyle/>
          <a:p>
            <a:pPr marL="514350" indent="-514350">
              <a:buAutoNum type="arabicPeriod"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6800" y="152400"/>
            <a:ext cx="6858000" cy="1676400"/>
          </a:xfrm>
          <a:solidFill>
            <a:schemeClr val="bg2"/>
          </a:solidFill>
          <a:effectLst>
            <a:softEdge rad="127000"/>
          </a:effectLst>
        </p:spPr>
        <p:txBody>
          <a:bodyPr>
            <a:noAutofit/>
          </a:bodyPr>
          <a:lstStyle/>
          <a:p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Для посещения зала  необходимо знать:</a:t>
            </a: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28600" y="2057400"/>
            <a:ext cx="8458200" cy="4495800"/>
          </a:xfrm>
          <a:prstGeom prst="verticalScroll">
            <a:avLst/>
          </a:prstGeom>
          <a:solidFill>
            <a:schemeClr val="bg2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indent="-3175" algn="ctr">
              <a:buAutoNum type="arabicPeriod"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Отличительные особенности русской народной сказки от других жанров русской литературы.</a:t>
            </a:r>
          </a:p>
          <a:p>
            <a:pPr marL="3175" indent="-3175"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Виды русских народных сказок.</a:t>
            </a:r>
          </a:p>
          <a:p>
            <a:pPr marL="3175" indent="-3175"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Анализ русской народной сказки.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effectLst>
            <a:softEdge rad="127000"/>
          </a:effectLst>
        </p:spPr>
        <p:txBody>
          <a:bodyPr/>
          <a:lstStyle/>
          <a:p>
            <a:r>
              <a:rPr lang="ru-RU" b="1" dirty="0" err="1"/>
              <a:t>Морозко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1295400"/>
            <a:ext cx="6324600" cy="914400"/>
          </a:xfrm>
          <a:solidFill>
            <a:schemeClr val="accent5">
              <a:lumMod val="40000"/>
              <a:lumOff val="60000"/>
            </a:schemeClr>
          </a:solidFill>
          <a:effectLst>
            <a:softEdge rad="127000"/>
          </a:effectLst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buNone/>
            </a:pPr>
            <a:r>
              <a:rPr lang="ru-RU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Выбери главную мысль сказки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95600" y="4495800"/>
            <a:ext cx="3276600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just"/>
            <a:r>
              <a:rPr lang="ru-RU" sz="2800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Время бесценно и не стоит тратить его </a:t>
            </a:r>
            <a:r>
              <a:rPr lang="ru-RU" sz="2800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понапрасну</a:t>
            </a:r>
            <a:endParaRPr lang="ru-RU" sz="2800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7800" y="2590800"/>
            <a:ext cx="3352800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just"/>
            <a:r>
              <a:rPr lang="ru-RU" sz="2800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Уважай старших, будь вежлив с другими людьми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2514600"/>
            <a:ext cx="3429000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just"/>
            <a:r>
              <a:rPr lang="ru-RU" sz="2800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Береги природу, и относись  к ней с </a:t>
            </a:r>
            <a:r>
              <a:rPr lang="ru-RU" sz="2800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уважением</a:t>
            </a:r>
            <a:endParaRPr lang="ru-RU" sz="2800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Морозко</a:t>
            </a:r>
            <a:endParaRPr lang="ru-RU" dirty="0"/>
          </a:p>
        </p:txBody>
      </p:sp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533400" y="2438400"/>
            <a:ext cx="8229600" cy="10772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buNone/>
            </a:pPr>
            <a:r>
              <a:rPr lang="ru-RU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Какие подарки подарил </a:t>
            </a:r>
            <a:r>
              <a:rPr lang="ru-RU" b="1" spc="150" dirty="0" err="1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Морозко</a:t>
            </a:r>
            <a:r>
              <a:rPr lang="ru-RU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умной и доброй девушке?</a:t>
            </a: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838200" y="4648200"/>
            <a:ext cx="7391400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softEdge rad="63500"/>
          </a:effectLst>
        </p:spPr>
        <p:txBody>
          <a:bodyPr vert="horz" wrap="square" lIns="91440" tIns="45720" rIns="91440" bIns="45720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spc="150" normalizeH="0" baseline="0" noProof="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Теплую шубу, сундук и платье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3400" y="381000"/>
            <a:ext cx="8077200" cy="1020762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softEdge rad="1270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Морозко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>
            <a:off x="7924800" y="6019800"/>
            <a:ext cx="762000" cy="609600"/>
          </a:xfrm>
          <a:prstGeom prst="curvedUp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4818" name="Picture 2" descr="http://arch.rgdb.ru/xmlui/bitstream/handle/123456789/30823/00000001.jpg.jpg?sequence=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990600"/>
            <a:ext cx="3581400" cy="4906027"/>
          </a:xfrm>
          <a:prstGeom prst="rect">
            <a:avLst/>
          </a:prstGeom>
          <a:noFill/>
        </p:spPr>
      </p:pic>
      <p:pic>
        <p:nvPicPr>
          <p:cNvPr id="7170" name="Picture 2" descr="http://s3.gallery.aystatic.by/650/795/184/5018/5018184795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345218"/>
            <a:ext cx="4724400" cy="62841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6200000">
            <a:off x="8223765" y="5949435"/>
            <a:ext cx="990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варе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5556765" y="52636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Береза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-386835" y="25966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Два мороза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2508765" y="5873235"/>
            <a:ext cx="1295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Гуляет…</a:t>
            </a:r>
          </a:p>
        </p:txBody>
      </p:sp>
      <p:sp>
        <p:nvSpPr>
          <p:cNvPr id="9" name="TextBox 8"/>
          <p:cNvSpPr txBox="1"/>
          <p:nvPr/>
        </p:nvSpPr>
        <p:spPr>
          <a:xfrm rot="16029606">
            <a:off x="4780599" y="2219105"/>
            <a:ext cx="25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Сказка о золотой рыбке</a:t>
            </a:r>
            <a:endParaRPr lang="ru-RU" dirty="0"/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 rot="16200000">
            <a:off x="489466" y="2253735"/>
            <a:ext cx="2438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Царевна-лягушка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rot="15951006">
            <a:off x="6027902" y="2173711"/>
            <a:ext cx="2752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Подпевает брусника..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2051565" y="25204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Веселые чижи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4337565" y="2596635"/>
            <a:ext cx="220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 это было?</a:t>
            </a:r>
            <a:endParaRPr lang="ru-RU" dirty="0"/>
          </a:p>
        </p:txBody>
      </p:sp>
      <p:sp>
        <p:nvSpPr>
          <p:cNvPr id="14" name="Выноска-облако 13"/>
          <p:cNvSpPr/>
          <p:nvPr/>
        </p:nvSpPr>
        <p:spPr>
          <a:xfrm>
            <a:off x="152400" y="4191000"/>
            <a:ext cx="1752600" cy="762000"/>
          </a:xfrm>
          <a:prstGeom prst="cloudCallout">
            <a:avLst>
              <a:gd name="adj1" fmla="val -11516"/>
              <a:gd name="adj2" fmla="val -775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5" name="Выноска-облако 14"/>
          <p:cNvSpPr/>
          <p:nvPr/>
        </p:nvSpPr>
        <p:spPr>
          <a:xfrm>
            <a:off x="1905000" y="1219200"/>
            <a:ext cx="1752600" cy="762000"/>
          </a:xfrm>
          <a:prstGeom prst="cloudCallout">
            <a:avLst>
              <a:gd name="adj1" fmla="val 19539"/>
              <a:gd name="adj2" fmla="val 61071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6" name="Выноска-облако 15"/>
          <p:cNvSpPr/>
          <p:nvPr/>
        </p:nvSpPr>
        <p:spPr>
          <a:xfrm>
            <a:off x="3657600" y="1371600"/>
            <a:ext cx="1752600" cy="762000"/>
          </a:xfrm>
          <a:prstGeom prst="cloudCallout">
            <a:avLst>
              <a:gd name="adj1" fmla="val 41279"/>
              <a:gd name="adj2" fmla="val 6821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7" name="Выноска-облако 16"/>
          <p:cNvSpPr/>
          <p:nvPr/>
        </p:nvSpPr>
        <p:spPr>
          <a:xfrm>
            <a:off x="5791200" y="457200"/>
            <a:ext cx="1752600" cy="762000"/>
          </a:xfrm>
          <a:prstGeom prst="cloudCallout">
            <a:avLst>
              <a:gd name="adj1" fmla="val -20833"/>
              <a:gd name="adj2" fmla="val 59643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8" name="Выноска-облако 17"/>
          <p:cNvSpPr/>
          <p:nvPr/>
        </p:nvSpPr>
        <p:spPr>
          <a:xfrm>
            <a:off x="7086600" y="3810000"/>
            <a:ext cx="1752600" cy="762000"/>
          </a:xfrm>
          <a:prstGeom prst="cloudCallout">
            <a:avLst>
              <a:gd name="adj1" fmla="val -17106"/>
              <a:gd name="adj2" fmla="val -6321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9" name="Выноска-облако 18"/>
          <p:cNvSpPr/>
          <p:nvPr/>
        </p:nvSpPr>
        <p:spPr>
          <a:xfrm>
            <a:off x="2895600" y="4800600"/>
            <a:ext cx="1752600" cy="762000"/>
          </a:xfrm>
          <a:prstGeom prst="cloudCallout">
            <a:avLst>
              <a:gd name="adj1" fmla="val -25181"/>
              <a:gd name="adj2" fmla="val 6821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20" name="Выноска-облако 19"/>
          <p:cNvSpPr/>
          <p:nvPr/>
        </p:nvSpPr>
        <p:spPr>
          <a:xfrm>
            <a:off x="4953000" y="4572000"/>
            <a:ext cx="1752600" cy="762000"/>
          </a:xfrm>
          <a:prstGeom prst="cloudCallout">
            <a:avLst>
              <a:gd name="adj1" fmla="val 33825"/>
              <a:gd name="adj2" fmla="val 725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21" name="Выноска-облако 20"/>
          <p:cNvSpPr/>
          <p:nvPr/>
        </p:nvSpPr>
        <p:spPr>
          <a:xfrm>
            <a:off x="7010400" y="5181600"/>
            <a:ext cx="1752600" cy="762000"/>
          </a:xfrm>
          <a:prstGeom prst="cloudCallout">
            <a:avLst>
              <a:gd name="adj1" fmla="val 36310"/>
              <a:gd name="adj2" fmla="val 5821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t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solidFill>
            <a:schemeClr val="bg1"/>
          </a:solidFill>
          <a:effectLst>
            <a:softEdge rad="127000"/>
          </a:effectLst>
        </p:spPr>
        <p:txBody>
          <a:bodyPr/>
          <a:lstStyle/>
          <a:p>
            <a:r>
              <a:rPr lang="ru-RU" b="1" dirty="0"/>
              <a:t>Царевна-лягушка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43200" y="1447800"/>
            <a:ext cx="3886200" cy="838200"/>
          </a:xfrm>
          <a:solidFill>
            <a:schemeClr val="bg1"/>
          </a:solidFill>
          <a:ln>
            <a:noFill/>
          </a:ln>
          <a:effectLst>
            <a:softEdge rad="63500"/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/>
              <a:t>Ответь на вопросы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4572000"/>
            <a:ext cx="4800600" cy="1077218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3200" dirty="0"/>
              <a:t>Куда упала стрела Ивана-Царевича?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943600" y="4572000"/>
            <a:ext cx="2895600" cy="1295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топкое болото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667000"/>
            <a:ext cx="4876800" cy="156966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just" fontAlgn="base"/>
            <a:r>
              <a:rPr lang="ru-RU" sz="3200" dirty="0"/>
              <a:t>С помощью чего братья стали искать себе невест?</a:t>
            </a:r>
          </a:p>
          <a:p>
            <a:endParaRPr lang="ru-RU" sz="32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324600" y="2667000"/>
            <a:ext cx="24384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Лук,</a:t>
            </a:r>
            <a:r>
              <a:rPr kumimoji="0" lang="ru-RU" sz="3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стрелы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t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effectLst>
            <a:softEdge rad="127000"/>
          </a:effectLst>
        </p:spPr>
        <p:txBody>
          <a:bodyPr/>
          <a:lstStyle/>
          <a:p>
            <a:r>
              <a:rPr lang="ru-RU" b="1" dirty="0"/>
              <a:t>Царевна-лягушка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676400"/>
            <a:ext cx="4876800" cy="138499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Что сделал Иван-Царевич, когда увидел лягушачью шкурку?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477000" y="2209800"/>
            <a:ext cx="23622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lang="ru-RU" sz="3200" dirty="0"/>
              <a:t>Сжег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495800"/>
            <a:ext cx="4876800" cy="95410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Где хранилась жизнь Кощея Бессмертного?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791200" y="4495800"/>
            <a:ext cx="28956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В игле,</a:t>
            </a:r>
            <a:r>
              <a:rPr kumimoji="0" lang="ru-RU" sz="3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которая находилась в яйце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ex.ucoz.ru/_nw/26/007462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066800"/>
            <a:ext cx="3505200" cy="5140960"/>
          </a:xfrm>
          <a:prstGeom prst="rect">
            <a:avLst/>
          </a:prstGeom>
          <a:noFill/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7924800" y="6019800"/>
            <a:ext cx="762000" cy="609600"/>
          </a:xfrm>
          <a:prstGeom prst="curvedUp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4" name="Picture 2" descr="http://cdn1.ozone.ru/multimedia/102155907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297766"/>
            <a:ext cx="5105400" cy="6286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066800" y="3810000"/>
            <a:ext cx="762000" cy="30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pink-black3.bak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3241904"/>
            <a:ext cx="2743200" cy="3616096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152400" y="228600"/>
            <a:ext cx="3276600" cy="2819400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Для того, чтобы произведения встали на свое место, расположите их в алфавитном порядке!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19800" y="0"/>
            <a:ext cx="1447800" cy="36933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b="1" i="1" dirty="0"/>
              <a:t>А.С.Пушкин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5000" y="1447800"/>
            <a:ext cx="2057400" cy="36933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b="1" i="1" dirty="0"/>
              <a:t>М.Ю.Лермонтов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33800" y="3657600"/>
            <a:ext cx="5410200" cy="2209800"/>
          </a:xfrm>
          <a:prstGeom prst="rect">
            <a:avLst/>
          </a:prstGeom>
          <a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019800" y="3352800"/>
            <a:ext cx="1447800" cy="36933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b="1" i="1" dirty="0"/>
              <a:t>И.А.Крылов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8382000" y="3276600"/>
            <a:ext cx="381000" cy="1828800"/>
            <a:chOff x="8305800" y="3962400"/>
            <a:chExt cx="381000" cy="1828800"/>
          </a:xfrm>
        </p:grpSpPr>
        <p:pic>
          <p:nvPicPr>
            <p:cNvPr id="20" name="Рисунок 19" descr="к5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05800" y="3962400"/>
              <a:ext cx="381000" cy="1828800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 rot="16200000">
              <a:off x="7707556" y="4865444"/>
              <a:ext cx="15042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Гуси-Лебеди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7620000" y="3276600"/>
            <a:ext cx="381000" cy="1936750"/>
            <a:chOff x="7924800" y="3886200"/>
            <a:chExt cx="381000" cy="1936750"/>
          </a:xfrm>
        </p:grpSpPr>
        <p:pic>
          <p:nvPicPr>
            <p:cNvPr id="18" name="Рисунок 17" descr="к3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24800" y="3886200"/>
              <a:ext cx="381000" cy="193675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 rot="16200000">
              <a:off x="7212257" y="4751143"/>
              <a:ext cx="17328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Курочка Ряба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462790" y="2971800"/>
            <a:ext cx="523220" cy="2148840"/>
            <a:chOff x="4234190" y="3733800"/>
            <a:chExt cx="523220" cy="1844040"/>
          </a:xfrm>
        </p:grpSpPr>
        <p:pic>
          <p:nvPicPr>
            <p:cNvPr id="17" name="Рисунок 16" descr="к2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267200" y="3733800"/>
              <a:ext cx="381000" cy="184404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 rot="16200000">
              <a:off x="3705568" y="4491022"/>
              <a:ext cx="1580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По щучьему велению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334000" y="3048000"/>
            <a:ext cx="381000" cy="2114550"/>
            <a:chOff x="5410200" y="3733800"/>
            <a:chExt cx="381000" cy="2114550"/>
          </a:xfrm>
        </p:grpSpPr>
        <p:pic>
          <p:nvPicPr>
            <p:cNvPr id="19" name="Рисунок 18" descr="к4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410200" y="3733800"/>
              <a:ext cx="381000" cy="2114550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16200000">
              <a:off x="4583356" y="4713044"/>
              <a:ext cx="19614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Царевна-Лягушка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733800" y="3124200"/>
            <a:ext cx="457200" cy="2042160"/>
            <a:chOff x="4800600" y="3774440"/>
            <a:chExt cx="457200" cy="2042160"/>
          </a:xfrm>
        </p:grpSpPr>
        <p:pic>
          <p:nvPicPr>
            <p:cNvPr id="16" name="Рисунок 15" descr="к1.jp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00600" y="3774440"/>
              <a:ext cx="457200" cy="204216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 rot="16200000">
              <a:off x="4126157" y="4713043"/>
              <a:ext cx="1809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Морозко</a:t>
              </a:r>
              <a:endPara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096000" y="5715000"/>
            <a:ext cx="1371600" cy="36933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b="1" i="1" dirty="0"/>
              <a:t>С.А. Есенин</a:t>
            </a:r>
          </a:p>
        </p:txBody>
      </p:sp>
      <p:sp>
        <p:nvSpPr>
          <p:cNvPr id="32" name="Выноска-облако 31"/>
          <p:cNvSpPr/>
          <p:nvPr/>
        </p:nvSpPr>
        <p:spPr>
          <a:xfrm>
            <a:off x="152400" y="228600"/>
            <a:ext cx="3276600" cy="2819400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Спасибо вам за помощь, без вас я бы не справилась!</a:t>
            </a:r>
          </a:p>
          <a:p>
            <a:pPr algn="ctr"/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Теперь в библиотеке порядок, благодаря вам!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13333 L -0.4125 0.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00" y="1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1412 L -0.24584 0.0810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14884 L 0.26667 0.095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0" y="1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13449 L 0.2625 0.0877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00" y="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15417 L 0.2375 0.1013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1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7391400" y="3810000"/>
            <a:ext cx="762000" cy="30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pink-black3.bak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0" y="3241904"/>
            <a:ext cx="2667000" cy="3616096"/>
          </a:xfrm>
          <a:prstGeom prst="rect">
            <a:avLst/>
          </a:prstGeom>
        </p:spPr>
      </p:pic>
      <p:sp>
        <p:nvSpPr>
          <p:cNvPr id="9" name="Выноска-облако 8"/>
          <p:cNvSpPr/>
          <p:nvPr/>
        </p:nvSpPr>
        <p:spPr>
          <a:xfrm>
            <a:off x="228600" y="152400"/>
            <a:ext cx="6324600" cy="4495800"/>
          </a:xfrm>
          <a:prstGeom prst="cloudCallout">
            <a:avLst>
              <a:gd name="adj1" fmla="val 57576"/>
              <a:gd name="adj2" fmla="val 35125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Я очень рада, что вы помогли нам. </a:t>
            </a:r>
          </a:p>
          <a:p>
            <a:pPr algn="ctr"/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Большое спасибо!</a:t>
            </a:r>
          </a:p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 Приходите еще!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7391400" y="3810000"/>
            <a:ext cx="762000" cy="30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 descr="pink-black3.bak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0" y="3241904"/>
            <a:ext cx="2667000" cy="3616096"/>
          </a:xfrm>
          <a:prstGeom prst="rect">
            <a:avLst/>
          </a:prstGeom>
        </p:spPr>
      </p:pic>
      <p:sp>
        <p:nvSpPr>
          <p:cNvPr id="9" name="Выноска-облако 8"/>
          <p:cNvSpPr/>
          <p:nvPr/>
        </p:nvSpPr>
        <p:spPr>
          <a:xfrm>
            <a:off x="228600" y="152400"/>
            <a:ext cx="6324600" cy="4495800"/>
          </a:xfrm>
          <a:prstGeom prst="cloudCallout">
            <a:avLst>
              <a:gd name="adj1" fmla="val 57576"/>
              <a:gd name="adj2" fmla="val 35125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Здравствуйте, ребята!</a:t>
            </a:r>
          </a:p>
          <a:p>
            <a:pPr algn="ctr"/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Добро пожаловать в зал русских народных сказок. Я думаю, что все сказки вы уже знаете, поэтому сегодня я бы хотела с вами поиграть и проверить ваши знания!</a:t>
            </a:r>
          </a:p>
        </p:txBody>
      </p:sp>
      <p:sp>
        <p:nvSpPr>
          <p:cNvPr id="10" name="Выноска-облако 9"/>
          <p:cNvSpPr/>
          <p:nvPr/>
        </p:nvSpPr>
        <p:spPr>
          <a:xfrm>
            <a:off x="3886200" y="4648200"/>
            <a:ext cx="2362200" cy="1371600"/>
          </a:xfrm>
          <a:prstGeom prst="cloudCallout">
            <a:avLst>
              <a:gd name="adj1" fmla="val 82772"/>
              <a:gd name="adj2" fmla="val -65778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Начнем!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066800" y="3810000"/>
            <a:ext cx="762000" cy="304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 descr="pink-black3.bak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3241904"/>
            <a:ext cx="2743200" cy="3616096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152400" y="152400"/>
            <a:ext cx="3581400" cy="3048000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Посмотрите, полка пустая!</a:t>
            </a:r>
          </a:p>
          <a:p>
            <a:pPr algn="ctr"/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Видимо книги забыли вернуть на место.</a:t>
            </a:r>
          </a:p>
          <a:p>
            <a:pPr algn="ctr"/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Одной мне все произведения не собрать.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Надеюсь,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вы поможете!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19800" y="0"/>
            <a:ext cx="1447800" cy="36933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b="1" i="1" dirty="0"/>
              <a:t>А.С.Пушкин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5000" y="1447800"/>
            <a:ext cx="2057400" cy="36933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b="1" i="1" dirty="0"/>
              <a:t>М.Ю.Лермонтов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33800" y="3657600"/>
            <a:ext cx="5410200" cy="2209800"/>
          </a:xfrm>
          <a:prstGeom prst="rect">
            <a:avLst/>
          </a:prstGeom>
          <a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096000" y="5715000"/>
            <a:ext cx="1371600" cy="36933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b="1" i="1" dirty="0"/>
              <a:t>С.А. Есенин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0" y="3352800"/>
            <a:ext cx="2743200" cy="36933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b="1" i="1" dirty="0"/>
              <a:t>Русские народные сказки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ozon-st.cdn.ngenix.net/multimedia/1017464664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1295400"/>
            <a:ext cx="1143000" cy="907542"/>
          </a:xfrm>
          <a:prstGeom prst="rect">
            <a:avLst/>
          </a:prstGeom>
          <a:noFill/>
        </p:spPr>
      </p:pic>
      <p:pic>
        <p:nvPicPr>
          <p:cNvPr id="20" name="Picture 4" descr="https://ozon-st.cdn.ngenix.net/multimedia/1017464664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3657600"/>
            <a:ext cx="1143000" cy="907542"/>
          </a:xfrm>
          <a:prstGeom prst="rect">
            <a:avLst/>
          </a:prstGeom>
          <a:noFill/>
        </p:spPr>
      </p:pic>
      <p:pic>
        <p:nvPicPr>
          <p:cNvPr id="21" name="Picture 4" descr="https://ozon-st.cdn.ngenix.net/multimedia/1017464664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28600" y="3581400"/>
            <a:ext cx="1143000" cy="907542"/>
          </a:xfrm>
          <a:prstGeom prst="rect">
            <a:avLst/>
          </a:prstGeom>
          <a:noFill/>
        </p:spPr>
      </p:pic>
      <p:pic>
        <p:nvPicPr>
          <p:cNvPr id="22" name="Picture 4" descr="https://ozon-st.cdn.ngenix.net/multimedia/1017464664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1371600"/>
            <a:ext cx="1143000" cy="907542"/>
          </a:xfrm>
          <a:prstGeom prst="rect">
            <a:avLst/>
          </a:prstGeom>
          <a:noFill/>
        </p:spPr>
      </p:pic>
      <p:pic>
        <p:nvPicPr>
          <p:cNvPr id="23" name="Picture 4" descr="https://ozon-st.cdn.ngenix.net/multimedia/1017464664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228600"/>
            <a:ext cx="1143000" cy="9075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6200000">
            <a:off x="-120134" y="1491735"/>
            <a:ext cx="2895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Лебедь, рак и щука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3352800" y="2025134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Сухие листья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-158234" y="5111234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Закружилась листва…</a:t>
            </a:r>
          </a:p>
        </p:txBody>
      </p:sp>
      <p:sp>
        <p:nvSpPr>
          <p:cNvPr id="7" name="TextBox 6"/>
          <p:cNvSpPr txBox="1"/>
          <p:nvPr/>
        </p:nvSpPr>
        <p:spPr>
          <a:xfrm rot="16048157">
            <a:off x="4462065" y="1842032"/>
            <a:ext cx="2210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Кто кем становится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2851666" y="1948934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Они и мы…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1594366" y="5111234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Хитрые грибы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3118366" y="4974224"/>
            <a:ext cx="2971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Зима! Крестьянин торжествуя…</a:t>
            </a:r>
          </a:p>
        </p:txBody>
      </p:sp>
      <p:sp>
        <p:nvSpPr>
          <p:cNvPr id="11" name="TextBox 10"/>
          <p:cNvSpPr txBox="1"/>
          <p:nvPr/>
        </p:nvSpPr>
        <p:spPr>
          <a:xfrm rot="15945772">
            <a:off x="5492118" y="1697436"/>
            <a:ext cx="252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щучьему велению</a:t>
            </a:r>
          </a:p>
        </p:txBody>
      </p:sp>
      <p:sp>
        <p:nvSpPr>
          <p:cNvPr id="13" name="Выноска-облако 12"/>
          <p:cNvSpPr/>
          <p:nvPr/>
        </p:nvSpPr>
        <p:spPr>
          <a:xfrm>
            <a:off x="1295400" y="152400"/>
            <a:ext cx="1752600" cy="762000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4" name="Выноска-облако 13"/>
          <p:cNvSpPr/>
          <p:nvPr/>
        </p:nvSpPr>
        <p:spPr>
          <a:xfrm>
            <a:off x="1752600" y="1752600"/>
            <a:ext cx="1752600" cy="762000"/>
          </a:xfrm>
          <a:prstGeom prst="cloudCallout">
            <a:avLst>
              <a:gd name="adj1" fmla="val 52459"/>
              <a:gd name="adj2" fmla="val 425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5" name="Выноска-облако 14"/>
          <p:cNvSpPr/>
          <p:nvPr/>
        </p:nvSpPr>
        <p:spPr>
          <a:xfrm>
            <a:off x="685800" y="3581400"/>
            <a:ext cx="1752600" cy="762000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6" name="Выноска-облако 15"/>
          <p:cNvSpPr/>
          <p:nvPr/>
        </p:nvSpPr>
        <p:spPr>
          <a:xfrm>
            <a:off x="2438400" y="4114800"/>
            <a:ext cx="1752600" cy="762000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7" name="Выноска-облако 16"/>
          <p:cNvSpPr/>
          <p:nvPr/>
        </p:nvSpPr>
        <p:spPr>
          <a:xfrm>
            <a:off x="5181600" y="304800"/>
            <a:ext cx="1752600" cy="762000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8" name="Выноска-облако 17"/>
          <p:cNvSpPr/>
          <p:nvPr/>
        </p:nvSpPr>
        <p:spPr>
          <a:xfrm>
            <a:off x="3657600" y="685800"/>
            <a:ext cx="1752600" cy="762000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  <p:sp>
        <p:nvSpPr>
          <p:cNvPr id="19" name="Выноска-облако 18"/>
          <p:cNvSpPr/>
          <p:nvPr/>
        </p:nvSpPr>
        <p:spPr>
          <a:xfrm>
            <a:off x="4343400" y="4114800"/>
            <a:ext cx="1752600" cy="762000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Подумай!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0"/>
            <a:ext cx="6477000" cy="1371600"/>
          </a:xfrm>
          <a:solidFill>
            <a:schemeClr val="bg1"/>
          </a:solidFill>
          <a:effectLst>
            <a:softEdge rad="317500"/>
          </a:effectLst>
        </p:spPr>
        <p:txBody>
          <a:bodyPr/>
          <a:lstStyle/>
          <a:p>
            <a:r>
              <a:rPr lang="ru-RU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щучьему велению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762000"/>
          </a:xfrm>
          <a:solidFill>
            <a:schemeClr val="bg1"/>
          </a:solidFill>
          <a:effectLst>
            <a:softEdge rad="127000"/>
          </a:effectLst>
        </p:spPr>
        <p:txBody>
          <a:bodyPr/>
          <a:lstStyle/>
          <a:p>
            <a:pPr algn="ctr">
              <a:buNone/>
            </a:pPr>
            <a:r>
              <a:rPr lang="ru-RU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На каком транспорте передвигался Емеля?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2895600"/>
            <a:ext cx="1828800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А) Сани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81400" y="4114800"/>
            <a:ext cx="1905000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Б) Печь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53200" y="2895600"/>
            <a:ext cx="1828800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В) Лыжи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0"/>
            <a:ext cx="6477000" cy="1371600"/>
          </a:xfrm>
          <a:solidFill>
            <a:schemeClr val="bg1"/>
          </a:solidFill>
          <a:effectLst>
            <a:softEdge rad="317500"/>
          </a:effectLst>
        </p:spPr>
        <p:txBody>
          <a:bodyPr/>
          <a:lstStyle/>
          <a:p>
            <a:r>
              <a:rPr lang="ru-RU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щучьему велению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143000"/>
          </a:xfrm>
          <a:solidFill>
            <a:schemeClr val="bg1"/>
          </a:solidFill>
          <a:effectLst>
            <a:softEdge rad="127000"/>
          </a:effectLst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Чего Емеля попросил у щуки сразу после </a:t>
            </a:r>
            <a:r>
              <a:rPr lang="ru-RU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того, </a:t>
            </a:r>
            <a:r>
              <a:rPr lang="ru-RU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как поймал ее?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6600" y="4343400"/>
            <a:ext cx="2819400" cy="2062103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Б) Чтобы перед ним явилась царская дочь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2971800"/>
            <a:ext cx="2743200" cy="156966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А) Чтобы ведра сами шли домой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53200" y="2895600"/>
            <a:ext cx="2133600" cy="2062103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В) Чтобы за ним приехала печь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0"/>
            <a:ext cx="6477000" cy="1371600"/>
          </a:xfrm>
          <a:solidFill>
            <a:schemeClr val="bg1"/>
          </a:solidFill>
          <a:effectLst>
            <a:softEdge rad="317500"/>
          </a:effectLst>
        </p:spPr>
        <p:txBody>
          <a:bodyPr/>
          <a:lstStyle/>
          <a:p>
            <a:r>
              <a:rPr lang="ru-RU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щучьему велению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762000"/>
          </a:xfrm>
          <a:solidFill>
            <a:schemeClr val="bg1"/>
          </a:solidFill>
          <a:effectLst>
            <a:softEdge rad="127000"/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Что Емеля велел щуке построить на берегу?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2971800"/>
            <a:ext cx="2362200" cy="156966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В) Дворец с золотой крышей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67075" y="4114800"/>
            <a:ext cx="2460625" cy="1077218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Б) Замок трёхэтажный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971800"/>
            <a:ext cx="2362200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А) Избушку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7543800" y="6172200"/>
            <a:ext cx="1219200" cy="3810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577</Words>
  <Application>Microsoft Office PowerPoint</Application>
  <PresentationFormat>Экран (4:3)</PresentationFormat>
  <Paragraphs>166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Office Theme</vt:lpstr>
      <vt:lpstr>Зал русских народных сказок</vt:lpstr>
      <vt:lpstr>Для посещения зала  необходимо знать:</vt:lpstr>
      <vt:lpstr>Презентация PowerPoint</vt:lpstr>
      <vt:lpstr>Презентация PowerPoint</vt:lpstr>
      <vt:lpstr>Презентация PowerPoint</vt:lpstr>
      <vt:lpstr>Презентация PowerPoint</vt:lpstr>
      <vt:lpstr>По щучьему велению</vt:lpstr>
      <vt:lpstr>По щучьему велению</vt:lpstr>
      <vt:lpstr>По щучьему велению</vt:lpstr>
      <vt:lpstr>Презентация PowerPoint</vt:lpstr>
      <vt:lpstr>Презентация PowerPoint</vt:lpstr>
      <vt:lpstr>Золотая рыбка</vt:lpstr>
      <vt:lpstr>Презентация PowerPoint</vt:lpstr>
      <vt:lpstr>Презентация PowerPoint</vt:lpstr>
      <vt:lpstr>Гуси-Лебеди</vt:lpstr>
      <vt:lpstr>Гуси-Лебеди</vt:lpstr>
      <vt:lpstr>Гуси-Лебеди</vt:lpstr>
      <vt:lpstr>Презентация PowerPoint</vt:lpstr>
      <vt:lpstr>Презентация PowerPoint</vt:lpstr>
      <vt:lpstr>Морозко</vt:lpstr>
      <vt:lpstr>Морозко</vt:lpstr>
      <vt:lpstr>Презентация PowerPoint</vt:lpstr>
      <vt:lpstr>Презентация PowerPoint</vt:lpstr>
      <vt:lpstr>Царевна-лягушка</vt:lpstr>
      <vt:lpstr>Царевна-лягушка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Dima</dc:creator>
  <cp:lastModifiedBy>НАТАЛЬЯ</cp:lastModifiedBy>
  <cp:revision>55</cp:revision>
  <dcterms:created xsi:type="dcterms:W3CDTF">2018-11-13T12:18:08Z</dcterms:created>
  <dcterms:modified xsi:type="dcterms:W3CDTF">2023-01-06T14:10:13Z</dcterms:modified>
</cp:coreProperties>
</file>