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custDataLst>
    <p:tags r:id="rId1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2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29" autoAdjust="0"/>
    <p:restoredTop sz="94660"/>
  </p:normalViewPr>
  <p:slideViewPr>
    <p:cSldViewPr>
      <p:cViewPr>
        <p:scale>
          <a:sx n="76" d="100"/>
          <a:sy n="76" d="100"/>
        </p:scale>
        <p:origin x="-1690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03393F-40E7-431C-9FF5-5D04CD42D143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7B5BED-C7C6-4F26-9374-2ACC3950A1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B5BED-C7C6-4F26-9374-2ACC3950A1F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 i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3258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3277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2693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6294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9085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00206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3098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1016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5661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2806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3841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9734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6212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1163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800" b="0" kern="1200">
          <a:solidFill>
            <a:srgbClr val="002060"/>
          </a:solidFill>
          <a:latin typeface="Bookman Old Style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i="1" kern="1200">
          <a:solidFill>
            <a:schemeClr val="tx1"/>
          </a:solidFill>
          <a:latin typeface="Bookman Old Style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i="1" kern="1200">
          <a:solidFill>
            <a:schemeClr val="tx1"/>
          </a:solidFill>
          <a:latin typeface="Bookman Old Style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i="1" kern="1200">
          <a:solidFill>
            <a:schemeClr val="tx1"/>
          </a:solidFill>
          <a:latin typeface="Bookman Old Style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i="1" kern="1200">
          <a:solidFill>
            <a:schemeClr val="tx1"/>
          </a:solidFill>
          <a:latin typeface="Bookman Old Style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i="1" kern="1200">
          <a:solidFill>
            <a:schemeClr val="tx1"/>
          </a:solidFill>
          <a:latin typeface="Bookman Old Style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3258"/>
                </a:solidFill>
              </a:rPr>
              <a:t>Мемориальная экспозиция </a:t>
            </a:r>
            <a:br>
              <a:rPr lang="ru-RU" sz="3600" dirty="0" smtClean="0">
                <a:solidFill>
                  <a:srgbClr val="003258"/>
                </a:solidFill>
              </a:rPr>
            </a:br>
            <a:r>
              <a:rPr lang="ru-RU" sz="3600" dirty="0" smtClean="0">
                <a:solidFill>
                  <a:srgbClr val="003258"/>
                </a:solidFill>
              </a:rPr>
              <a:t>«Учёба в Симбирске и Москве»</a:t>
            </a:r>
            <a:r>
              <a:rPr lang="ru-RU" dirty="0" smtClean="0">
                <a:solidFill>
                  <a:srgbClr val="003258"/>
                </a:solidFill>
              </a:rPr>
              <a:t/>
            </a:r>
            <a:br>
              <a:rPr lang="ru-RU" dirty="0" smtClean="0">
                <a:solidFill>
                  <a:srgbClr val="003258"/>
                </a:solidFill>
              </a:rPr>
            </a:br>
            <a:endParaRPr lang="ru-RU" dirty="0"/>
          </a:p>
        </p:txBody>
      </p:sp>
      <p:pic>
        <p:nvPicPr>
          <p:cNvPr id="4" name="Содержимое 3" descr="учёб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844824"/>
            <a:ext cx="3504572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636912"/>
            <a:ext cx="3377952" cy="2280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115616" y="5805264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3258"/>
                </a:solidFill>
                <a:latin typeface="Bookman Old Style" pitchFamily="18" charset="0"/>
              </a:rPr>
              <a:t>Экспозиция «Учебные годы И.А. Гончарова». Общий вид.</a:t>
            </a:r>
            <a:endParaRPr lang="ru-RU" sz="2000" dirty="0">
              <a:solidFill>
                <a:srgbClr val="003258"/>
              </a:solidFill>
              <a:latin typeface="Bookman Old Style" pitchFamily="18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339752" y="116632"/>
            <a:ext cx="66602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rgbClr val="003258"/>
                </a:solidFill>
                <a:effectLst/>
                <a:latin typeface="Bookman Old Style" pitchFamily="18" charset="0"/>
                <a:ea typeface="NSimSun" pitchFamily="49" charset="-122"/>
                <a:cs typeface="Times New Roman" pitchFamily="18" charset="0"/>
              </a:rPr>
              <a:t>Виртуальная экскурсия в Краеведческий музей имени И.А. Гончарова</a:t>
            </a: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rgbClr val="003258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3258"/>
                </a:solidFill>
              </a:rPr>
              <a:t>Мемориальная экспозиция </a:t>
            </a:r>
            <a:br>
              <a:rPr lang="ru-RU" sz="3600" dirty="0" smtClean="0">
                <a:solidFill>
                  <a:srgbClr val="003258"/>
                </a:solidFill>
              </a:rPr>
            </a:br>
            <a:r>
              <a:rPr lang="ru-RU" sz="3600" dirty="0" smtClean="0">
                <a:solidFill>
                  <a:srgbClr val="003258"/>
                </a:solidFill>
              </a:rPr>
              <a:t>«Учёба в Симбирске и Москве»</a:t>
            </a:r>
            <a:r>
              <a:rPr lang="ru-RU" dirty="0" smtClean="0">
                <a:solidFill>
                  <a:srgbClr val="003258"/>
                </a:solidFill>
              </a:rPr>
              <a:t/>
            </a:r>
            <a:br>
              <a:rPr lang="ru-RU" dirty="0" smtClean="0">
                <a:solidFill>
                  <a:srgbClr val="003258"/>
                </a:solidFill>
              </a:rPr>
            </a:br>
            <a:endParaRPr lang="ru-RU" dirty="0"/>
          </a:p>
        </p:txBody>
      </p:sp>
      <p:pic>
        <p:nvPicPr>
          <p:cNvPr id="7" name="Содержимое 6" descr="пансион.jpe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627784" y="2420888"/>
            <a:ext cx="381677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340768"/>
            <a:ext cx="2154274" cy="26642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1340768"/>
            <a:ext cx="2052227" cy="273630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1187624" y="5301208"/>
            <a:ext cx="6768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3258"/>
                </a:solidFill>
                <a:latin typeface="Bookman Old Style" pitchFamily="18" charset="0"/>
              </a:rPr>
              <a:t>В экспозиции представлены портреты владельцев села Архангельского, князя Сергея Николаевича и княгини Екатерины Александровны Хованских и вид церкви в селе Архангельском.</a:t>
            </a:r>
            <a:endParaRPr lang="ru-RU" sz="2000" dirty="0">
              <a:solidFill>
                <a:srgbClr val="003258"/>
              </a:solidFill>
              <a:latin typeface="Bookman Old Style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339752" y="116632"/>
            <a:ext cx="66602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rgbClr val="003258"/>
                </a:solidFill>
                <a:effectLst/>
                <a:latin typeface="Bookman Old Style" pitchFamily="18" charset="0"/>
                <a:ea typeface="NSimSun" pitchFamily="49" charset="-122"/>
                <a:cs typeface="Times New Roman" pitchFamily="18" charset="0"/>
              </a:rPr>
              <a:t>Виртуальная экскурсия в Краеведческий музей имени И.А. Гончарова</a:t>
            </a: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rgbClr val="003258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3258"/>
                </a:solidFill>
              </a:rPr>
              <a:t>Мемориальная экспозиция </a:t>
            </a:r>
            <a:br>
              <a:rPr lang="ru-RU" sz="3600" dirty="0" smtClean="0">
                <a:solidFill>
                  <a:srgbClr val="003258"/>
                </a:solidFill>
              </a:rPr>
            </a:br>
            <a:r>
              <a:rPr lang="ru-RU" sz="3600" dirty="0" smtClean="0">
                <a:solidFill>
                  <a:srgbClr val="003258"/>
                </a:solidFill>
              </a:rPr>
              <a:t>«Учёба в Симбирске и Москве»</a:t>
            </a:r>
            <a:r>
              <a:rPr lang="ru-RU" dirty="0" smtClean="0">
                <a:solidFill>
                  <a:srgbClr val="003258"/>
                </a:solidFill>
              </a:rPr>
              <a:t/>
            </a:r>
            <a:br>
              <a:rPr lang="ru-RU" dirty="0" smtClean="0">
                <a:solidFill>
                  <a:srgbClr val="003258"/>
                </a:solidFill>
              </a:rPr>
            </a:b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15616" y="5805264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3258"/>
                </a:solidFill>
                <a:latin typeface="Bookman Old Style" pitchFamily="18" charset="0"/>
              </a:rPr>
              <a:t>Московское императорской коммерческое училище</a:t>
            </a:r>
            <a:endParaRPr lang="ru-RU" sz="2000" dirty="0">
              <a:solidFill>
                <a:srgbClr val="003258"/>
              </a:solidFill>
              <a:latin typeface="Bookman Old Style" pitchFamily="18" charset="0"/>
            </a:endParaRPr>
          </a:p>
        </p:txBody>
      </p:sp>
      <p:pic>
        <p:nvPicPr>
          <p:cNvPr id="9" name="Содержимое 8" descr="ку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844824"/>
            <a:ext cx="5675551" cy="3653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339752" y="116632"/>
            <a:ext cx="66602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rgbClr val="003258"/>
                </a:solidFill>
                <a:effectLst/>
                <a:latin typeface="Bookman Old Style" pitchFamily="18" charset="0"/>
                <a:ea typeface="NSimSun" pitchFamily="49" charset="-122"/>
                <a:cs typeface="Times New Roman" pitchFamily="18" charset="0"/>
              </a:rPr>
              <a:t>Виртуальная экскурсия в Краеведческий музей имени И.А. Гончарова</a:t>
            </a: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rgbClr val="003258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3258"/>
                </a:solidFill>
              </a:rPr>
              <a:t>Мемориальная экспозиция </a:t>
            </a:r>
            <a:br>
              <a:rPr lang="ru-RU" sz="3600" dirty="0" smtClean="0">
                <a:solidFill>
                  <a:srgbClr val="003258"/>
                </a:solidFill>
              </a:rPr>
            </a:br>
            <a:r>
              <a:rPr lang="ru-RU" sz="3600" dirty="0" smtClean="0">
                <a:solidFill>
                  <a:srgbClr val="003258"/>
                </a:solidFill>
              </a:rPr>
              <a:t>«Учёба в Симбирске и Москве»</a:t>
            </a:r>
            <a:r>
              <a:rPr lang="ru-RU" dirty="0" smtClean="0">
                <a:solidFill>
                  <a:srgbClr val="003258"/>
                </a:solidFill>
              </a:rPr>
              <a:t/>
            </a:r>
            <a:br>
              <a:rPr lang="ru-RU" dirty="0" smtClean="0">
                <a:solidFill>
                  <a:srgbClr val="003258"/>
                </a:solidFill>
              </a:rPr>
            </a:b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15616" y="5805264"/>
            <a:ext cx="6768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3258"/>
                </a:solidFill>
                <a:latin typeface="Bookman Old Style" pitchFamily="18" charset="0"/>
              </a:rPr>
              <a:t>Московский университет</a:t>
            </a:r>
            <a:endParaRPr lang="ru-RU" sz="2000" dirty="0">
              <a:solidFill>
                <a:srgbClr val="003258"/>
              </a:solidFill>
              <a:latin typeface="Bookman Old Style" pitchFamily="18" charset="0"/>
            </a:endParaRPr>
          </a:p>
        </p:txBody>
      </p:sp>
      <p:pic>
        <p:nvPicPr>
          <p:cNvPr id="8" name="Содержимое 7" descr="московский книверсите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2223" b="7090"/>
          <a:stretch>
            <a:fillRect/>
          </a:stretch>
        </p:blipFill>
        <p:spPr>
          <a:xfrm>
            <a:off x="2267744" y="1268760"/>
            <a:ext cx="5040560" cy="4520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339752" y="116632"/>
            <a:ext cx="66602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rgbClr val="003258"/>
                </a:solidFill>
                <a:effectLst/>
                <a:latin typeface="Bookman Old Style" pitchFamily="18" charset="0"/>
                <a:ea typeface="NSimSun" pitchFamily="49" charset="-122"/>
                <a:cs typeface="Times New Roman" pitchFamily="18" charset="0"/>
              </a:rPr>
              <a:t>Виртуальная экскурсия в Краеведческий музей имени И.А. Гончарова</a:t>
            </a: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rgbClr val="003258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3258"/>
                </a:solidFill>
              </a:rPr>
              <a:t>Мемориальная экспозиция </a:t>
            </a:r>
            <a:br>
              <a:rPr lang="ru-RU" sz="3600" dirty="0" smtClean="0">
                <a:solidFill>
                  <a:srgbClr val="003258"/>
                </a:solidFill>
              </a:rPr>
            </a:br>
            <a:r>
              <a:rPr lang="ru-RU" sz="3600" dirty="0" smtClean="0">
                <a:solidFill>
                  <a:srgbClr val="003258"/>
                </a:solidFill>
              </a:rPr>
              <a:t>«Учёба в Симбирске и Москве»</a:t>
            </a:r>
            <a:r>
              <a:rPr lang="ru-RU" dirty="0" smtClean="0">
                <a:solidFill>
                  <a:srgbClr val="003258"/>
                </a:solidFill>
              </a:rPr>
              <a:t/>
            </a:r>
            <a:br>
              <a:rPr lang="ru-RU" dirty="0" smtClean="0">
                <a:solidFill>
                  <a:srgbClr val="003258"/>
                </a:solidFill>
              </a:rPr>
            </a:b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211960" y="2276872"/>
            <a:ext cx="44644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3258"/>
                </a:solidFill>
                <a:latin typeface="Bookman Old Style" pitchFamily="18" charset="0"/>
              </a:rPr>
              <a:t>«С первого взгляда наружность его казалась невзрачною. Среднего роста, худощавый, с мелкими чертами смуглого лица. Только когда вглядишься пристально в глаза, увидишь задумчивую глубину и какое-то благородство в этих глазах, которых потом не забудешь».</a:t>
            </a:r>
          </a:p>
          <a:p>
            <a:pPr algn="ctr"/>
            <a:r>
              <a:rPr lang="ru-RU" sz="2000" i="1" dirty="0" smtClean="0">
                <a:solidFill>
                  <a:srgbClr val="003258"/>
                </a:solidFill>
                <a:latin typeface="Bookman Old Style" pitchFamily="18" charset="0"/>
              </a:rPr>
              <a:t>(Из автобиографического очерка «В университете», И.А. Гончаров)</a:t>
            </a:r>
            <a:endParaRPr lang="ru-RU" sz="2000" i="1" dirty="0">
              <a:solidFill>
                <a:srgbClr val="003258"/>
              </a:solidFill>
              <a:latin typeface="Bookman Old Style" pitchFamily="18" charset="0"/>
            </a:endParaRPr>
          </a:p>
        </p:txBody>
      </p:sp>
      <p:pic>
        <p:nvPicPr>
          <p:cNvPr id="6" name="Содержимое 5" descr="пушкин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556792"/>
            <a:ext cx="3254266" cy="381642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467544" y="5517232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3258"/>
                </a:solidFill>
                <a:latin typeface="Bookman Old Style" pitchFamily="18" charset="0"/>
              </a:rPr>
              <a:t>Портрет А.С. Пушкина</a:t>
            </a:r>
          </a:p>
          <a:p>
            <a:pPr algn="ctr"/>
            <a:r>
              <a:rPr lang="ru-RU" sz="2000" dirty="0" smtClean="0">
                <a:solidFill>
                  <a:srgbClr val="003258"/>
                </a:solidFill>
                <a:latin typeface="Bookman Old Style" pitchFamily="18" charset="0"/>
              </a:rPr>
              <a:t>(художник Н. Уткин)</a:t>
            </a:r>
            <a:endParaRPr lang="ru-RU" sz="2000" dirty="0">
              <a:solidFill>
                <a:srgbClr val="003258"/>
              </a:solidFill>
              <a:latin typeface="Bookman Old Style" pitchFamily="18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339752" y="116632"/>
            <a:ext cx="66602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rgbClr val="003258"/>
                </a:solidFill>
                <a:effectLst/>
                <a:latin typeface="Bookman Old Style" pitchFamily="18" charset="0"/>
                <a:ea typeface="NSimSun" pitchFamily="49" charset="-122"/>
                <a:cs typeface="Times New Roman" pitchFamily="18" charset="0"/>
              </a:rPr>
              <a:t>Виртуальная экскурсия в Краеведческий музей имени И.А. Гончарова</a:t>
            </a: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rgbClr val="003258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3258"/>
                </a:solidFill>
              </a:rPr>
              <a:t>Мемориальная экспозиция </a:t>
            </a:r>
            <a:br>
              <a:rPr lang="ru-RU" sz="3600" dirty="0" smtClean="0">
                <a:solidFill>
                  <a:srgbClr val="003258"/>
                </a:solidFill>
              </a:rPr>
            </a:br>
            <a:r>
              <a:rPr lang="ru-RU" sz="3600" dirty="0" smtClean="0">
                <a:solidFill>
                  <a:srgbClr val="003258"/>
                </a:solidFill>
              </a:rPr>
              <a:t>«Учёба в Симбирске и Москве»</a:t>
            </a:r>
            <a:r>
              <a:rPr lang="ru-RU" dirty="0" smtClean="0">
                <a:solidFill>
                  <a:srgbClr val="003258"/>
                </a:solidFill>
              </a:rPr>
              <a:t/>
            </a:r>
            <a:br>
              <a:rPr lang="ru-RU" dirty="0" smtClean="0">
                <a:solidFill>
                  <a:srgbClr val="003258"/>
                </a:solidFill>
              </a:rPr>
            </a:br>
            <a:endParaRPr lang="ru-RU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339752" y="116632"/>
            <a:ext cx="66602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rgbClr val="003258"/>
                </a:solidFill>
                <a:effectLst/>
                <a:latin typeface="Bookman Old Style" pitchFamily="18" charset="0"/>
                <a:ea typeface="NSimSun" pitchFamily="49" charset="-122"/>
                <a:cs typeface="Times New Roman" pitchFamily="18" charset="0"/>
              </a:rPr>
              <a:t>Виртуальная экскурсия в Краеведческий музей имени И.А. Гончарова</a:t>
            </a: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rgbClr val="003258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31640" y="4941168"/>
            <a:ext cx="63184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3258"/>
                </a:solidFill>
                <a:latin typeface="Bookman Old Style" pitchFamily="18" charset="0"/>
              </a:rPr>
              <a:t>В зале размещены портреты профессоров университета. </a:t>
            </a:r>
            <a:r>
              <a:rPr lang="ru-RU" dirty="0" err="1" smtClean="0">
                <a:solidFill>
                  <a:srgbClr val="003258"/>
                </a:solidFill>
                <a:latin typeface="Bookman Old Style" pitchFamily="18" charset="0"/>
              </a:rPr>
              <a:t>Слева-направо</a:t>
            </a:r>
            <a:r>
              <a:rPr lang="ru-RU" dirty="0" smtClean="0">
                <a:solidFill>
                  <a:srgbClr val="003258"/>
                </a:solidFill>
                <a:latin typeface="Bookman Old Style" pitchFamily="18" charset="0"/>
              </a:rPr>
              <a:t>: А. М. </a:t>
            </a:r>
            <a:r>
              <a:rPr lang="ru-RU" dirty="0" err="1" smtClean="0">
                <a:solidFill>
                  <a:srgbClr val="003258"/>
                </a:solidFill>
                <a:latin typeface="Bookman Old Style" pitchFamily="18" charset="0"/>
              </a:rPr>
              <a:t>Кубарев</a:t>
            </a:r>
            <a:r>
              <a:rPr lang="ru-RU" dirty="0" smtClean="0">
                <a:solidFill>
                  <a:srgbClr val="003258"/>
                </a:solidFill>
                <a:latin typeface="Bookman Old Style" pitchFamily="18" charset="0"/>
              </a:rPr>
              <a:t>, Н. И. Надеждин, С. П. </a:t>
            </a:r>
            <a:r>
              <a:rPr lang="ru-RU" dirty="0" err="1" smtClean="0">
                <a:solidFill>
                  <a:srgbClr val="003258"/>
                </a:solidFill>
                <a:latin typeface="Bookman Old Style" pitchFamily="18" charset="0"/>
              </a:rPr>
              <a:t>Шевырёв</a:t>
            </a:r>
            <a:r>
              <a:rPr lang="ru-RU" dirty="0" smtClean="0">
                <a:solidFill>
                  <a:srgbClr val="003258"/>
                </a:solidFill>
                <a:latin typeface="Bookman Old Style" pitchFamily="18" charset="0"/>
              </a:rPr>
              <a:t>, М. Т. Каченовский, И. И. Давыдов, М. П. Погодин. </a:t>
            </a:r>
            <a:br>
              <a:rPr lang="ru-RU" dirty="0" smtClean="0">
                <a:solidFill>
                  <a:srgbClr val="003258"/>
                </a:solidFill>
                <a:latin typeface="Bookman Old Style" pitchFamily="18" charset="0"/>
              </a:rPr>
            </a:br>
            <a:endParaRPr lang="ru-RU" dirty="0">
              <a:solidFill>
                <a:srgbClr val="003258"/>
              </a:solidFill>
              <a:latin typeface="Bookman Old Style" pitchFamily="18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/>
          <a:srcRect b="27858"/>
          <a:stretch>
            <a:fillRect/>
          </a:stretch>
        </p:blipFill>
        <p:spPr bwMode="auto">
          <a:xfrm>
            <a:off x="2987824" y="2060848"/>
            <a:ext cx="1754059" cy="201622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268760"/>
            <a:ext cx="1812716" cy="230425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988840"/>
            <a:ext cx="1709281" cy="21602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1268760"/>
            <a:ext cx="1651109" cy="21602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288" y="2924944"/>
            <a:ext cx="1835696" cy="226183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420888"/>
            <a:ext cx="1838268" cy="243466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3258"/>
                </a:solidFill>
              </a:rPr>
              <a:t>Мемориальная экспозиция </a:t>
            </a:r>
            <a:br>
              <a:rPr lang="ru-RU" sz="3600" dirty="0" smtClean="0">
                <a:solidFill>
                  <a:srgbClr val="003258"/>
                </a:solidFill>
              </a:rPr>
            </a:br>
            <a:r>
              <a:rPr lang="ru-RU" sz="3600" dirty="0" smtClean="0">
                <a:solidFill>
                  <a:srgbClr val="003258"/>
                </a:solidFill>
              </a:rPr>
              <a:t>«Учёба в Симбирске и Москве»</a:t>
            </a:r>
            <a:r>
              <a:rPr lang="ru-RU" dirty="0" smtClean="0">
                <a:solidFill>
                  <a:srgbClr val="003258"/>
                </a:solidFill>
              </a:rPr>
              <a:t/>
            </a:r>
            <a:br>
              <a:rPr lang="ru-RU" dirty="0" smtClean="0">
                <a:solidFill>
                  <a:srgbClr val="003258"/>
                </a:solidFill>
              </a:rPr>
            </a:br>
            <a:endParaRPr lang="ru-RU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339752" y="116632"/>
            <a:ext cx="66602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rgbClr val="003258"/>
                </a:solidFill>
                <a:effectLst/>
                <a:latin typeface="Bookman Old Style" pitchFamily="18" charset="0"/>
                <a:ea typeface="NSimSun" pitchFamily="49" charset="-122"/>
                <a:cs typeface="Times New Roman" pitchFamily="18" charset="0"/>
              </a:rPr>
              <a:t>Виртуальная экскурсия в Краеведческий музей имени И.А. Гончарова</a:t>
            </a: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rgbClr val="003258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19672" y="5013176"/>
            <a:ext cx="631844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3258"/>
                </a:solidFill>
                <a:latin typeface="Bookman Old Style" pitchFamily="18" charset="0"/>
              </a:rPr>
              <a:t>В экспозиции представлены портреты студентов Московского университета, учившихся в одно время с И. А. Гончаровым – М. Ю. Лермонтова, Н. В. Станкевича, А. И. Герцена.</a:t>
            </a:r>
          </a:p>
          <a:p>
            <a:pPr algn="ctr"/>
            <a:r>
              <a:rPr lang="ru-RU" dirty="0" smtClean="0">
                <a:solidFill>
                  <a:srgbClr val="003258"/>
                </a:solidFill>
                <a:latin typeface="Bookman Old Style" pitchFamily="18" charset="0"/>
              </a:rPr>
              <a:t>    </a:t>
            </a:r>
            <a:br>
              <a:rPr lang="ru-RU" dirty="0" smtClean="0">
                <a:solidFill>
                  <a:srgbClr val="003258"/>
                </a:solidFill>
                <a:latin typeface="Bookman Old Style" pitchFamily="18" charset="0"/>
              </a:rPr>
            </a:br>
            <a:endParaRPr lang="ru-RU" dirty="0">
              <a:solidFill>
                <a:srgbClr val="003258"/>
              </a:solidFill>
              <a:latin typeface="Bookman Old Style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46794">
            <a:off x="658637" y="1537513"/>
            <a:ext cx="2738443" cy="35049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484784"/>
            <a:ext cx="2487123" cy="33843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85237">
            <a:off x="6323833" y="1651526"/>
            <a:ext cx="2602369" cy="32802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3258"/>
                </a:solidFill>
              </a:rPr>
              <a:t>Мемориальная экспозиция </a:t>
            </a:r>
            <a:br>
              <a:rPr lang="ru-RU" sz="3600" dirty="0" smtClean="0">
                <a:solidFill>
                  <a:srgbClr val="003258"/>
                </a:solidFill>
              </a:rPr>
            </a:br>
            <a:r>
              <a:rPr lang="ru-RU" sz="3600" dirty="0" smtClean="0">
                <a:solidFill>
                  <a:srgbClr val="003258"/>
                </a:solidFill>
              </a:rPr>
              <a:t>«Учёба в Симбирске и Москве»</a:t>
            </a:r>
            <a:r>
              <a:rPr lang="ru-RU" dirty="0" smtClean="0">
                <a:solidFill>
                  <a:srgbClr val="003258"/>
                </a:solidFill>
              </a:rPr>
              <a:t/>
            </a:r>
            <a:br>
              <a:rPr lang="ru-RU" dirty="0" smtClean="0">
                <a:solidFill>
                  <a:srgbClr val="003258"/>
                </a:solidFill>
              </a:rPr>
            </a:br>
            <a:endParaRPr lang="ru-RU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339752" y="116632"/>
            <a:ext cx="66602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rgbClr val="003258"/>
                </a:solidFill>
                <a:effectLst/>
                <a:latin typeface="Bookman Old Style" pitchFamily="18" charset="0"/>
                <a:ea typeface="NSimSun" pitchFamily="49" charset="-122"/>
                <a:cs typeface="Times New Roman" pitchFamily="18" charset="0"/>
              </a:rPr>
              <a:t>Виртуальная экскурсия в Краеведческий музей имени И.А. Гончарова</a:t>
            </a: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rgbClr val="003258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29783">
            <a:off x="268026" y="1741372"/>
            <a:ext cx="2523160" cy="34563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484784"/>
            <a:ext cx="2708503" cy="35566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37673">
            <a:off x="6414740" y="1921404"/>
            <a:ext cx="2540430" cy="313633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1619672" y="5229200"/>
            <a:ext cx="63184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3258"/>
                </a:solidFill>
                <a:latin typeface="Bookman Old Style" pitchFamily="18" charset="0"/>
              </a:rPr>
              <a:t>Театральные увлечения И. А. Гончарова иллюстрируют портреты актёров Малого театра в Москве – П. С. Мочалова, М. Д. </a:t>
            </a:r>
            <a:r>
              <a:rPr lang="ru-RU" dirty="0" err="1" smtClean="0">
                <a:solidFill>
                  <a:srgbClr val="003258"/>
                </a:solidFill>
                <a:latin typeface="Bookman Old Style" pitchFamily="18" charset="0"/>
              </a:rPr>
              <a:t>Львовой-Синецкой</a:t>
            </a:r>
            <a:r>
              <a:rPr lang="ru-RU" dirty="0" smtClean="0">
                <a:solidFill>
                  <a:srgbClr val="003258"/>
                </a:solidFill>
                <a:latin typeface="Bookman Old Style" pitchFamily="18" charset="0"/>
              </a:rPr>
              <a:t>, М. С. Щепкина. </a:t>
            </a:r>
            <a:br>
              <a:rPr lang="ru-RU" dirty="0" smtClean="0">
                <a:solidFill>
                  <a:srgbClr val="003258"/>
                </a:solidFill>
                <a:latin typeface="Bookman Old Style" pitchFamily="18" charset="0"/>
              </a:rPr>
            </a:br>
            <a:endParaRPr lang="ru-RU" dirty="0">
              <a:solidFill>
                <a:srgbClr val="003258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3258"/>
                </a:solidFill>
              </a:rPr>
              <a:t>Мемориальная экспозиция </a:t>
            </a:r>
            <a:br>
              <a:rPr lang="ru-RU" sz="3600" dirty="0" smtClean="0">
                <a:solidFill>
                  <a:srgbClr val="003258"/>
                </a:solidFill>
              </a:rPr>
            </a:br>
            <a:r>
              <a:rPr lang="ru-RU" sz="3600" dirty="0" smtClean="0">
                <a:solidFill>
                  <a:srgbClr val="003258"/>
                </a:solidFill>
              </a:rPr>
              <a:t>«Учёба в Симбирске и Москве»</a:t>
            </a:r>
            <a:r>
              <a:rPr lang="ru-RU" dirty="0" smtClean="0">
                <a:solidFill>
                  <a:srgbClr val="003258"/>
                </a:solidFill>
              </a:rPr>
              <a:t/>
            </a:r>
            <a:br>
              <a:rPr lang="ru-RU" dirty="0" smtClean="0">
                <a:solidFill>
                  <a:srgbClr val="003258"/>
                </a:solidFill>
              </a:rPr>
            </a:br>
            <a:endParaRPr lang="ru-RU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339752" y="116632"/>
            <a:ext cx="66602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rgbClr val="003258"/>
                </a:solidFill>
                <a:effectLst/>
                <a:latin typeface="Bookman Old Style" pitchFamily="18" charset="0"/>
                <a:ea typeface="NSimSun" pitchFamily="49" charset="-122"/>
                <a:cs typeface="Times New Roman" pitchFamily="18" charset="0"/>
              </a:rPr>
              <a:t>Виртуальная экскурсия в Краеведческий музей имени И.А. Гончарова</a:t>
            </a: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rgbClr val="003258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07904" y="2420888"/>
            <a:ext cx="516632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3258"/>
                </a:solidFill>
                <a:latin typeface="Bookman Old Style" pitchFamily="18" charset="0"/>
              </a:rPr>
              <a:t>Отдельно экспонируется первая публикация И. А. Гончарова, появившаяся в студенческие годы – перевод отрывка из романа Э. Сю «</a:t>
            </a:r>
            <a:r>
              <a:rPr lang="ru-RU" sz="2000" dirty="0" err="1" smtClean="0">
                <a:solidFill>
                  <a:srgbClr val="003258"/>
                </a:solidFill>
                <a:latin typeface="Bookman Old Style" pitchFamily="18" charset="0"/>
              </a:rPr>
              <a:t>Атар-Гюль</a:t>
            </a:r>
            <a:r>
              <a:rPr lang="ru-RU" sz="2000" dirty="0" smtClean="0">
                <a:solidFill>
                  <a:srgbClr val="003258"/>
                </a:solidFill>
                <a:latin typeface="Bookman Old Style" pitchFamily="18" charset="0"/>
              </a:rPr>
              <a:t>», опубликованный в журнале «Телескоп» в 1832 году.</a:t>
            </a:r>
            <a:r>
              <a:rPr lang="ru-RU" dirty="0" smtClean="0"/>
              <a:t> </a:t>
            </a:r>
            <a:r>
              <a:rPr lang="ru-RU" dirty="0" smtClean="0">
                <a:solidFill>
                  <a:srgbClr val="003258"/>
                </a:solidFill>
                <a:latin typeface="Bookman Old Style" pitchFamily="18" charset="0"/>
              </a:rPr>
              <a:t> </a:t>
            </a:r>
            <a:br>
              <a:rPr lang="ru-RU" dirty="0" smtClean="0">
                <a:solidFill>
                  <a:srgbClr val="003258"/>
                </a:solidFill>
                <a:latin typeface="Bookman Old Style" pitchFamily="18" charset="0"/>
              </a:rPr>
            </a:br>
            <a:endParaRPr lang="ru-RU" dirty="0">
              <a:solidFill>
                <a:srgbClr val="003258"/>
              </a:solidFill>
              <a:latin typeface="Bookman Old Style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28800"/>
            <a:ext cx="2430170" cy="38164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2fed92ba4b5a532b813b9b3e2a593b33d4dac4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000089</Template>
  <TotalTime>117</TotalTime>
  <Words>355</Words>
  <Application>Microsoft Office PowerPoint</Application>
  <PresentationFormat>Экран (4:3)</PresentationFormat>
  <Paragraphs>32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Мемориальная экспозиция  «Учёба в Симбирске и Москве» </vt:lpstr>
      <vt:lpstr>Мемориальная экспозиция  «Учёба в Симбирске и Москве» </vt:lpstr>
      <vt:lpstr>Мемориальная экспозиция  «Учёба в Симбирске и Москве» </vt:lpstr>
      <vt:lpstr>Мемориальная экспозиция  «Учёба в Симбирске и Москве» </vt:lpstr>
      <vt:lpstr>Мемориальная экспозиция  «Учёба в Симбирске и Москве» </vt:lpstr>
      <vt:lpstr>Мемориальная экспозиция  «Учёба в Симбирске и Москве» </vt:lpstr>
      <vt:lpstr>Мемориальная экспозиция  «Учёба в Симбирске и Москве» </vt:lpstr>
      <vt:lpstr>Мемориальная экспозиция  «Учёба в Симбирске и Москве» </vt:lpstr>
      <vt:lpstr>Мемориальная экспозиция  «Учёба в Симбирске и Москве» </vt:lpstr>
    </vt:vector>
  </TitlesOfParts>
  <Company>DNS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Грибан</dc:creator>
  <cp:lastModifiedBy>user</cp:lastModifiedBy>
  <cp:revision>16</cp:revision>
  <dcterms:created xsi:type="dcterms:W3CDTF">2015-06-27T19:04:48Z</dcterms:created>
  <dcterms:modified xsi:type="dcterms:W3CDTF">2020-03-25T13:11:59Z</dcterms:modified>
</cp:coreProperties>
</file>